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3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4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4"/>
    <p:sldMasterId id="2147483698" r:id="rId5"/>
    <p:sldMasterId id="2147483726" r:id="rId6"/>
    <p:sldMasterId id="2147483738" r:id="rId7"/>
    <p:sldMasterId id="2147483750" r:id="rId8"/>
  </p:sldMasterIdLst>
  <p:notesMasterIdLst>
    <p:notesMasterId r:id="rId88"/>
  </p:notesMasterIdLst>
  <p:handoutMasterIdLst>
    <p:handoutMasterId r:id="rId89"/>
  </p:handoutMasterIdLst>
  <p:sldIdLst>
    <p:sldId id="427" r:id="rId9"/>
    <p:sldId id="261" r:id="rId10"/>
    <p:sldId id="421" r:id="rId11"/>
    <p:sldId id="419" r:id="rId12"/>
    <p:sldId id="424" r:id="rId13"/>
    <p:sldId id="420" r:id="rId14"/>
    <p:sldId id="425" r:id="rId15"/>
    <p:sldId id="423" r:id="rId16"/>
    <p:sldId id="422" r:id="rId17"/>
    <p:sldId id="301" r:id="rId18"/>
    <p:sldId id="428" r:id="rId19"/>
    <p:sldId id="429" r:id="rId20"/>
    <p:sldId id="430" r:id="rId21"/>
    <p:sldId id="431" r:id="rId22"/>
    <p:sldId id="432" r:id="rId23"/>
    <p:sldId id="433" r:id="rId24"/>
    <p:sldId id="434" r:id="rId25"/>
    <p:sldId id="435" r:id="rId26"/>
    <p:sldId id="436" r:id="rId27"/>
    <p:sldId id="437" r:id="rId28"/>
    <p:sldId id="438" r:id="rId29"/>
    <p:sldId id="439" r:id="rId30"/>
    <p:sldId id="440" r:id="rId31"/>
    <p:sldId id="441" r:id="rId32"/>
    <p:sldId id="442" r:id="rId33"/>
    <p:sldId id="443" r:id="rId34"/>
    <p:sldId id="444" r:id="rId35"/>
    <p:sldId id="445" r:id="rId36"/>
    <p:sldId id="446" r:id="rId37"/>
    <p:sldId id="447" r:id="rId38"/>
    <p:sldId id="448" r:id="rId39"/>
    <p:sldId id="449" r:id="rId40"/>
    <p:sldId id="450" r:id="rId41"/>
    <p:sldId id="451" r:id="rId42"/>
    <p:sldId id="452" r:id="rId43"/>
    <p:sldId id="453" r:id="rId44"/>
    <p:sldId id="454" r:id="rId45"/>
    <p:sldId id="455" r:id="rId46"/>
    <p:sldId id="456" r:id="rId47"/>
    <p:sldId id="457" r:id="rId48"/>
    <p:sldId id="458" r:id="rId49"/>
    <p:sldId id="459" r:id="rId50"/>
    <p:sldId id="460" r:id="rId51"/>
    <p:sldId id="461" r:id="rId52"/>
    <p:sldId id="462" r:id="rId53"/>
    <p:sldId id="463" r:id="rId54"/>
    <p:sldId id="464" r:id="rId55"/>
    <p:sldId id="465" r:id="rId56"/>
    <p:sldId id="466" r:id="rId57"/>
    <p:sldId id="467" r:id="rId58"/>
    <p:sldId id="468" r:id="rId59"/>
    <p:sldId id="469" r:id="rId60"/>
    <p:sldId id="470" r:id="rId61"/>
    <p:sldId id="471" r:id="rId62"/>
    <p:sldId id="472" r:id="rId63"/>
    <p:sldId id="473" r:id="rId64"/>
    <p:sldId id="474" r:id="rId65"/>
    <p:sldId id="475" r:id="rId66"/>
    <p:sldId id="476" r:id="rId67"/>
    <p:sldId id="477" r:id="rId68"/>
    <p:sldId id="478" r:id="rId69"/>
    <p:sldId id="479" r:id="rId70"/>
    <p:sldId id="480" r:id="rId71"/>
    <p:sldId id="481" r:id="rId72"/>
    <p:sldId id="482" r:id="rId73"/>
    <p:sldId id="483" r:id="rId74"/>
    <p:sldId id="484" r:id="rId75"/>
    <p:sldId id="485" r:id="rId76"/>
    <p:sldId id="486" r:id="rId77"/>
    <p:sldId id="487" r:id="rId78"/>
    <p:sldId id="488" r:id="rId79"/>
    <p:sldId id="489" r:id="rId80"/>
    <p:sldId id="490" r:id="rId81"/>
    <p:sldId id="491" r:id="rId82"/>
    <p:sldId id="492" r:id="rId83"/>
    <p:sldId id="493" r:id="rId84"/>
    <p:sldId id="494" r:id="rId85"/>
    <p:sldId id="495" r:id="rId86"/>
    <p:sldId id="496" r:id="rId87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7387E001-697B-44B3-A4DA-D48938A5EF27}">
          <p14:sldIdLst>
            <p14:sldId id="427"/>
            <p14:sldId id="261"/>
            <p14:sldId id="421"/>
            <p14:sldId id="419"/>
            <p14:sldId id="424"/>
            <p14:sldId id="420"/>
            <p14:sldId id="425"/>
            <p14:sldId id="423"/>
            <p14:sldId id="422"/>
            <p14:sldId id="301"/>
            <p14:sldId id="428"/>
            <p14:sldId id="429"/>
            <p14:sldId id="430"/>
            <p14:sldId id="431"/>
            <p14:sldId id="432"/>
            <p14:sldId id="433"/>
            <p14:sldId id="434"/>
            <p14:sldId id="435"/>
            <p14:sldId id="436"/>
            <p14:sldId id="437"/>
            <p14:sldId id="438"/>
            <p14:sldId id="439"/>
            <p14:sldId id="440"/>
            <p14:sldId id="441"/>
            <p14:sldId id="442"/>
            <p14:sldId id="443"/>
            <p14:sldId id="444"/>
            <p14:sldId id="445"/>
            <p14:sldId id="446"/>
            <p14:sldId id="447"/>
            <p14:sldId id="448"/>
            <p14:sldId id="449"/>
            <p14:sldId id="450"/>
            <p14:sldId id="451"/>
            <p14:sldId id="452"/>
            <p14:sldId id="453"/>
            <p14:sldId id="454"/>
            <p14:sldId id="455"/>
            <p14:sldId id="456"/>
            <p14:sldId id="457"/>
            <p14:sldId id="458"/>
            <p14:sldId id="459"/>
            <p14:sldId id="460"/>
            <p14:sldId id="461"/>
            <p14:sldId id="462"/>
            <p14:sldId id="463"/>
            <p14:sldId id="464"/>
            <p14:sldId id="465"/>
            <p14:sldId id="466"/>
            <p14:sldId id="467"/>
            <p14:sldId id="468"/>
            <p14:sldId id="469"/>
            <p14:sldId id="470"/>
            <p14:sldId id="471"/>
            <p14:sldId id="472"/>
            <p14:sldId id="473"/>
            <p14:sldId id="474"/>
            <p14:sldId id="475"/>
            <p14:sldId id="476"/>
            <p14:sldId id="477"/>
            <p14:sldId id="478"/>
            <p14:sldId id="479"/>
            <p14:sldId id="480"/>
            <p14:sldId id="481"/>
            <p14:sldId id="482"/>
            <p14:sldId id="483"/>
            <p14:sldId id="484"/>
            <p14:sldId id="485"/>
            <p14:sldId id="486"/>
            <p14:sldId id="487"/>
            <p14:sldId id="488"/>
            <p14:sldId id="489"/>
            <p14:sldId id="490"/>
            <p14:sldId id="491"/>
            <p14:sldId id="492"/>
            <p14:sldId id="493"/>
            <p14:sldId id="494"/>
            <p14:sldId id="495"/>
            <p14:sldId id="496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B1405"/>
    <a:srgbClr val="044C36"/>
    <a:srgbClr val="022017"/>
    <a:srgbClr val="1DF3B1"/>
    <a:srgbClr val="089A6D"/>
    <a:srgbClr val="0ABA84"/>
    <a:srgbClr val="94DCB8"/>
    <a:srgbClr val="043E2C"/>
    <a:srgbClr val="033727"/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4" d="100"/>
          <a:sy n="74" d="100"/>
        </p:scale>
        <p:origin x="-2172" y="-96"/>
      </p:cViewPr>
      <p:guideLst>
        <p:guide orient="horz" pos="3127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76" Type="http://schemas.openxmlformats.org/officeDocument/2006/relationships/slide" Target="slides/slide68.xml"/><Relationship Id="rId84" Type="http://schemas.openxmlformats.org/officeDocument/2006/relationships/slide" Target="slides/slide76.xml"/><Relationship Id="rId89" Type="http://schemas.openxmlformats.org/officeDocument/2006/relationships/handoutMaster" Target="handoutMasters/handoutMaster1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3.xml"/><Relationship Id="rId92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87" Type="http://schemas.openxmlformats.org/officeDocument/2006/relationships/slide" Target="slides/slide79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90" Type="http://schemas.openxmlformats.org/officeDocument/2006/relationships/presProps" Target="presProps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slide" Target="slides/slide69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93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slide" Target="slides/slide75.xml"/><Relationship Id="rId88" Type="http://schemas.openxmlformats.org/officeDocument/2006/relationships/notesMaster" Target="notesMasters/notesMaster1.xml"/><Relationship Id="rId9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6400" cy="496888"/>
          </a:xfrm>
          <a:prstGeom prst="rect">
            <a:avLst/>
          </a:prstGeom>
        </p:spPr>
        <p:txBody>
          <a:bodyPr vert="horz" lIns="91294" tIns="45646" rIns="91294" bIns="45646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9" y="0"/>
            <a:ext cx="2946400" cy="496888"/>
          </a:xfrm>
          <a:prstGeom prst="rect">
            <a:avLst/>
          </a:prstGeom>
        </p:spPr>
        <p:txBody>
          <a:bodyPr vert="horz" lIns="91294" tIns="45646" rIns="91294" bIns="45646" rtlCol="0"/>
          <a:lstStyle>
            <a:lvl1pPr algn="r">
              <a:defRPr sz="1200"/>
            </a:lvl1pPr>
          </a:lstStyle>
          <a:p>
            <a:fld id="{4A5236FF-A993-4794-BB4A-805859D89433}" type="datetimeFigureOut">
              <a:rPr lang="ru-RU" smtClean="0"/>
              <a:pPr/>
              <a:t>23.12.2016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" y="9429751"/>
            <a:ext cx="2946400" cy="496888"/>
          </a:xfrm>
          <a:prstGeom prst="rect">
            <a:avLst/>
          </a:prstGeom>
        </p:spPr>
        <p:txBody>
          <a:bodyPr vert="horz" lIns="91294" tIns="45646" rIns="91294" bIns="45646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9" y="9429751"/>
            <a:ext cx="2946400" cy="496888"/>
          </a:xfrm>
          <a:prstGeom prst="rect">
            <a:avLst/>
          </a:prstGeom>
        </p:spPr>
        <p:txBody>
          <a:bodyPr vert="horz" lIns="91294" tIns="45646" rIns="91294" bIns="45646" rtlCol="0" anchor="b"/>
          <a:lstStyle>
            <a:lvl1pPr algn="r">
              <a:defRPr sz="1200"/>
            </a:lvl1pPr>
          </a:lstStyle>
          <a:p>
            <a:fld id="{74F36B1B-A31C-4821-800A-CF0CDD48DB7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661254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7" y="9"/>
            <a:ext cx="2945659" cy="496411"/>
          </a:xfrm>
          <a:prstGeom prst="rect">
            <a:avLst/>
          </a:prstGeom>
        </p:spPr>
        <p:txBody>
          <a:bodyPr vert="horz" lIns="91283" tIns="45640" rIns="91283" bIns="4564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51" y="9"/>
            <a:ext cx="2945659" cy="496411"/>
          </a:xfrm>
          <a:prstGeom prst="rect">
            <a:avLst/>
          </a:prstGeom>
        </p:spPr>
        <p:txBody>
          <a:bodyPr vert="horz" lIns="91283" tIns="45640" rIns="91283" bIns="45640" rtlCol="0"/>
          <a:lstStyle>
            <a:lvl1pPr algn="r">
              <a:defRPr sz="1200"/>
            </a:lvl1pPr>
          </a:lstStyle>
          <a:p>
            <a:fld id="{E9355CEE-E377-4CAD-94F7-D6A83830E938}" type="datetimeFigureOut">
              <a:rPr lang="ru-RU" smtClean="0"/>
              <a:pPr/>
              <a:t>23.12.2016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83" tIns="45640" rIns="91283" bIns="4564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16"/>
            <a:ext cx="5438140" cy="4467701"/>
          </a:xfrm>
          <a:prstGeom prst="rect">
            <a:avLst/>
          </a:prstGeom>
        </p:spPr>
        <p:txBody>
          <a:bodyPr vert="horz" lIns="91283" tIns="45640" rIns="91283" bIns="4564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7" y="9430094"/>
            <a:ext cx="2945659" cy="496411"/>
          </a:xfrm>
          <a:prstGeom prst="rect">
            <a:avLst/>
          </a:prstGeom>
        </p:spPr>
        <p:txBody>
          <a:bodyPr vert="horz" lIns="91283" tIns="45640" rIns="91283" bIns="4564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51" y="9430094"/>
            <a:ext cx="2945659" cy="496411"/>
          </a:xfrm>
          <a:prstGeom prst="rect">
            <a:avLst/>
          </a:prstGeom>
        </p:spPr>
        <p:txBody>
          <a:bodyPr vert="horz" lIns="91283" tIns="45640" rIns="91283" bIns="45640" rtlCol="0" anchor="b"/>
          <a:lstStyle>
            <a:lvl1pPr algn="r">
              <a:defRPr sz="1200"/>
            </a:lvl1pPr>
          </a:lstStyle>
          <a:p>
            <a:fld id="{0BF96467-DFFD-4AFE-A3AB-8DC1C31643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03994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cs typeface="Arial" pitchFamily="34" charset="0"/>
            </a:endParaRPr>
          </a:p>
        </p:txBody>
      </p:sp>
      <p:sp>
        <p:nvSpPr>
          <p:cNvPr id="3789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fld id="{56624ACE-A743-4F1C-A8B7-DB93805CA495}" type="slidenum">
              <a:rPr kumimoji="0" lang="ru-RU" altLang="ru-RU" sz="1200">
                <a:solidFill>
                  <a:prstClr val="black"/>
                </a:solidFill>
              </a:rPr>
              <a:pPr/>
              <a:t>52</a:t>
            </a:fld>
            <a:endParaRPr kumimoji="0" lang="ru-RU" altLang="ru-RU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kumimoji="0" lang="ru-RU" altLang="ru-RU" smtClean="0">
              <a:cs typeface="Arial" pitchFamily="34" charset="0"/>
            </a:endParaRPr>
          </a:p>
        </p:txBody>
      </p:sp>
      <p:sp>
        <p:nvSpPr>
          <p:cNvPr id="2253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fld id="{B4426B78-C4B3-4EB0-B117-AB1B8AE94A3B}" type="slidenum">
              <a:rPr kumimoji="0" lang="ru-RU" altLang="ru-RU" sz="1200">
                <a:solidFill>
                  <a:prstClr val="black"/>
                </a:solidFill>
              </a:rPr>
              <a:pPr/>
              <a:t>58</a:t>
            </a:fld>
            <a:endParaRPr kumimoji="0" lang="ru-RU" altLang="ru-RU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cs typeface="Arial" pitchFamily="34" charset="0"/>
            </a:endParaRPr>
          </a:p>
        </p:txBody>
      </p:sp>
      <p:sp>
        <p:nvSpPr>
          <p:cNvPr id="2560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fld id="{F94AEDF9-11F1-45D3-9A54-7064453D487E}" type="slidenum">
              <a:rPr kumimoji="0" lang="ru-RU" altLang="ru-RU" sz="1200">
                <a:solidFill>
                  <a:prstClr val="black"/>
                </a:solidFill>
              </a:rPr>
              <a:pPr/>
              <a:t>60</a:t>
            </a:fld>
            <a:endParaRPr kumimoji="0" lang="ru-RU" altLang="ru-RU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cs typeface="Arial" pitchFamily="34" charset="0"/>
            </a:endParaRPr>
          </a:p>
        </p:txBody>
      </p:sp>
      <p:sp>
        <p:nvSpPr>
          <p:cNvPr id="2765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fld id="{153D1947-A38D-4577-91C0-1672DE1297C3}" type="slidenum">
              <a:rPr kumimoji="0" lang="ru-RU" altLang="ru-RU" sz="1200">
                <a:solidFill>
                  <a:prstClr val="black"/>
                </a:solidFill>
              </a:rPr>
              <a:pPr/>
              <a:t>61</a:t>
            </a:fld>
            <a:endParaRPr kumimoji="0" lang="ru-RU" altLang="ru-RU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cs typeface="Arial" pitchFamily="34" charset="0"/>
            </a:endParaRPr>
          </a:p>
        </p:txBody>
      </p:sp>
      <p:sp>
        <p:nvSpPr>
          <p:cNvPr id="296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fld id="{DC2883BA-1614-4612-840F-D7C3B6AE8304}" type="slidenum">
              <a:rPr kumimoji="0" lang="ru-RU" altLang="ru-RU" sz="1200">
                <a:solidFill>
                  <a:prstClr val="black"/>
                </a:solidFill>
              </a:rPr>
              <a:pPr/>
              <a:t>62</a:t>
            </a:fld>
            <a:endParaRPr kumimoji="0" lang="ru-RU" altLang="ru-RU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9832C-1DE8-4029-8596-A0185956055E}" type="slidenum">
              <a:rPr lang="ru-RU" smtClean="0">
                <a:solidFill>
                  <a:prstClr val="black"/>
                </a:solidFill>
              </a:rPr>
              <a:pPr/>
              <a:t>78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224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5.gi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jpe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jpe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jpe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jpe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jpe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jpe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gi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jpe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Содержимое 3" descr="kart копия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6512" y="-171400"/>
            <a:ext cx="2304256" cy="7029400"/>
          </a:xfrm>
          <a:prstGeom prst="rect">
            <a:avLst/>
          </a:prstGeom>
        </p:spPr>
      </p:pic>
      <p:sp>
        <p:nvSpPr>
          <p:cNvPr id="7" name="Прямоугольный треугольник 6"/>
          <p:cNvSpPr/>
          <p:nvPr/>
        </p:nvSpPr>
        <p:spPr>
          <a:xfrm>
            <a:off x="8717604" y="6282317"/>
            <a:ext cx="293176" cy="408045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>
              <a:rot lat="0" lon="11699976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23528" y="260648"/>
            <a:ext cx="8820472" cy="1080120"/>
          </a:xfrm>
          <a:prstGeom prst="rect">
            <a:avLst/>
          </a:prstGeom>
          <a:gradFill>
            <a:gsLst>
              <a:gs pos="0">
                <a:srgbClr val="044C36">
                  <a:alpha val="5000"/>
                </a:srgbClr>
              </a:gs>
              <a:gs pos="50000">
                <a:srgbClr val="044C36">
                  <a:alpha val="32000"/>
                </a:srgbClr>
              </a:gs>
              <a:gs pos="100000">
                <a:srgbClr val="044C36">
                  <a:alpha val="34000"/>
                </a:srgbClr>
              </a:gs>
            </a:gsLst>
            <a:lin ang="60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-540568" y="6453336"/>
            <a:ext cx="8640960" cy="288032"/>
          </a:xfrm>
          <a:prstGeom prst="rect">
            <a:avLst/>
          </a:prstGeom>
          <a:gradFill>
            <a:gsLst>
              <a:gs pos="0">
                <a:srgbClr val="044C36">
                  <a:alpha val="5000"/>
                </a:srgbClr>
              </a:gs>
              <a:gs pos="50000">
                <a:srgbClr val="044C36">
                  <a:alpha val="32000"/>
                </a:srgbClr>
              </a:gs>
              <a:gs pos="100000">
                <a:srgbClr val="044C36">
                  <a:alpha val="34000"/>
                </a:srgbClr>
              </a:gs>
            </a:gsLst>
          </a:gradFill>
          <a:ln>
            <a:noFill/>
          </a:ln>
          <a:scene3d>
            <a:camera prst="orthographicFront"/>
            <a:lightRig rig="threePt" dir="t"/>
          </a:scene3d>
          <a:sp3d>
            <a:bevelT w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179512" y="188640"/>
            <a:ext cx="878497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rot="5400000">
            <a:off x="6084168" y="3068960"/>
            <a:ext cx="57606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rot="5400000">
            <a:off x="-36513" y="404664"/>
            <a:ext cx="4320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Группа 18"/>
          <p:cNvGrpSpPr/>
          <p:nvPr userDrawn="1"/>
        </p:nvGrpSpPr>
        <p:grpSpPr>
          <a:xfrm>
            <a:off x="8028384" y="5949280"/>
            <a:ext cx="1008112" cy="864096"/>
            <a:chOff x="6552220" y="4387127"/>
            <a:chExt cx="1260140" cy="1044638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6552220" y="4387127"/>
              <a:ext cx="1260140" cy="1044638"/>
              <a:chOff x="1232372" y="753342"/>
              <a:chExt cx="954113" cy="781103"/>
            </a:xfrm>
          </p:grpSpPr>
          <p:sp>
            <p:nvSpPr>
              <p:cNvPr id="11" name="Овал 10"/>
              <p:cNvSpPr/>
              <p:nvPr/>
            </p:nvSpPr>
            <p:spPr>
              <a:xfrm rot="10800000">
                <a:off x="1372931" y="778172"/>
                <a:ext cx="720080" cy="64807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12" name="Рисунок 11" descr="E:\!!!!WORK\Respublika tatarstan\prezentacia\0010.jpg"/>
              <p:cNvPicPr/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38281" t="14583" r="39063" b="59375"/>
              <a:stretch>
                <a:fillRect/>
              </a:stretch>
            </p:blipFill>
            <p:spPr bwMode="auto">
              <a:xfrm>
                <a:off x="1232372" y="753342"/>
                <a:ext cx="954113" cy="781103"/>
              </a:xfrm>
              <a:prstGeom prst="ellipse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0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68815" y="4580347"/>
              <a:ext cx="871537" cy="7928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7" name="Прямоугольный треугольник 16"/>
            <p:cNvSpPr/>
            <p:nvPr userDrawn="1"/>
          </p:nvSpPr>
          <p:spPr>
            <a:xfrm>
              <a:off x="7452320" y="5085184"/>
              <a:ext cx="360040" cy="288032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>
                <a:rot lat="0" lon="102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>
          <a:xfrm>
            <a:off x="7046912" y="6525344"/>
            <a:ext cx="2133600" cy="365125"/>
          </a:xfrm>
        </p:spPr>
        <p:txBody>
          <a:bodyPr/>
          <a:lstStyle>
            <a:lvl1pPr>
              <a:defRPr sz="1600" b="1">
                <a:solidFill>
                  <a:schemeClr val="tx1"/>
                </a:solidFill>
              </a:defRPr>
            </a:lvl1pPr>
          </a:lstStyle>
          <a:p>
            <a:fld id="{A6FE3CA2-79AD-44FB-B769-88B5872A720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Содержимое 3" descr="kart копия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6512" y="-171400"/>
            <a:ext cx="2304256" cy="7029400"/>
          </a:xfrm>
          <a:prstGeom prst="rect">
            <a:avLst/>
          </a:prstGeom>
        </p:spPr>
      </p:pic>
      <p:sp>
        <p:nvSpPr>
          <p:cNvPr id="7" name="Прямоугольный треугольник 6"/>
          <p:cNvSpPr/>
          <p:nvPr/>
        </p:nvSpPr>
        <p:spPr>
          <a:xfrm>
            <a:off x="8717604" y="6282317"/>
            <a:ext cx="293176" cy="408045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>
              <a:rot lat="0" lon="11699976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23528" y="260648"/>
            <a:ext cx="8820472" cy="1440160"/>
          </a:xfrm>
          <a:prstGeom prst="rect">
            <a:avLst/>
          </a:prstGeom>
          <a:gradFill>
            <a:gsLst>
              <a:gs pos="0">
                <a:srgbClr val="044C36">
                  <a:alpha val="5000"/>
                </a:srgbClr>
              </a:gs>
              <a:gs pos="50000">
                <a:srgbClr val="044C36">
                  <a:alpha val="32000"/>
                </a:srgbClr>
              </a:gs>
              <a:gs pos="100000">
                <a:srgbClr val="044C36">
                  <a:alpha val="34000"/>
                </a:srgbClr>
              </a:gs>
            </a:gsLst>
            <a:lin ang="60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-540568" y="6453336"/>
            <a:ext cx="8640960" cy="288032"/>
          </a:xfrm>
          <a:prstGeom prst="rect">
            <a:avLst/>
          </a:prstGeom>
          <a:gradFill>
            <a:gsLst>
              <a:gs pos="0">
                <a:srgbClr val="044C36">
                  <a:alpha val="5000"/>
                </a:srgbClr>
              </a:gs>
              <a:gs pos="50000">
                <a:srgbClr val="044C36">
                  <a:alpha val="32000"/>
                </a:srgbClr>
              </a:gs>
              <a:gs pos="100000">
                <a:srgbClr val="044C36">
                  <a:alpha val="34000"/>
                </a:srgbClr>
              </a:gs>
            </a:gsLst>
          </a:gradFill>
          <a:ln>
            <a:noFill/>
          </a:ln>
          <a:scene3d>
            <a:camera prst="orthographicFront"/>
            <a:lightRig rig="threePt" dir="t"/>
          </a:scene3d>
          <a:sp3d>
            <a:bevelT w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179512" y="188640"/>
            <a:ext cx="878497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rot="5400000">
            <a:off x="6084168" y="3068960"/>
            <a:ext cx="57606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rot="5400000">
            <a:off x="-36513" y="404664"/>
            <a:ext cx="4320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Группа 18"/>
          <p:cNvGrpSpPr/>
          <p:nvPr userDrawn="1"/>
        </p:nvGrpSpPr>
        <p:grpSpPr>
          <a:xfrm>
            <a:off x="8028384" y="5949280"/>
            <a:ext cx="1008112" cy="864096"/>
            <a:chOff x="6552220" y="4387127"/>
            <a:chExt cx="1260140" cy="1044638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6552220" y="4387127"/>
              <a:ext cx="1260140" cy="1044638"/>
              <a:chOff x="1232372" y="753342"/>
              <a:chExt cx="954113" cy="781103"/>
            </a:xfrm>
          </p:grpSpPr>
          <p:sp>
            <p:nvSpPr>
              <p:cNvPr id="11" name="Овал 10"/>
              <p:cNvSpPr/>
              <p:nvPr/>
            </p:nvSpPr>
            <p:spPr>
              <a:xfrm rot="10800000">
                <a:off x="1372931" y="778172"/>
                <a:ext cx="720080" cy="64807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12" name="Рисунок 11" descr="E:\!!!!WORK\Respublika tatarstan\prezentacia\0010.jpg"/>
              <p:cNvPicPr/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38281" t="14583" r="39063" b="59375"/>
              <a:stretch>
                <a:fillRect/>
              </a:stretch>
            </p:blipFill>
            <p:spPr bwMode="auto">
              <a:xfrm>
                <a:off x="1232372" y="753342"/>
                <a:ext cx="954113" cy="781103"/>
              </a:xfrm>
              <a:prstGeom prst="ellipse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0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68815" y="4580347"/>
              <a:ext cx="871537" cy="7928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7" name="Прямоугольный треугольник 16"/>
            <p:cNvSpPr/>
            <p:nvPr userDrawn="1"/>
          </p:nvSpPr>
          <p:spPr>
            <a:xfrm>
              <a:off x="7452320" y="5085184"/>
              <a:ext cx="360040" cy="288032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>
                <a:rot lat="0" lon="102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5" name="Номер слайда 15"/>
          <p:cNvSpPr>
            <a:spLocks noGrp="1"/>
          </p:cNvSpPr>
          <p:nvPr>
            <p:ph type="sldNum" sz="quarter" idx="11"/>
          </p:nvPr>
        </p:nvSpPr>
        <p:spPr>
          <a:xfrm>
            <a:off x="7046912" y="6525344"/>
            <a:ext cx="2133600" cy="365125"/>
          </a:xfrm>
        </p:spPr>
        <p:txBody>
          <a:bodyPr/>
          <a:lstStyle>
            <a:lvl1pPr>
              <a:defRPr sz="1600" b="1">
                <a:solidFill>
                  <a:schemeClr val="tx1"/>
                </a:solidFill>
              </a:defRPr>
            </a:lvl1pPr>
          </a:lstStyle>
          <a:p>
            <a:fld id="{A6FE3CA2-79AD-44FB-B769-88B5872A720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ый треугольник 6"/>
          <p:cNvSpPr/>
          <p:nvPr/>
        </p:nvSpPr>
        <p:spPr>
          <a:xfrm>
            <a:off x="8717604" y="6282317"/>
            <a:ext cx="293176" cy="408045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>
              <a:rot lat="0" lon="11699976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23528" y="260648"/>
            <a:ext cx="8820472" cy="720080"/>
          </a:xfrm>
          <a:prstGeom prst="rect">
            <a:avLst/>
          </a:prstGeom>
          <a:gradFill>
            <a:gsLst>
              <a:gs pos="0">
                <a:srgbClr val="044C36">
                  <a:alpha val="5000"/>
                </a:srgbClr>
              </a:gs>
              <a:gs pos="50000">
                <a:srgbClr val="044C36">
                  <a:alpha val="32000"/>
                </a:srgbClr>
              </a:gs>
              <a:gs pos="100000">
                <a:srgbClr val="044C36">
                  <a:alpha val="34000"/>
                </a:srgbClr>
              </a:gs>
            </a:gsLst>
            <a:lin ang="60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-540568" y="6453336"/>
            <a:ext cx="8640960" cy="288032"/>
          </a:xfrm>
          <a:prstGeom prst="rect">
            <a:avLst/>
          </a:prstGeom>
          <a:gradFill>
            <a:gsLst>
              <a:gs pos="0">
                <a:srgbClr val="044C36">
                  <a:alpha val="5000"/>
                </a:srgbClr>
              </a:gs>
              <a:gs pos="50000">
                <a:srgbClr val="044C36">
                  <a:alpha val="32000"/>
                </a:srgbClr>
              </a:gs>
              <a:gs pos="100000">
                <a:srgbClr val="044C36">
                  <a:alpha val="34000"/>
                </a:srgbClr>
              </a:gs>
            </a:gsLst>
          </a:gradFill>
          <a:ln>
            <a:noFill/>
          </a:ln>
          <a:scene3d>
            <a:camera prst="orthographicFront"/>
            <a:lightRig rig="threePt" dir="t"/>
          </a:scene3d>
          <a:sp3d>
            <a:bevelT w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179512" y="188640"/>
            <a:ext cx="87849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rot="5400000">
            <a:off x="6084168" y="3068960"/>
            <a:ext cx="57606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rot="5400000">
            <a:off x="-36513" y="404664"/>
            <a:ext cx="4320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Группа 18"/>
          <p:cNvGrpSpPr/>
          <p:nvPr userDrawn="1"/>
        </p:nvGrpSpPr>
        <p:grpSpPr>
          <a:xfrm>
            <a:off x="8028384" y="5949280"/>
            <a:ext cx="1008112" cy="864096"/>
            <a:chOff x="6552220" y="4387127"/>
            <a:chExt cx="1260140" cy="1044638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6552220" y="4387127"/>
              <a:ext cx="1260140" cy="1044638"/>
              <a:chOff x="1232372" y="753342"/>
              <a:chExt cx="954113" cy="781103"/>
            </a:xfrm>
          </p:grpSpPr>
          <p:sp>
            <p:nvSpPr>
              <p:cNvPr id="11" name="Овал 10"/>
              <p:cNvSpPr/>
              <p:nvPr/>
            </p:nvSpPr>
            <p:spPr>
              <a:xfrm rot="10800000">
                <a:off x="1372931" y="778172"/>
                <a:ext cx="720080" cy="64807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12" name="Рисунок 11" descr="E:\!!!!WORK\Respublika tatarstan\prezentacia\0010.jpg"/>
              <p:cNvPicPr/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38281" t="14583" r="39063" b="59375"/>
              <a:stretch>
                <a:fillRect/>
              </a:stretch>
            </p:blipFill>
            <p:spPr bwMode="auto">
              <a:xfrm>
                <a:off x="1232372" y="753342"/>
                <a:ext cx="954113" cy="781103"/>
              </a:xfrm>
              <a:prstGeom prst="ellipse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0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68815" y="4580347"/>
              <a:ext cx="871537" cy="7928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7" name="Прямоугольный треугольник 16"/>
            <p:cNvSpPr/>
            <p:nvPr userDrawn="1"/>
          </p:nvSpPr>
          <p:spPr>
            <a:xfrm>
              <a:off x="7452320" y="5085184"/>
              <a:ext cx="360040" cy="288032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>
                <a:rot lat="0" lon="102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5" name="Прямоугольник 14"/>
          <p:cNvSpPr/>
          <p:nvPr userDrawn="1"/>
        </p:nvSpPr>
        <p:spPr>
          <a:xfrm>
            <a:off x="0" y="3429000"/>
            <a:ext cx="8892480" cy="576064"/>
          </a:xfrm>
          <a:prstGeom prst="rect">
            <a:avLst/>
          </a:prstGeom>
          <a:gradFill>
            <a:gsLst>
              <a:gs pos="0">
                <a:srgbClr val="044C36">
                  <a:alpha val="5000"/>
                </a:srgbClr>
              </a:gs>
              <a:gs pos="50000">
                <a:srgbClr val="044C36">
                  <a:alpha val="32000"/>
                </a:srgbClr>
              </a:gs>
              <a:gs pos="100000">
                <a:srgbClr val="044C36">
                  <a:alpha val="34000"/>
                </a:srgbClr>
              </a:gs>
            </a:gsLst>
          </a:gradFill>
          <a:ln>
            <a:noFill/>
          </a:ln>
          <a:scene3d>
            <a:camera prst="orthographicFront"/>
            <a:lightRig rig="threePt" dir="t"/>
          </a:scene3d>
          <a:sp3d>
            <a:bevelT w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>
          <a:xfrm>
            <a:off x="7046912" y="6525344"/>
            <a:ext cx="2133600" cy="365125"/>
          </a:xfrm>
        </p:spPr>
        <p:txBody>
          <a:bodyPr/>
          <a:lstStyle>
            <a:lvl1pPr>
              <a:defRPr sz="1600" b="1">
                <a:solidFill>
                  <a:schemeClr val="tx1"/>
                </a:solidFill>
              </a:defRPr>
            </a:lvl1pPr>
          </a:lstStyle>
          <a:p>
            <a:fld id="{A6FE3CA2-79AD-44FB-B769-88B5872A7203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24" name="Содержимое 3" descr="kart копия.jpg"/>
          <p:cNvPicPr>
            <a:picLocks noChangeAspect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171400"/>
            <a:ext cx="2304256" cy="70294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ый треугольник 6"/>
          <p:cNvSpPr/>
          <p:nvPr/>
        </p:nvSpPr>
        <p:spPr>
          <a:xfrm>
            <a:off x="8717604" y="6282317"/>
            <a:ext cx="293176" cy="408045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>
              <a:rot lat="0" lon="11699976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23528" y="260648"/>
            <a:ext cx="8820472" cy="720080"/>
          </a:xfrm>
          <a:prstGeom prst="rect">
            <a:avLst/>
          </a:prstGeom>
          <a:gradFill>
            <a:gsLst>
              <a:gs pos="0">
                <a:srgbClr val="044C36">
                  <a:alpha val="5000"/>
                </a:srgbClr>
              </a:gs>
              <a:gs pos="50000">
                <a:srgbClr val="044C36">
                  <a:alpha val="32000"/>
                </a:srgbClr>
              </a:gs>
              <a:gs pos="100000">
                <a:srgbClr val="044C36">
                  <a:alpha val="34000"/>
                </a:srgbClr>
              </a:gs>
            </a:gsLst>
            <a:lin ang="60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-540568" y="6453336"/>
            <a:ext cx="8640960" cy="288032"/>
          </a:xfrm>
          <a:prstGeom prst="rect">
            <a:avLst/>
          </a:prstGeom>
          <a:gradFill>
            <a:gsLst>
              <a:gs pos="0">
                <a:srgbClr val="044C36">
                  <a:alpha val="5000"/>
                </a:srgbClr>
              </a:gs>
              <a:gs pos="50000">
                <a:srgbClr val="044C36">
                  <a:alpha val="32000"/>
                </a:srgbClr>
              </a:gs>
              <a:gs pos="100000">
                <a:srgbClr val="044C36">
                  <a:alpha val="34000"/>
                </a:srgbClr>
              </a:gs>
            </a:gsLst>
          </a:gradFill>
          <a:ln>
            <a:noFill/>
          </a:ln>
          <a:scene3d>
            <a:camera prst="orthographicFront"/>
            <a:lightRig rig="threePt" dir="t"/>
          </a:scene3d>
          <a:sp3d>
            <a:bevelT w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179512" y="188640"/>
            <a:ext cx="878497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rot="5400000">
            <a:off x="6084168" y="3068960"/>
            <a:ext cx="57606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rot="5400000">
            <a:off x="-36513" y="404664"/>
            <a:ext cx="4320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Группа 18"/>
          <p:cNvGrpSpPr/>
          <p:nvPr userDrawn="1"/>
        </p:nvGrpSpPr>
        <p:grpSpPr>
          <a:xfrm>
            <a:off x="8028384" y="5949280"/>
            <a:ext cx="1008112" cy="864096"/>
            <a:chOff x="6552220" y="4387127"/>
            <a:chExt cx="1260140" cy="1044638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6552220" y="4387127"/>
              <a:ext cx="1260140" cy="1044638"/>
              <a:chOff x="1232372" y="753342"/>
              <a:chExt cx="954113" cy="781103"/>
            </a:xfrm>
          </p:grpSpPr>
          <p:sp>
            <p:nvSpPr>
              <p:cNvPr id="11" name="Овал 10"/>
              <p:cNvSpPr/>
              <p:nvPr/>
            </p:nvSpPr>
            <p:spPr>
              <a:xfrm rot="10800000">
                <a:off x="1372931" y="778172"/>
                <a:ext cx="720080" cy="64807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12" name="Рисунок 11" descr="E:\!!!!WORK\Respublika tatarstan\prezentacia\0010.jpg"/>
              <p:cNvPicPr/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38281" t="14583" r="39063" b="59375"/>
              <a:stretch>
                <a:fillRect/>
              </a:stretch>
            </p:blipFill>
            <p:spPr bwMode="auto">
              <a:xfrm>
                <a:off x="1232372" y="753342"/>
                <a:ext cx="954113" cy="781103"/>
              </a:xfrm>
              <a:prstGeom prst="ellipse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0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68815" y="4580347"/>
              <a:ext cx="871537" cy="7928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7" name="Прямоугольный треугольник 16"/>
            <p:cNvSpPr/>
            <p:nvPr userDrawn="1"/>
          </p:nvSpPr>
          <p:spPr>
            <a:xfrm>
              <a:off x="7452320" y="5085184"/>
              <a:ext cx="360040" cy="288032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>
                <a:rot lat="0" lon="102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5" name="Прямоугольник 14"/>
          <p:cNvSpPr/>
          <p:nvPr userDrawn="1"/>
        </p:nvSpPr>
        <p:spPr>
          <a:xfrm>
            <a:off x="0" y="3717032"/>
            <a:ext cx="8892480" cy="576064"/>
          </a:xfrm>
          <a:prstGeom prst="rect">
            <a:avLst/>
          </a:prstGeom>
          <a:gradFill>
            <a:gsLst>
              <a:gs pos="0">
                <a:srgbClr val="044C36">
                  <a:alpha val="5000"/>
                </a:srgbClr>
              </a:gs>
              <a:gs pos="50000">
                <a:srgbClr val="044C36">
                  <a:alpha val="32000"/>
                </a:srgbClr>
              </a:gs>
              <a:gs pos="100000">
                <a:srgbClr val="044C36">
                  <a:alpha val="34000"/>
                </a:srgbClr>
              </a:gs>
            </a:gsLst>
          </a:gradFill>
          <a:ln>
            <a:noFill/>
          </a:ln>
          <a:scene3d>
            <a:camera prst="orthographicFront"/>
            <a:lightRig rig="threePt" dir="t"/>
          </a:scene3d>
          <a:sp3d>
            <a:bevelT w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>
          <a:xfrm>
            <a:off x="7046912" y="6525344"/>
            <a:ext cx="2133600" cy="365125"/>
          </a:xfrm>
        </p:spPr>
        <p:txBody>
          <a:bodyPr/>
          <a:lstStyle>
            <a:lvl1pPr>
              <a:defRPr sz="1600" b="1">
                <a:solidFill>
                  <a:schemeClr val="tx1"/>
                </a:solidFill>
              </a:defRPr>
            </a:lvl1pPr>
          </a:lstStyle>
          <a:p>
            <a:fld id="{A6FE3CA2-79AD-44FB-B769-88B5872A7203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24" name="Содержимое 3" descr="kart копия.jpg"/>
          <p:cNvPicPr>
            <a:picLocks noChangeAspect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171400"/>
            <a:ext cx="2304256" cy="70294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Содержимое 4" descr="kart_2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99392"/>
            <a:ext cx="2483768" cy="6957392"/>
          </a:xfrm>
          <a:prstGeom prst="rect">
            <a:avLst/>
          </a:prstGeom>
        </p:spPr>
      </p:pic>
      <p:cxnSp>
        <p:nvCxnSpPr>
          <p:cNvPr id="22" name="Прямая соединительная линия 21"/>
          <p:cNvCxnSpPr/>
          <p:nvPr/>
        </p:nvCxnSpPr>
        <p:spPr>
          <a:xfrm rot="5400000">
            <a:off x="-36513" y="404664"/>
            <a:ext cx="4320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Группа 2"/>
          <p:cNvGrpSpPr/>
          <p:nvPr/>
        </p:nvGrpSpPr>
        <p:grpSpPr>
          <a:xfrm>
            <a:off x="-108520" y="188640"/>
            <a:ext cx="1008112" cy="864096"/>
            <a:chOff x="1232372" y="753342"/>
            <a:chExt cx="954113" cy="781103"/>
          </a:xfrm>
        </p:grpSpPr>
        <p:sp>
          <p:nvSpPr>
            <p:cNvPr id="11" name="Овал 10"/>
            <p:cNvSpPr/>
            <p:nvPr/>
          </p:nvSpPr>
          <p:spPr>
            <a:xfrm rot="10800000">
              <a:off x="1372931" y="778172"/>
              <a:ext cx="720080" cy="6480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2" name="Рисунок 11" descr="E:\!!!!WORK\Respublika tatarstan\prezentacia\0010.jpg"/>
            <p:cNvPicPr/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8281" t="14583" r="39063" b="59375"/>
            <a:stretch>
              <a:fillRect/>
            </a:stretch>
          </p:blipFill>
          <p:spPr bwMode="auto">
            <a:xfrm>
              <a:off x="1232372" y="753342"/>
              <a:ext cx="954113" cy="781103"/>
            </a:xfrm>
            <a:prstGeom prst="ellipse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Прямоугольный треугольник 6"/>
          <p:cNvSpPr/>
          <p:nvPr/>
        </p:nvSpPr>
        <p:spPr>
          <a:xfrm>
            <a:off x="8717604" y="6282317"/>
            <a:ext cx="293176" cy="408045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>
              <a:rot lat="0" lon="11699976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827584" y="260648"/>
            <a:ext cx="8316416" cy="720080"/>
          </a:xfrm>
          <a:prstGeom prst="rect">
            <a:avLst/>
          </a:prstGeom>
          <a:gradFill>
            <a:gsLst>
              <a:gs pos="0">
                <a:srgbClr val="044C36">
                  <a:alpha val="5000"/>
                </a:srgbClr>
              </a:gs>
              <a:gs pos="50000">
                <a:srgbClr val="044C36">
                  <a:alpha val="32000"/>
                </a:srgbClr>
              </a:gs>
              <a:gs pos="100000">
                <a:srgbClr val="044C36">
                  <a:alpha val="34000"/>
                </a:srgbClr>
              </a:gs>
            </a:gsLst>
            <a:lin ang="60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-180528" y="6453336"/>
            <a:ext cx="8640960" cy="288032"/>
          </a:xfrm>
          <a:prstGeom prst="rect">
            <a:avLst/>
          </a:prstGeom>
          <a:gradFill>
            <a:gsLst>
              <a:gs pos="0">
                <a:srgbClr val="044C36">
                  <a:alpha val="5000"/>
                </a:srgbClr>
              </a:gs>
              <a:gs pos="50000">
                <a:srgbClr val="044C36">
                  <a:alpha val="32000"/>
                </a:srgbClr>
              </a:gs>
              <a:gs pos="100000">
                <a:srgbClr val="044C36">
                  <a:alpha val="34000"/>
                </a:srgbClr>
              </a:gs>
            </a:gsLst>
          </a:gradFill>
          <a:ln>
            <a:noFill/>
          </a:ln>
          <a:scene3d>
            <a:camera prst="orthographicFront"/>
            <a:lightRig rig="threePt" dir="t"/>
          </a:scene3d>
          <a:sp3d>
            <a:bevelT w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179512" y="188640"/>
            <a:ext cx="878497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rot="5400000">
            <a:off x="6084168" y="3068960"/>
            <a:ext cx="57606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Группа 15"/>
          <p:cNvGrpSpPr/>
          <p:nvPr userDrawn="1"/>
        </p:nvGrpSpPr>
        <p:grpSpPr>
          <a:xfrm>
            <a:off x="8281660" y="6085528"/>
            <a:ext cx="754836" cy="655840"/>
            <a:chOff x="7561580" y="5245010"/>
            <a:chExt cx="754836" cy="655840"/>
          </a:xfrm>
        </p:grpSpPr>
        <p:pic>
          <p:nvPicPr>
            <p:cNvPr id="10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561580" y="5245010"/>
              <a:ext cx="697230" cy="655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7" name="Прямоугольный треугольник 16"/>
            <p:cNvSpPr/>
            <p:nvPr userDrawn="1"/>
          </p:nvSpPr>
          <p:spPr>
            <a:xfrm>
              <a:off x="8028384" y="5662598"/>
              <a:ext cx="288032" cy="238252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>
                <a:rot lat="0" lon="102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Номер слайда 15"/>
          <p:cNvSpPr>
            <a:spLocks noGrp="1"/>
          </p:cNvSpPr>
          <p:nvPr>
            <p:ph type="sldNum" sz="quarter" idx="11"/>
          </p:nvPr>
        </p:nvSpPr>
        <p:spPr>
          <a:xfrm>
            <a:off x="7046912" y="6525344"/>
            <a:ext cx="2133600" cy="365125"/>
          </a:xfrm>
        </p:spPr>
        <p:txBody>
          <a:bodyPr/>
          <a:lstStyle>
            <a:lvl1pPr>
              <a:defRPr sz="1600" b="1">
                <a:solidFill>
                  <a:schemeClr val="tx1"/>
                </a:solidFill>
              </a:defRPr>
            </a:lvl1pPr>
          </a:lstStyle>
          <a:p>
            <a:fld id="{A6FE3CA2-79AD-44FB-B769-88B5872A720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395536" y="260648"/>
            <a:ext cx="8748464" cy="792088"/>
          </a:xfrm>
          <a:prstGeom prst="rect">
            <a:avLst/>
          </a:prstGeom>
          <a:gradFill>
            <a:gsLst>
              <a:gs pos="0">
                <a:srgbClr val="044C36">
                  <a:alpha val="5000"/>
                </a:srgbClr>
              </a:gs>
              <a:gs pos="50000">
                <a:srgbClr val="044C36">
                  <a:alpha val="32000"/>
                </a:srgbClr>
              </a:gs>
              <a:gs pos="100000">
                <a:srgbClr val="044C36">
                  <a:alpha val="34000"/>
                </a:srgbClr>
              </a:gs>
            </a:gsLst>
            <a:lin ang="60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 userDrawn="1"/>
        </p:nvSpPr>
        <p:spPr>
          <a:xfrm rot="11735716">
            <a:off x="51863" y="318118"/>
            <a:ext cx="760834" cy="7506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5" name="Содержимое 4" descr="kart_2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99392"/>
            <a:ext cx="2483768" cy="6957392"/>
          </a:xfrm>
          <a:prstGeom prst="rect">
            <a:avLst/>
          </a:prstGeom>
        </p:spPr>
      </p:pic>
      <p:cxnSp>
        <p:nvCxnSpPr>
          <p:cNvPr id="22" name="Прямая соединительная линия 21"/>
          <p:cNvCxnSpPr/>
          <p:nvPr/>
        </p:nvCxnSpPr>
        <p:spPr>
          <a:xfrm rot="5400000">
            <a:off x="-36513" y="404664"/>
            <a:ext cx="4320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Группа 2"/>
          <p:cNvGrpSpPr/>
          <p:nvPr/>
        </p:nvGrpSpPr>
        <p:grpSpPr>
          <a:xfrm>
            <a:off x="-108520" y="260648"/>
            <a:ext cx="1008112" cy="864096"/>
            <a:chOff x="1232372" y="753342"/>
            <a:chExt cx="954113" cy="781103"/>
          </a:xfrm>
        </p:grpSpPr>
        <p:sp>
          <p:nvSpPr>
            <p:cNvPr id="11" name="Овал 10"/>
            <p:cNvSpPr/>
            <p:nvPr/>
          </p:nvSpPr>
          <p:spPr>
            <a:xfrm rot="10800000">
              <a:off x="1372931" y="778172"/>
              <a:ext cx="720080" cy="6480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2" name="Рисунок 11" descr="E:\!!!!WORK\Respublika tatarstan\prezentacia\0010.jpg"/>
            <p:cNvPicPr/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8281" t="14583" r="39063" b="59375"/>
            <a:stretch>
              <a:fillRect/>
            </a:stretch>
          </p:blipFill>
          <p:spPr bwMode="auto">
            <a:xfrm>
              <a:off x="1232372" y="753342"/>
              <a:ext cx="954113" cy="781103"/>
            </a:xfrm>
            <a:prstGeom prst="ellipse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Прямоугольный треугольник 6"/>
          <p:cNvSpPr/>
          <p:nvPr/>
        </p:nvSpPr>
        <p:spPr>
          <a:xfrm>
            <a:off x="8717604" y="6282317"/>
            <a:ext cx="293176" cy="408045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>
              <a:rot lat="0" lon="11699976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-180528" y="6453336"/>
            <a:ext cx="8640960" cy="288032"/>
          </a:xfrm>
          <a:prstGeom prst="rect">
            <a:avLst/>
          </a:prstGeom>
          <a:gradFill>
            <a:gsLst>
              <a:gs pos="0">
                <a:srgbClr val="044C36">
                  <a:alpha val="5000"/>
                </a:srgbClr>
              </a:gs>
              <a:gs pos="50000">
                <a:srgbClr val="044C36">
                  <a:alpha val="32000"/>
                </a:srgbClr>
              </a:gs>
              <a:gs pos="100000">
                <a:srgbClr val="044C36">
                  <a:alpha val="34000"/>
                </a:srgbClr>
              </a:gs>
            </a:gsLst>
          </a:gradFill>
          <a:ln>
            <a:noFill/>
          </a:ln>
          <a:scene3d>
            <a:camera prst="perspectiveRelaxed"/>
            <a:lightRig rig="threePt" dir="t"/>
          </a:scene3d>
          <a:sp3d>
            <a:bevelT w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179512" y="188640"/>
            <a:ext cx="878497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rot="5400000">
            <a:off x="6084168" y="3068960"/>
            <a:ext cx="57606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Группа 15"/>
          <p:cNvGrpSpPr/>
          <p:nvPr userDrawn="1"/>
        </p:nvGrpSpPr>
        <p:grpSpPr>
          <a:xfrm>
            <a:off x="8281660" y="6085528"/>
            <a:ext cx="754836" cy="655840"/>
            <a:chOff x="7561580" y="5245010"/>
            <a:chExt cx="754836" cy="655840"/>
          </a:xfrm>
        </p:grpSpPr>
        <p:pic>
          <p:nvPicPr>
            <p:cNvPr id="10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561580" y="5245010"/>
              <a:ext cx="697230" cy="655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7" name="Прямоугольный треугольник 16"/>
            <p:cNvSpPr/>
            <p:nvPr userDrawn="1"/>
          </p:nvSpPr>
          <p:spPr>
            <a:xfrm>
              <a:off x="8028384" y="5662598"/>
              <a:ext cx="288032" cy="238252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>
                <a:rot lat="0" lon="102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Номер слайда 15"/>
          <p:cNvSpPr>
            <a:spLocks noGrp="1"/>
          </p:cNvSpPr>
          <p:nvPr>
            <p:ph type="sldNum" sz="quarter" idx="11"/>
          </p:nvPr>
        </p:nvSpPr>
        <p:spPr>
          <a:xfrm>
            <a:off x="7046912" y="6525344"/>
            <a:ext cx="2133600" cy="365125"/>
          </a:xfrm>
        </p:spPr>
        <p:txBody>
          <a:bodyPr/>
          <a:lstStyle>
            <a:lvl1pPr>
              <a:defRPr sz="1600" b="1">
                <a:solidFill>
                  <a:schemeClr val="tx1"/>
                </a:solidFill>
              </a:defRPr>
            </a:lvl1pPr>
          </a:lstStyle>
          <a:p>
            <a:fld id="{A6FE3CA2-79AD-44FB-B769-88B5872A720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Прямая соединительная линия 21"/>
          <p:cNvCxnSpPr/>
          <p:nvPr/>
        </p:nvCxnSpPr>
        <p:spPr>
          <a:xfrm rot="5400000">
            <a:off x="-36513" y="404664"/>
            <a:ext cx="4320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Содержимое 4" descr="kart_2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99392"/>
            <a:ext cx="2483768" cy="6957392"/>
          </a:xfrm>
          <a:prstGeom prst="rect">
            <a:avLst/>
          </a:prstGeom>
        </p:spPr>
      </p:pic>
      <p:grpSp>
        <p:nvGrpSpPr>
          <p:cNvPr id="2" name="Группа 2"/>
          <p:cNvGrpSpPr/>
          <p:nvPr/>
        </p:nvGrpSpPr>
        <p:grpSpPr>
          <a:xfrm>
            <a:off x="-108520" y="188640"/>
            <a:ext cx="1008112" cy="864096"/>
            <a:chOff x="1232372" y="753342"/>
            <a:chExt cx="954113" cy="781103"/>
          </a:xfrm>
        </p:grpSpPr>
        <p:sp>
          <p:nvSpPr>
            <p:cNvPr id="11" name="Овал 10"/>
            <p:cNvSpPr/>
            <p:nvPr/>
          </p:nvSpPr>
          <p:spPr>
            <a:xfrm rot="10800000">
              <a:off x="1372931" y="778172"/>
              <a:ext cx="720080" cy="6480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2" name="Рисунок 11" descr="E:\!!!!WORK\Respublika tatarstan\prezentacia\0010.jpg"/>
            <p:cNvPicPr/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8281" t="14583" r="39063" b="59375"/>
            <a:stretch>
              <a:fillRect/>
            </a:stretch>
          </p:blipFill>
          <p:spPr bwMode="auto">
            <a:xfrm>
              <a:off x="1232372" y="753342"/>
              <a:ext cx="954113" cy="781103"/>
            </a:xfrm>
            <a:prstGeom prst="ellipse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6" name="Picture 2" descr="C:\Documents and Settings\chernositova\Мои документы\Мои рисунки\Организатор клипов (Microsoft)\map_rus.gif"/>
          <p:cNvPicPr>
            <a:picLocks noChangeAspect="1" noChangeArrowheads="1"/>
          </p:cNvPicPr>
          <p:nvPr userDrawn="1"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55576" y="1700808"/>
            <a:ext cx="8388424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ый треугольник 6"/>
          <p:cNvSpPr/>
          <p:nvPr/>
        </p:nvSpPr>
        <p:spPr>
          <a:xfrm>
            <a:off x="8717604" y="6282317"/>
            <a:ext cx="293176" cy="408045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>
              <a:rot lat="0" lon="11699976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755576" y="260648"/>
            <a:ext cx="8388424" cy="1440160"/>
          </a:xfrm>
          <a:prstGeom prst="rect">
            <a:avLst/>
          </a:prstGeom>
          <a:gradFill>
            <a:gsLst>
              <a:gs pos="0">
                <a:srgbClr val="044C36">
                  <a:alpha val="5000"/>
                </a:srgbClr>
              </a:gs>
              <a:gs pos="50000">
                <a:srgbClr val="044C36">
                  <a:alpha val="32000"/>
                </a:srgbClr>
              </a:gs>
              <a:gs pos="100000">
                <a:srgbClr val="044C36">
                  <a:alpha val="34000"/>
                </a:srgbClr>
              </a:gs>
            </a:gsLst>
            <a:lin ang="60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-180528" y="6453336"/>
            <a:ext cx="8640960" cy="288032"/>
          </a:xfrm>
          <a:prstGeom prst="rect">
            <a:avLst/>
          </a:prstGeom>
          <a:gradFill>
            <a:gsLst>
              <a:gs pos="0">
                <a:srgbClr val="044C36">
                  <a:alpha val="5000"/>
                </a:srgbClr>
              </a:gs>
              <a:gs pos="50000">
                <a:srgbClr val="044C36">
                  <a:alpha val="32000"/>
                </a:srgbClr>
              </a:gs>
              <a:gs pos="100000">
                <a:srgbClr val="044C36">
                  <a:alpha val="34000"/>
                </a:srgbClr>
              </a:gs>
            </a:gsLst>
          </a:gradFill>
          <a:ln>
            <a:noFill/>
          </a:ln>
          <a:scene3d>
            <a:camera prst="orthographicFront"/>
            <a:lightRig rig="threePt" dir="t"/>
          </a:scene3d>
          <a:sp3d>
            <a:bevelT w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179512" y="188640"/>
            <a:ext cx="878497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rot="5400000">
            <a:off x="6084168" y="3068960"/>
            <a:ext cx="57606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Группа 15"/>
          <p:cNvGrpSpPr/>
          <p:nvPr userDrawn="1"/>
        </p:nvGrpSpPr>
        <p:grpSpPr>
          <a:xfrm>
            <a:off x="8281660" y="6085528"/>
            <a:ext cx="754836" cy="655840"/>
            <a:chOff x="7561580" y="5245010"/>
            <a:chExt cx="754836" cy="655840"/>
          </a:xfrm>
        </p:grpSpPr>
        <p:pic>
          <p:nvPicPr>
            <p:cNvPr id="10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561580" y="5245010"/>
              <a:ext cx="697230" cy="655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7" name="Прямоугольный треугольник 16"/>
            <p:cNvSpPr/>
            <p:nvPr userDrawn="1"/>
          </p:nvSpPr>
          <p:spPr>
            <a:xfrm>
              <a:off x="8028384" y="5662598"/>
              <a:ext cx="288032" cy="238252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>
                <a:rot lat="0" lon="102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Номер слайда 15"/>
          <p:cNvSpPr>
            <a:spLocks noGrp="1"/>
          </p:cNvSpPr>
          <p:nvPr>
            <p:ph type="sldNum" sz="quarter" idx="11"/>
          </p:nvPr>
        </p:nvSpPr>
        <p:spPr>
          <a:xfrm>
            <a:off x="7046912" y="6525344"/>
            <a:ext cx="2133600" cy="365125"/>
          </a:xfrm>
        </p:spPr>
        <p:txBody>
          <a:bodyPr/>
          <a:lstStyle>
            <a:lvl1pPr>
              <a:defRPr sz="1600" b="1">
                <a:solidFill>
                  <a:schemeClr val="tx1"/>
                </a:solidFill>
              </a:defRPr>
            </a:lvl1pPr>
          </a:lstStyle>
          <a:p>
            <a:fld id="{A6FE3CA2-79AD-44FB-B769-88B5872A720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Содержимое 4" descr="kart_2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99392"/>
            <a:ext cx="2483768" cy="6957392"/>
          </a:xfrm>
          <a:prstGeom prst="rect">
            <a:avLst/>
          </a:prstGeom>
        </p:spPr>
      </p:pic>
      <p:sp>
        <p:nvSpPr>
          <p:cNvPr id="7" name="Прямоугольный треугольник 6"/>
          <p:cNvSpPr/>
          <p:nvPr/>
        </p:nvSpPr>
        <p:spPr>
          <a:xfrm>
            <a:off x="8717604" y="6282317"/>
            <a:ext cx="293176" cy="408045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>
              <a:rot lat="0" lon="11699976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827584" y="260648"/>
            <a:ext cx="8316416" cy="936104"/>
          </a:xfrm>
          <a:prstGeom prst="rect">
            <a:avLst/>
          </a:prstGeom>
          <a:gradFill>
            <a:gsLst>
              <a:gs pos="0">
                <a:srgbClr val="044C36">
                  <a:alpha val="5000"/>
                </a:srgbClr>
              </a:gs>
              <a:gs pos="50000">
                <a:srgbClr val="044C36">
                  <a:alpha val="32000"/>
                </a:srgbClr>
              </a:gs>
              <a:gs pos="100000">
                <a:srgbClr val="044C36">
                  <a:alpha val="34000"/>
                </a:srgbClr>
              </a:gs>
            </a:gsLst>
            <a:lin ang="60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-180528" y="6453336"/>
            <a:ext cx="8640960" cy="288032"/>
          </a:xfrm>
          <a:prstGeom prst="rect">
            <a:avLst/>
          </a:prstGeom>
          <a:gradFill>
            <a:gsLst>
              <a:gs pos="0">
                <a:srgbClr val="044C36">
                  <a:alpha val="5000"/>
                </a:srgbClr>
              </a:gs>
              <a:gs pos="50000">
                <a:srgbClr val="044C36">
                  <a:alpha val="32000"/>
                </a:srgbClr>
              </a:gs>
              <a:gs pos="100000">
                <a:srgbClr val="044C36">
                  <a:alpha val="34000"/>
                </a:srgbClr>
              </a:gs>
            </a:gsLst>
          </a:gradFill>
          <a:ln>
            <a:noFill/>
          </a:ln>
          <a:scene3d>
            <a:camera prst="orthographicFront"/>
            <a:lightRig rig="threePt" dir="t"/>
          </a:scene3d>
          <a:sp3d>
            <a:bevelT w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179512" y="188640"/>
            <a:ext cx="87849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rot="5400000">
            <a:off x="6084168" y="3068960"/>
            <a:ext cx="57606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rot="5400000">
            <a:off x="-36513" y="404664"/>
            <a:ext cx="4320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Группа 2"/>
          <p:cNvGrpSpPr/>
          <p:nvPr/>
        </p:nvGrpSpPr>
        <p:grpSpPr>
          <a:xfrm>
            <a:off x="-108520" y="188640"/>
            <a:ext cx="1008112" cy="864096"/>
            <a:chOff x="1232372" y="753342"/>
            <a:chExt cx="954113" cy="781103"/>
          </a:xfrm>
        </p:grpSpPr>
        <p:sp>
          <p:nvSpPr>
            <p:cNvPr id="11" name="Овал 10"/>
            <p:cNvSpPr/>
            <p:nvPr/>
          </p:nvSpPr>
          <p:spPr>
            <a:xfrm rot="10800000">
              <a:off x="1372931" y="778172"/>
              <a:ext cx="720080" cy="6480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2" name="Рисунок 11" descr="E:\!!!!WORK\Respublika tatarstan\prezentacia\0010.jpg"/>
            <p:cNvPicPr/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8281" t="14583" r="39063" b="59375"/>
            <a:stretch>
              <a:fillRect/>
            </a:stretch>
          </p:blipFill>
          <p:spPr bwMode="auto">
            <a:xfrm>
              <a:off x="1232372" y="753342"/>
              <a:ext cx="954113" cy="781103"/>
            </a:xfrm>
            <a:prstGeom prst="ellipse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Группа 15"/>
          <p:cNvGrpSpPr/>
          <p:nvPr userDrawn="1"/>
        </p:nvGrpSpPr>
        <p:grpSpPr>
          <a:xfrm>
            <a:off x="8281660" y="6085528"/>
            <a:ext cx="754836" cy="655840"/>
            <a:chOff x="7561580" y="5245010"/>
            <a:chExt cx="754836" cy="655840"/>
          </a:xfrm>
        </p:grpSpPr>
        <p:pic>
          <p:nvPicPr>
            <p:cNvPr id="10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561580" y="5245010"/>
              <a:ext cx="697230" cy="655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7" name="Прямоугольный треугольник 16"/>
            <p:cNvSpPr/>
            <p:nvPr userDrawn="1"/>
          </p:nvSpPr>
          <p:spPr>
            <a:xfrm>
              <a:off x="8028384" y="5662598"/>
              <a:ext cx="288032" cy="238252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>
                <a:rot lat="0" lon="102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>
          <a:xfrm>
            <a:off x="7046912" y="6525344"/>
            <a:ext cx="2133600" cy="365125"/>
          </a:xfrm>
        </p:spPr>
        <p:txBody>
          <a:bodyPr/>
          <a:lstStyle>
            <a:lvl1pPr>
              <a:defRPr sz="1600" b="1">
                <a:solidFill>
                  <a:schemeClr val="tx1"/>
                </a:solidFill>
              </a:defRPr>
            </a:lvl1pPr>
          </a:lstStyle>
          <a:p>
            <a:fld id="{A6FE3CA2-79AD-44FB-B769-88B5872A720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Содержимое 4" descr="kart_2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99392"/>
            <a:ext cx="2483768" cy="6957392"/>
          </a:xfrm>
          <a:prstGeom prst="rect">
            <a:avLst/>
          </a:prstGeom>
        </p:spPr>
      </p:pic>
      <p:sp>
        <p:nvSpPr>
          <p:cNvPr id="7" name="Прямоугольный треугольник 6"/>
          <p:cNvSpPr/>
          <p:nvPr/>
        </p:nvSpPr>
        <p:spPr>
          <a:xfrm>
            <a:off x="8717604" y="6282317"/>
            <a:ext cx="293176" cy="408045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>
              <a:rot lat="0" lon="11699976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827584" y="260648"/>
            <a:ext cx="8316416" cy="1296144"/>
          </a:xfrm>
          <a:prstGeom prst="rect">
            <a:avLst/>
          </a:prstGeom>
          <a:gradFill>
            <a:gsLst>
              <a:gs pos="0">
                <a:srgbClr val="044C36">
                  <a:alpha val="5000"/>
                </a:srgbClr>
              </a:gs>
              <a:gs pos="50000">
                <a:srgbClr val="044C36">
                  <a:alpha val="32000"/>
                </a:srgbClr>
              </a:gs>
              <a:gs pos="100000">
                <a:srgbClr val="044C36">
                  <a:alpha val="34000"/>
                </a:srgbClr>
              </a:gs>
            </a:gsLst>
            <a:lin ang="60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-180528" y="6453336"/>
            <a:ext cx="8640960" cy="288032"/>
          </a:xfrm>
          <a:prstGeom prst="rect">
            <a:avLst/>
          </a:prstGeom>
          <a:gradFill>
            <a:gsLst>
              <a:gs pos="0">
                <a:srgbClr val="044C36">
                  <a:alpha val="5000"/>
                </a:srgbClr>
              </a:gs>
              <a:gs pos="50000">
                <a:srgbClr val="044C36">
                  <a:alpha val="32000"/>
                </a:srgbClr>
              </a:gs>
              <a:gs pos="100000">
                <a:srgbClr val="044C36">
                  <a:alpha val="34000"/>
                </a:srgbClr>
              </a:gs>
            </a:gsLst>
          </a:gradFill>
          <a:ln>
            <a:noFill/>
          </a:ln>
          <a:scene3d>
            <a:camera prst="orthographicFront"/>
            <a:lightRig rig="threePt" dir="t"/>
          </a:scene3d>
          <a:sp3d>
            <a:bevelT w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179512" y="188640"/>
            <a:ext cx="87849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rot="5400000">
            <a:off x="6084168" y="3068960"/>
            <a:ext cx="57606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rot="5400000">
            <a:off x="-36513" y="404664"/>
            <a:ext cx="4320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Группа 2"/>
          <p:cNvGrpSpPr/>
          <p:nvPr/>
        </p:nvGrpSpPr>
        <p:grpSpPr>
          <a:xfrm>
            <a:off x="-108520" y="188640"/>
            <a:ext cx="1008112" cy="864096"/>
            <a:chOff x="1232372" y="753342"/>
            <a:chExt cx="954113" cy="781103"/>
          </a:xfrm>
        </p:grpSpPr>
        <p:sp>
          <p:nvSpPr>
            <p:cNvPr id="11" name="Овал 10"/>
            <p:cNvSpPr/>
            <p:nvPr/>
          </p:nvSpPr>
          <p:spPr>
            <a:xfrm rot="10800000">
              <a:off x="1372931" y="778172"/>
              <a:ext cx="720080" cy="6480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2" name="Рисунок 11" descr="E:\!!!!WORK\Respublika tatarstan\prezentacia\0010.jpg"/>
            <p:cNvPicPr/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8281" t="14583" r="39063" b="59375"/>
            <a:stretch>
              <a:fillRect/>
            </a:stretch>
          </p:blipFill>
          <p:spPr bwMode="auto">
            <a:xfrm>
              <a:off x="1232372" y="753342"/>
              <a:ext cx="954113" cy="781103"/>
            </a:xfrm>
            <a:prstGeom prst="ellipse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Группа 15"/>
          <p:cNvGrpSpPr/>
          <p:nvPr userDrawn="1"/>
        </p:nvGrpSpPr>
        <p:grpSpPr>
          <a:xfrm>
            <a:off x="8281660" y="6085528"/>
            <a:ext cx="754836" cy="655840"/>
            <a:chOff x="7561580" y="5245010"/>
            <a:chExt cx="754836" cy="655840"/>
          </a:xfrm>
        </p:grpSpPr>
        <p:pic>
          <p:nvPicPr>
            <p:cNvPr id="10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561580" y="5245010"/>
              <a:ext cx="697230" cy="655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7" name="Прямоугольный треугольник 16"/>
            <p:cNvSpPr/>
            <p:nvPr userDrawn="1"/>
          </p:nvSpPr>
          <p:spPr>
            <a:xfrm>
              <a:off x="8028384" y="5662598"/>
              <a:ext cx="288032" cy="238252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>
                <a:rot lat="0" lon="102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>
          <a:xfrm>
            <a:off x="7046912" y="6525344"/>
            <a:ext cx="2133600" cy="365125"/>
          </a:xfrm>
        </p:spPr>
        <p:txBody>
          <a:bodyPr/>
          <a:lstStyle>
            <a:lvl1pPr>
              <a:defRPr sz="1600" b="1">
                <a:solidFill>
                  <a:schemeClr val="tx1"/>
                </a:solidFill>
              </a:defRPr>
            </a:lvl1pPr>
          </a:lstStyle>
          <a:p>
            <a:fld id="{A6FE3CA2-79AD-44FB-B769-88B5872A720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E:\!!!!WORK\Respublika tatarstan\prezentacia\0010.jpg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281" t="14583" r="39063" b="59375"/>
          <a:stretch>
            <a:fillRect/>
          </a:stretch>
        </p:blipFill>
        <p:spPr bwMode="auto">
          <a:xfrm>
            <a:off x="107504" y="188640"/>
            <a:ext cx="1008112" cy="864096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Содержимое 3" descr="kart копия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171400"/>
            <a:ext cx="2304256" cy="70294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611560" y="1916832"/>
            <a:ext cx="8820472" cy="2592288"/>
          </a:xfrm>
          <a:prstGeom prst="rect">
            <a:avLst/>
          </a:prstGeom>
          <a:gradFill>
            <a:gsLst>
              <a:gs pos="0">
                <a:srgbClr val="044C36">
                  <a:alpha val="5000"/>
                </a:srgbClr>
              </a:gs>
              <a:gs pos="50000">
                <a:srgbClr val="044C36">
                  <a:alpha val="32000"/>
                </a:srgbClr>
              </a:gs>
              <a:gs pos="100000">
                <a:srgbClr val="044C36">
                  <a:alpha val="34000"/>
                </a:srgbClr>
              </a:gs>
            </a:gsLst>
            <a:lin ang="60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179512" y="188640"/>
            <a:ext cx="878497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rot="5400000">
            <a:off x="6372200" y="2780928"/>
            <a:ext cx="518457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rot="5400000">
            <a:off x="-36513" y="404664"/>
            <a:ext cx="4320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336" y="5411688"/>
            <a:ext cx="1345302" cy="1265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6" name="Прямая соединительная линия 15"/>
          <p:cNvCxnSpPr/>
          <p:nvPr userDrawn="1"/>
        </p:nvCxnSpPr>
        <p:spPr>
          <a:xfrm>
            <a:off x="323528" y="6669360"/>
            <a:ext cx="770485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 userDrawn="1"/>
        </p:nvCxnSpPr>
        <p:spPr>
          <a:xfrm rot="5400000" flipH="1" flipV="1">
            <a:off x="107504" y="6453336"/>
            <a:ext cx="4320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8A871-A98A-4C53-B937-11C512EC9B87}" type="datetime1">
              <a:rPr lang="ru-RU" smtClean="0"/>
              <a:pPr/>
              <a:t>23.12.2016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E3CA2-79AD-44FB-B769-88B5872A72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8EA0F-26E0-4A53-AFD1-756C22686CA1}" type="datetime1">
              <a:rPr lang="ru-RU" smtClean="0"/>
              <a:pPr/>
              <a:t>23.12.2016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E3CA2-79AD-44FB-B769-88B5872A72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F702B-CD19-4E89-94DF-67DC8061844A}" type="datetime1">
              <a:rPr lang="ru-RU" smtClean="0"/>
              <a:pPr/>
              <a:t>23.12.2016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E3CA2-79AD-44FB-B769-88B5872A72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70394-FBE2-4FBC-91C3-412517692C4F}" type="datetime1">
              <a:rPr lang="ru-RU" smtClean="0"/>
              <a:pPr/>
              <a:t>23.12.2016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E3CA2-79AD-44FB-B769-88B5872A72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239BB-BBC9-4E03-B042-D5F431AFA289}" type="datetime1">
              <a:rPr lang="ru-RU" smtClean="0"/>
              <a:pPr/>
              <a:t>23.12.2016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E3CA2-79AD-44FB-B769-88B5872A7203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Picture 7" descr="C:\Users\Nastya\Pictures\Госсиволика\Снимок.PN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496" y="1196752"/>
            <a:ext cx="1008112" cy="6597352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8" name="Picture 7" descr="C:\Users\Nastya\Pictures\Госсиволика\Снимок.PN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80528" y="432048"/>
            <a:ext cx="1008112" cy="6597352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6"/>
          <p:cNvSpPr/>
          <p:nvPr/>
        </p:nvSpPr>
        <p:spPr bwMode="gray">
          <a:xfrm>
            <a:off x="8242204" y="6143644"/>
            <a:ext cx="758952" cy="758952"/>
          </a:xfrm>
          <a:prstGeom prst="ellipse">
            <a:avLst/>
          </a:prstGeom>
          <a:gradFill flip="none" rotWithShape="1">
            <a:gsLst>
              <a:gs pos="32000">
                <a:srgbClr val="BCEEBC"/>
              </a:gs>
              <a:gs pos="55000">
                <a:schemeClr val="bg1"/>
              </a:gs>
              <a:gs pos="77000">
                <a:srgbClr val="FF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Oval 7"/>
          <p:cNvSpPr/>
          <p:nvPr/>
        </p:nvSpPr>
        <p:spPr bwMode="gray">
          <a:xfrm>
            <a:off x="8434388" y="6334125"/>
            <a:ext cx="384175" cy="382588"/>
          </a:xfrm>
          <a:prstGeom prst="round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val 8"/>
          <p:cNvSpPr/>
          <p:nvPr userDrawn="1"/>
        </p:nvSpPr>
        <p:spPr bwMode="gray">
          <a:xfrm>
            <a:off x="284163" y="785813"/>
            <a:ext cx="995362" cy="996950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>
            <a:noAutofit/>
            <a:scene3d>
              <a:camera prst="orthographicFront"/>
              <a:lightRig rig="glow" dir="t">
                <a:rot lat="0" lon="0" rev="5400000"/>
              </a:lightRig>
            </a:scene3d>
            <a:sp3d extrusionH="57150" contourW="12700">
              <a:bevelT w="25400" h="25400"/>
              <a:contourClr>
                <a:schemeClr val="accent1">
                  <a:lumMod val="20000"/>
                  <a:lumOff val="8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smtClean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80010" dist="40640" dir="5040000" algn="tl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8BD698-A466-47A4-9C1A-6C625C922FAA}" type="datetimeFigureOut">
              <a:rPr lang="en-US"/>
              <a:pPr>
                <a:defRPr/>
              </a:pPr>
              <a:t>12/23/2016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F8A2E-BF6F-40B5-AE59-F8CD88E176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11430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3600" b="1">
                <a:solidFill>
                  <a:srgbClr val="339966"/>
                </a:solidFill>
                <a:latin typeface="Calibri" pitchFamily="34" charset="0"/>
                <a:ea typeface="Tahoma" pitchFamily="34" charset="0"/>
                <a:cs typeface="Calibri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EB40F-F7B4-4908-AEBB-074A7C5F1F90}" type="datetime1">
              <a:rPr lang="ru-RU" smtClean="0"/>
              <a:pPr/>
              <a:t>23.12.2016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14C26-D359-4924-AE1E-8C7FB553B868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2691172" y="2691172"/>
            <a:ext cx="6858000" cy="1475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Группа 8"/>
          <p:cNvGrpSpPr/>
          <p:nvPr userDrawn="1"/>
        </p:nvGrpSpPr>
        <p:grpSpPr>
          <a:xfrm>
            <a:off x="0" y="0"/>
            <a:ext cx="899592" cy="720080"/>
            <a:chOff x="1259632" y="764704"/>
            <a:chExt cx="899592" cy="720080"/>
          </a:xfrm>
        </p:grpSpPr>
        <p:sp>
          <p:nvSpPr>
            <p:cNvPr id="8" name="Овал 7"/>
            <p:cNvSpPr/>
            <p:nvPr userDrawn="1"/>
          </p:nvSpPr>
          <p:spPr>
            <a:xfrm rot="10800000">
              <a:off x="1372931" y="778172"/>
              <a:ext cx="720080" cy="6480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7" name="Рисунок 6" descr="E:\!!!!WORK\Respublika tatarstan\prezentacia\0010.jpg"/>
            <p:cNvPicPr/>
            <p:nvPr userDrawn="1"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8281" t="14583" r="39063" b="59375"/>
            <a:stretch>
              <a:fillRect/>
            </a:stretch>
          </p:blipFill>
          <p:spPr bwMode="auto">
            <a:xfrm>
              <a:off x="1259632" y="764704"/>
              <a:ext cx="899592" cy="720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11" name="Прямая соединительная линия 10"/>
          <p:cNvCxnSpPr/>
          <p:nvPr userDrawn="1"/>
        </p:nvCxnSpPr>
        <p:spPr>
          <a:xfrm>
            <a:off x="755576" y="980728"/>
            <a:ext cx="7200800" cy="0"/>
          </a:xfrm>
          <a:prstGeom prst="line">
            <a:avLst/>
          </a:prstGeom>
          <a:ln w="34925">
            <a:solidFill>
              <a:srgbClr val="F222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01" name="Picture 1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00925" y="-747464"/>
            <a:ext cx="1743075" cy="171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9285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over/>
      </p:transition>
    </mc:Choice>
    <mc:Fallback xmlns="">
      <p:transition spd="slow">
        <p:cover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49031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8A871-A98A-4C53-B937-11C512EC9B8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E3CA2-79AD-44FB-B769-88B5872A720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3073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87EDE-9BCB-43BD-B92C-4768C0C5EB6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E3CA2-79AD-44FB-B769-88B5872A720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2266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EA307-E4A5-4D11-A8B8-6B77CAB7A4F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E3CA2-79AD-44FB-B769-88B5872A720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055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87EDE-9BCB-43BD-B92C-4768C0C5EB60}" type="datetime1">
              <a:rPr lang="ru-RU" smtClean="0"/>
              <a:pPr/>
              <a:t>23.12.2016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E3CA2-79AD-44FB-B769-88B5872A72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DA399-0039-4E63-AE39-4315FADCDEF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E3CA2-79AD-44FB-B769-88B5872A720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0614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2BFC2-1256-4E03-9805-7882C8960A2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E3CA2-79AD-44FB-B769-88B5872A720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8438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C48AB-6959-4A26-AF3B-0B0FF7C144B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E3CA2-79AD-44FB-B769-88B5872A720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7546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ый треугольник 6"/>
          <p:cNvSpPr/>
          <p:nvPr/>
        </p:nvSpPr>
        <p:spPr>
          <a:xfrm>
            <a:off x="8717604" y="6282317"/>
            <a:ext cx="293176" cy="408045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>
              <a:rot lat="0" lon="11699976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55576" y="260648"/>
            <a:ext cx="8388424" cy="720080"/>
          </a:xfrm>
          <a:prstGeom prst="rect">
            <a:avLst/>
          </a:prstGeom>
          <a:gradFill>
            <a:gsLst>
              <a:gs pos="0">
                <a:srgbClr val="044C36">
                  <a:alpha val="5000"/>
                </a:srgbClr>
              </a:gs>
              <a:gs pos="50000">
                <a:srgbClr val="044C36">
                  <a:alpha val="32000"/>
                </a:srgbClr>
              </a:gs>
              <a:gs pos="100000">
                <a:srgbClr val="044C36">
                  <a:alpha val="34000"/>
                </a:srgbClr>
              </a:gs>
            </a:gsLst>
            <a:lin ang="6000000" scaled="0"/>
          </a:gra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  <a:reflection blurRad="6350" stA="50000" endA="300" endPos="55500" dist="50800" dir="5400000" sy="-100000" algn="bl" rotWithShape="0"/>
          </a:effectLst>
          <a:scene3d>
            <a:camera prst="obliqueTopLeft"/>
            <a:lightRig rig="threePt" dir="t"/>
          </a:scene3d>
          <a:sp3d>
            <a:bevelT w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-540568" y="6309320"/>
            <a:ext cx="8640960" cy="288032"/>
          </a:xfrm>
          <a:prstGeom prst="rect">
            <a:avLst/>
          </a:prstGeom>
          <a:gradFill>
            <a:gsLst>
              <a:gs pos="0">
                <a:srgbClr val="044C36">
                  <a:alpha val="5000"/>
                </a:srgbClr>
              </a:gs>
              <a:gs pos="50000">
                <a:srgbClr val="044C36">
                  <a:alpha val="32000"/>
                </a:srgbClr>
              </a:gs>
              <a:gs pos="100000">
                <a:srgbClr val="044C36">
                  <a:alpha val="34000"/>
                </a:srgbClr>
              </a:gs>
            </a:gsLst>
          </a:gradFill>
          <a:ln>
            <a:noFill/>
          </a:ln>
          <a:scene3d>
            <a:camera prst="perspectiveRelaxed"/>
            <a:lightRig rig="threePt" dir="t"/>
          </a:scene3d>
          <a:sp3d>
            <a:bevelT w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179512" y="188640"/>
            <a:ext cx="87849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rot="5400000">
            <a:off x="6084168" y="3068960"/>
            <a:ext cx="57606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rot="5400000">
            <a:off x="-36513" y="404664"/>
            <a:ext cx="4320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Группа 18"/>
          <p:cNvGrpSpPr/>
          <p:nvPr userDrawn="1"/>
        </p:nvGrpSpPr>
        <p:grpSpPr>
          <a:xfrm>
            <a:off x="8028384" y="5877272"/>
            <a:ext cx="1008112" cy="864096"/>
            <a:chOff x="6552220" y="4387127"/>
            <a:chExt cx="1260140" cy="1044638"/>
          </a:xfrm>
          <a:scene3d>
            <a:camera prst="perspectiveRight"/>
            <a:lightRig rig="threePt" dir="t"/>
          </a:scene3d>
        </p:grpSpPr>
        <p:grpSp>
          <p:nvGrpSpPr>
            <p:cNvPr id="9" name="Группа 2"/>
            <p:cNvGrpSpPr/>
            <p:nvPr/>
          </p:nvGrpSpPr>
          <p:grpSpPr>
            <a:xfrm>
              <a:off x="6552220" y="4387127"/>
              <a:ext cx="1260140" cy="1044638"/>
              <a:chOff x="1232372" y="753342"/>
              <a:chExt cx="954113" cy="781103"/>
            </a:xfrm>
          </p:grpSpPr>
          <p:sp>
            <p:nvSpPr>
              <p:cNvPr id="11" name="Овал 10"/>
              <p:cNvSpPr/>
              <p:nvPr/>
            </p:nvSpPr>
            <p:spPr>
              <a:xfrm rot="10800000">
                <a:off x="1372931" y="778172"/>
                <a:ext cx="720080" cy="64807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pic>
            <p:nvPicPr>
              <p:cNvPr id="12" name="Рисунок 11" descr="E:\!!!!WORK\Respublika tatarstan\prezentacia\0010.jpg"/>
              <p:cNvPicPr/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38281" t="14583" r="39063" b="59375"/>
              <a:stretch>
                <a:fillRect/>
              </a:stretch>
            </p:blipFill>
            <p:spPr bwMode="auto">
              <a:xfrm>
                <a:off x="1232372" y="753342"/>
                <a:ext cx="954113" cy="781103"/>
              </a:xfrm>
              <a:prstGeom prst="ellipse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0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68815" y="4580347"/>
              <a:ext cx="871537" cy="7928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7" name="Прямоугольный треугольник 16"/>
            <p:cNvSpPr/>
            <p:nvPr userDrawn="1"/>
          </p:nvSpPr>
          <p:spPr>
            <a:xfrm>
              <a:off x="7452320" y="5085184"/>
              <a:ext cx="360040" cy="288032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pic>
        <p:nvPicPr>
          <p:cNvPr id="24" name="Содержимое 3" descr="kart копия.jpg"/>
          <p:cNvPicPr>
            <a:picLocks noChangeAspect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08520" y="-171400"/>
            <a:ext cx="2736304" cy="7029400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sp>
        <p:nvSpPr>
          <p:cNvPr id="15" name="Номер слайда 15"/>
          <p:cNvSpPr>
            <a:spLocks noGrp="1"/>
          </p:cNvSpPr>
          <p:nvPr>
            <p:ph type="sldNum" sz="quarter" idx="11"/>
          </p:nvPr>
        </p:nvSpPr>
        <p:spPr>
          <a:xfrm>
            <a:off x="7046912" y="6525344"/>
            <a:ext cx="2133600" cy="365125"/>
          </a:xfrm>
        </p:spPr>
        <p:txBody>
          <a:bodyPr/>
          <a:lstStyle>
            <a:lvl1pPr>
              <a:defRPr sz="1600" b="1">
                <a:solidFill>
                  <a:schemeClr val="tx1"/>
                </a:solidFill>
              </a:defRPr>
            </a:lvl1pPr>
          </a:lstStyle>
          <a:p>
            <a:fld id="{A6FE3CA2-79AD-44FB-B769-88B5872A7203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0887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ый треугольник 6"/>
          <p:cNvSpPr/>
          <p:nvPr/>
        </p:nvSpPr>
        <p:spPr>
          <a:xfrm>
            <a:off x="8717604" y="6282317"/>
            <a:ext cx="293176" cy="408045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>
              <a:rot lat="0" lon="11699976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55576" y="260648"/>
            <a:ext cx="8388424" cy="720080"/>
          </a:xfrm>
          <a:prstGeom prst="rect">
            <a:avLst/>
          </a:prstGeom>
          <a:gradFill>
            <a:gsLst>
              <a:gs pos="0">
                <a:srgbClr val="044C36">
                  <a:alpha val="5000"/>
                </a:srgbClr>
              </a:gs>
              <a:gs pos="50000">
                <a:srgbClr val="044C36">
                  <a:alpha val="32000"/>
                </a:srgbClr>
              </a:gs>
              <a:gs pos="100000">
                <a:srgbClr val="044C36">
                  <a:alpha val="34000"/>
                </a:srgbClr>
              </a:gs>
            </a:gsLst>
            <a:lin ang="6000000" scaled="0"/>
          </a:gra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  <a:reflection blurRad="6350" stA="50000" endA="300" endPos="55500" dist="50800" dir="5400000" sy="-100000" algn="bl" rotWithShape="0"/>
          </a:effectLst>
          <a:scene3d>
            <a:camera prst="obliqueTopLeft"/>
            <a:lightRig rig="threePt" dir="t"/>
          </a:scene3d>
          <a:sp3d>
            <a:bevelT w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-540568" y="6309320"/>
            <a:ext cx="8640960" cy="288032"/>
          </a:xfrm>
          <a:prstGeom prst="rect">
            <a:avLst/>
          </a:prstGeom>
          <a:gradFill>
            <a:gsLst>
              <a:gs pos="0">
                <a:srgbClr val="044C36">
                  <a:alpha val="5000"/>
                </a:srgbClr>
              </a:gs>
              <a:gs pos="50000">
                <a:srgbClr val="044C36">
                  <a:alpha val="32000"/>
                </a:srgbClr>
              </a:gs>
              <a:gs pos="100000">
                <a:srgbClr val="044C36">
                  <a:alpha val="34000"/>
                </a:srgbClr>
              </a:gs>
            </a:gsLst>
          </a:gradFill>
          <a:ln>
            <a:noFill/>
          </a:ln>
          <a:scene3d>
            <a:camera prst="perspectiveRelaxed"/>
            <a:lightRig rig="threePt" dir="t"/>
          </a:scene3d>
          <a:sp3d>
            <a:bevelT w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179512" y="188640"/>
            <a:ext cx="87849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rot="5400000">
            <a:off x="6084168" y="3068960"/>
            <a:ext cx="57606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rot="5400000">
            <a:off x="-36513" y="404664"/>
            <a:ext cx="4320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Группа 18"/>
          <p:cNvGrpSpPr/>
          <p:nvPr userDrawn="1"/>
        </p:nvGrpSpPr>
        <p:grpSpPr>
          <a:xfrm>
            <a:off x="8028384" y="5877272"/>
            <a:ext cx="1008112" cy="864096"/>
            <a:chOff x="6552220" y="4387127"/>
            <a:chExt cx="1260140" cy="1044638"/>
          </a:xfrm>
          <a:scene3d>
            <a:camera prst="perspectiveRight"/>
            <a:lightRig rig="threePt" dir="t"/>
          </a:scene3d>
        </p:grpSpPr>
        <p:grpSp>
          <p:nvGrpSpPr>
            <p:cNvPr id="3" name="Группа 2"/>
            <p:cNvGrpSpPr/>
            <p:nvPr/>
          </p:nvGrpSpPr>
          <p:grpSpPr>
            <a:xfrm>
              <a:off x="6552220" y="4387127"/>
              <a:ext cx="1260140" cy="1044638"/>
              <a:chOff x="1232372" y="753342"/>
              <a:chExt cx="954113" cy="781103"/>
            </a:xfrm>
          </p:grpSpPr>
          <p:sp>
            <p:nvSpPr>
              <p:cNvPr id="11" name="Овал 10"/>
              <p:cNvSpPr/>
              <p:nvPr/>
            </p:nvSpPr>
            <p:spPr>
              <a:xfrm rot="10800000">
                <a:off x="1372931" y="778172"/>
                <a:ext cx="720080" cy="64807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pic>
            <p:nvPicPr>
              <p:cNvPr id="12" name="Рисунок 11" descr="E:\!!!!WORK\Respublika tatarstan\prezentacia\0010.jpg"/>
              <p:cNvPicPr/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38281" t="14583" r="39063" b="59375"/>
              <a:stretch>
                <a:fillRect/>
              </a:stretch>
            </p:blipFill>
            <p:spPr bwMode="auto">
              <a:xfrm>
                <a:off x="1232372" y="753342"/>
                <a:ext cx="954113" cy="781103"/>
              </a:xfrm>
              <a:prstGeom prst="ellipse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0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68815" y="4580347"/>
              <a:ext cx="871537" cy="7928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7" name="Прямоугольный треугольник 16"/>
            <p:cNvSpPr/>
            <p:nvPr userDrawn="1"/>
          </p:nvSpPr>
          <p:spPr>
            <a:xfrm>
              <a:off x="7452320" y="5085184"/>
              <a:ext cx="360040" cy="288032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pic>
        <p:nvPicPr>
          <p:cNvPr id="24" name="Содержимое 3" descr="kart копия.jpg"/>
          <p:cNvPicPr>
            <a:picLocks noChangeAspect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08520" y="-171400"/>
            <a:ext cx="2736304" cy="7029400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sp>
        <p:nvSpPr>
          <p:cNvPr id="15" name="Номер слайда 15"/>
          <p:cNvSpPr>
            <a:spLocks noGrp="1"/>
          </p:cNvSpPr>
          <p:nvPr>
            <p:ph type="sldNum" sz="quarter" idx="11"/>
          </p:nvPr>
        </p:nvSpPr>
        <p:spPr>
          <a:xfrm>
            <a:off x="7046912" y="6525344"/>
            <a:ext cx="2133600" cy="365125"/>
          </a:xfrm>
        </p:spPr>
        <p:txBody>
          <a:bodyPr/>
          <a:lstStyle>
            <a:lvl1pPr>
              <a:defRPr sz="1600" b="1">
                <a:solidFill>
                  <a:schemeClr val="tx1"/>
                </a:solidFill>
              </a:defRPr>
            </a:lvl1pPr>
          </a:lstStyle>
          <a:p>
            <a:fld id="{A6FE3CA2-79AD-44FB-B769-88B5872A7203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0887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ый треугольник 6"/>
          <p:cNvSpPr/>
          <p:nvPr/>
        </p:nvSpPr>
        <p:spPr>
          <a:xfrm>
            <a:off x="8717604" y="6282317"/>
            <a:ext cx="293176" cy="408045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>
              <a:rot lat="0" lon="11699976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3528" y="260648"/>
            <a:ext cx="8820472" cy="720080"/>
          </a:xfrm>
          <a:prstGeom prst="rect">
            <a:avLst/>
          </a:prstGeom>
          <a:gradFill>
            <a:gsLst>
              <a:gs pos="0">
                <a:srgbClr val="044C36">
                  <a:alpha val="5000"/>
                </a:srgbClr>
              </a:gs>
              <a:gs pos="50000">
                <a:srgbClr val="044C36">
                  <a:alpha val="32000"/>
                </a:srgbClr>
              </a:gs>
              <a:gs pos="100000">
                <a:srgbClr val="044C36">
                  <a:alpha val="34000"/>
                </a:srgbClr>
              </a:gs>
            </a:gsLst>
            <a:lin ang="60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-540568" y="6453336"/>
            <a:ext cx="8640960" cy="288032"/>
          </a:xfrm>
          <a:prstGeom prst="rect">
            <a:avLst/>
          </a:prstGeom>
          <a:gradFill>
            <a:gsLst>
              <a:gs pos="0">
                <a:srgbClr val="044C36">
                  <a:alpha val="5000"/>
                </a:srgbClr>
              </a:gs>
              <a:gs pos="50000">
                <a:srgbClr val="044C36">
                  <a:alpha val="32000"/>
                </a:srgbClr>
              </a:gs>
              <a:gs pos="100000">
                <a:srgbClr val="044C36">
                  <a:alpha val="34000"/>
                </a:srgbClr>
              </a:gs>
            </a:gsLst>
          </a:gradFill>
          <a:ln>
            <a:noFill/>
          </a:ln>
          <a:scene3d>
            <a:camera prst="orthographicFront"/>
            <a:lightRig rig="threePt" dir="t"/>
          </a:scene3d>
          <a:sp3d>
            <a:bevelT w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179512" y="188640"/>
            <a:ext cx="87849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rot="5400000">
            <a:off x="6084168" y="3068960"/>
            <a:ext cx="57606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rot="5400000">
            <a:off x="-36513" y="404664"/>
            <a:ext cx="4320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Группа 18"/>
          <p:cNvGrpSpPr/>
          <p:nvPr userDrawn="1"/>
        </p:nvGrpSpPr>
        <p:grpSpPr>
          <a:xfrm>
            <a:off x="8028384" y="5949280"/>
            <a:ext cx="1008112" cy="864096"/>
            <a:chOff x="6552220" y="4387127"/>
            <a:chExt cx="1260140" cy="1044638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6552220" y="4387127"/>
              <a:ext cx="1260140" cy="1044638"/>
              <a:chOff x="1232372" y="753342"/>
              <a:chExt cx="954113" cy="781103"/>
            </a:xfrm>
          </p:grpSpPr>
          <p:sp>
            <p:nvSpPr>
              <p:cNvPr id="11" name="Овал 10"/>
              <p:cNvSpPr/>
              <p:nvPr/>
            </p:nvSpPr>
            <p:spPr>
              <a:xfrm rot="10800000">
                <a:off x="1372931" y="778172"/>
                <a:ext cx="720080" cy="64807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pic>
            <p:nvPicPr>
              <p:cNvPr id="12" name="Рисунок 11" descr="E:\!!!!WORK\Respublika tatarstan\prezentacia\0010.jpg"/>
              <p:cNvPicPr/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38281" t="14583" r="39063" b="59375"/>
              <a:stretch>
                <a:fillRect/>
              </a:stretch>
            </p:blipFill>
            <p:spPr bwMode="auto">
              <a:xfrm>
                <a:off x="1232372" y="753342"/>
                <a:ext cx="954113" cy="781103"/>
              </a:xfrm>
              <a:prstGeom prst="ellipse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0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68815" y="4580347"/>
              <a:ext cx="871537" cy="7928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7" name="Прямоугольный треугольник 16"/>
            <p:cNvSpPr/>
            <p:nvPr userDrawn="1"/>
          </p:nvSpPr>
          <p:spPr>
            <a:xfrm>
              <a:off x="7452320" y="5085184"/>
              <a:ext cx="360040" cy="288032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>
                <a:rot lat="0" lon="102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pic>
        <p:nvPicPr>
          <p:cNvPr id="24" name="Содержимое 3" descr="kart копия.jpg"/>
          <p:cNvPicPr>
            <a:picLocks noChangeAspect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6512" y="-171400"/>
            <a:ext cx="2304256" cy="7029400"/>
          </a:xfrm>
          <a:prstGeom prst="rect">
            <a:avLst/>
          </a:prstGeom>
        </p:spPr>
      </p:pic>
      <p:sp>
        <p:nvSpPr>
          <p:cNvPr id="15" name="Номер слайда 15"/>
          <p:cNvSpPr>
            <a:spLocks noGrp="1"/>
          </p:cNvSpPr>
          <p:nvPr>
            <p:ph type="sldNum" sz="quarter" idx="11"/>
          </p:nvPr>
        </p:nvSpPr>
        <p:spPr>
          <a:xfrm>
            <a:off x="7046912" y="6525344"/>
            <a:ext cx="2133600" cy="365125"/>
          </a:xfrm>
        </p:spPr>
        <p:txBody>
          <a:bodyPr/>
          <a:lstStyle>
            <a:lvl1pPr>
              <a:defRPr sz="1600" b="1">
                <a:solidFill>
                  <a:schemeClr val="tx1"/>
                </a:solidFill>
              </a:defRPr>
            </a:lvl1pPr>
          </a:lstStyle>
          <a:p>
            <a:fld id="{A6FE3CA2-79AD-44FB-B769-88B5872A7203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5249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ый треугольник 6"/>
          <p:cNvSpPr/>
          <p:nvPr/>
        </p:nvSpPr>
        <p:spPr>
          <a:xfrm>
            <a:off x="8717604" y="6282317"/>
            <a:ext cx="293176" cy="408045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>
              <a:rot lat="0" lon="11699976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3528" y="260648"/>
            <a:ext cx="8820472" cy="1080120"/>
          </a:xfrm>
          <a:prstGeom prst="rect">
            <a:avLst/>
          </a:prstGeom>
          <a:gradFill>
            <a:gsLst>
              <a:gs pos="0">
                <a:srgbClr val="044C36">
                  <a:alpha val="5000"/>
                </a:srgbClr>
              </a:gs>
              <a:gs pos="50000">
                <a:srgbClr val="044C36">
                  <a:alpha val="32000"/>
                </a:srgbClr>
              </a:gs>
              <a:gs pos="100000">
                <a:srgbClr val="044C36">
                  <a:alpha val="34000"/>
                </a:srgbClr>
              </a:gs>
            </a:gsLst>
            <a:lin ang="60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-540568" y="6453336"/>
            <a:ext cx="8640960" cy="288032"/>
          </a:xfrm>
          <a:prstGeom prst="rect">
            <a:avLst/>
          </a:prstGeom>
          <a:gradFill>
            <a:gsLst>
              <a:gs pos="0">
                <a:srgbClr val="044C36">
                  <a:alpha val="5000"/>
                </a:srgbClr>
              </a:gs>
              <a:gs pos="50000">
                <a:srgbClr val="044C36">
                  <a:alpha val="32000"/>
                </a:srgbClr>
              </a:gs>
              <a:gs pos="100000">
                <a:srgbClr val="044C36">
                  <a:alpha val="34000"/>
                </a:srgbClr>
              </a:gs>
            </a:gsLst>
          </a:gradFill>
          <a:ln>
            <a:noFill/>
          </a:ln>
          <a:scene3d>
            <a:camera prst="orthographicFront"/>
            <a:lightRig rig="threePt" dir="t"/>
          </a:scene3d>
          <a:sp3d>
            <a:bevelT w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179512" y="188640"/>
            <a:ext cx="87849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rot="5400000">
            <a:off x="6084168" y="3068960"/>
            <a:ext cx="57606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rot="5400000">
            <a:off x="-36513" y="404664"/>
            <a:ext cx="4320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Группа 18"/>
          <p:cNvGrpSpPr/>
          <p:nvPr userDrawn="1"/>
        </p:nvGrpSpPr>
        <p:grpSpPr>
          <a:xfrm>
            <a:off x="8028384" y="5949280"/>
            <a:ext cx="1008112" cy="864096"/>
            <a:chOff x="6552220" y="4387127"/>
            <a:chExt cx="1260140" cy="1044638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6552220" y="4387127"/>
              <a:ext cx="1260140" cy="1044638"/>
              <a:chOff x="1232372" y="753342"/>
              <a:chExt cx="954113" cy="781103"/>
            </a:xfrm>
          </p:grpSpPr>
          <p:sp>
            <p:nvSpPr>
              <p:cNvPr id="11" name="Овал 10"/>
              <p:cNvSpPr/>
              <p:nvPr/>
            </p:nvSpPr>
            <p:spPr>
              <a:xfrm rot="10800000">
                <a:off x="1372931" y="778172"/>
                <a:ext cx="720080" cy="64807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pic>
            <p:nvPicPr>
              <p:cNvPr id="12" name="Рисунок 11" descr="E:\!!!!WORK\Respublika tatarstan\prezentacia\0010.jpg"/>
              <p:cNvPicPr/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38281" t="14583" r="39063" b="59375"/>
              <a:stretch>
                <a:fillRect/>
              </a:stretch>
            </p:blipFill>
            <p:spPr bwMode="auto">
              <a:xfrm>
                <a:off x="1232372" y="753342"/>
                <a:ext cx="954113" cy="781103"/>
              </a:xfrm>
              <a:prstGeom prst="ellipse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0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68815" y="4580347"/>
              <a:ext cx="871537" cy="7928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7" name="Прямоугольный треугольник 16"/>
            <p:cNvSpPr/>
            <p:nvPr userDrawn="1"/>
          </p:nvSpPr>
          <p:spPr>
            <a:xfrm>
              <a:off x="7452320" y="5085184"/>
              <a:ext cx="360040" cy="288032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>
                <a:rot lat="0" lon="102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pic>
        <p:nvPicPr>
          <p:cNvPr id="24" name="Содержимое 3" descr="kart копия.jpg"/>
          <p:cNvPicPr>
            <a:picLocks noChangeAspect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6512" y="-171400"/>
            <a:ext cx="2304256" cy="7029400"/>
          </a:xfrm>
          <a:prstGeom prst="rect">
            <a:avLst/>
          </a:prstGeom>
        </p:spPr>
      </p:pic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>
          <a:xfrm>
            <a:off x="7046912" y="6525344"/>
            <a:ext cx="2133600" cy="365125"/>
          </a:xfrm>
        </p:spPr>
        <p:txBody>
          <a:bodyPr/>
          <a:lstStyle>
            <a:lvl1pPr>
              <a:defRPr sz="1600" b="1">
                <a:solidFill>
                  <a:schemeClr val="tx1"/>
                </a:solidFill>
              </a:defRPr>
            </a:lvl1pPr>
          </a:lstStyle>
          <a:p>
            <a:fld id="{A6FE3CA2-79AD-44FB-B769-88B5872A7203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0299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ый треугольник 6"/>
          <p:cNvSpPr/>
          <p:nvPr/>
        </p:nvSpPr>
        <p:spPr>
          <a:xfrm>
            <a:off x="8717604" y="6282317"/>
            <a:ext cx="293176" cy="408045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>
              <a:rot lat="0" lon="11699976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3528" y="260648"/>
            <a:ext cx="8820472" cy="1440160"/>
          </a:xfrm>
          <a:prstGeom prst="rect">
            <a:avLst/>
          </a:prstGeom>
          <a:gradFill>
            <a:gsLst>
              <a:gs pos="0">
                <a:srgbClr val="044C36">
                  <a:alpha val="5000"/>
                </a:srgbClr>
              </a:gs>
              <a:gs pos="50000">
                <a:srgbClr val="044C36">
                  <a:alpha val="32000"/>
                </a:srgbClr>
              </a:gs>
              <a:gs pos="100000">
                <a:srgbClr val="044C36">
                  <a:alpha val="34000"/>
                </a:srgbClr>
              </a:gs>
            </a:gsLst>
            <a:lin ang="60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-540568" y="6453336"/>
            <a:ext cx="8640960" cy="288032"/>
          </a:xfrm>
          <a:prstGeom prst="rect">
            <a:avLst/>
          </a:prstGeom>
          <a:gradFill>
            <a:gsLst>
              <a:gs pos="0">
                <a:srgbClr val="044C36">
                  <a:alpha val="5000"/>
                </a:srgbClr>
              </a:gs>
              <a:gs pos="50000">
                <a:srgbClr val="044C36">
                  <a:alpha val="32000"/>
                </a:srgbClr>
              </a:gs>
              <a:gs pos="100000">
                <a:srgbClr val="044C36">
                  <a:alpha val="34000"/>
                </a:srgbClr>
              </a:gs>
            </a:gsLst>
          </a:gradFill>
          <a:ln>
            <a:noFill/>
          </a:ln>
          <a:scene3d>
            <a:camera prst="orthographicFront"/>
            <a:lightRig rig="threePt" dir="t"/>
          </a:scene3d>
          <a:sp3d>
            <a:bevelT w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179512" y="188640"/>
            <a:ext cx="87849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rot="5400000">
            <a:off x="6084168" y="3068960"/>
            <a:ext cx="57606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rot="5400000">
            <a:off x="-36513" y="404664"/>
            <a:ext cx="4320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Группа 18"/>
          <p:cNvGrpSpPr/>
          <p:nvPr userDrawn="1"/>
        </p:nvGrpSpPr>
        <p:grpSpPr>
          <a:xfrm>
            <a:off x="8028384" y="5949280"/>
            <a:ext cx="1008112" cy="864096"/>
            <a:chOff x="6552220" y="4387127"/>
            <a:chExt cx="1260140" cy="1044638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6552220" y="4387127"/>
              <a:ext cx="1260140" cy="1044638"/>
              <a:chOff x="1232372" y="753342"/>
              <a:chExt cx="954113" cy="781103"/>
            </a:xfrm>
          </p:grpSpPr>
          <p:sp>
            <p:nvSpPr>
              <p:cNvPr id="11" name="Овал 10"/>
              <p:cNvSpPr/>
              <p:nvPr/>
            </p:nvSpPr>
            <p:spPr>
              <a:xfrm rot="10800000">
                <a:off x="1372931" y="778172"/>
                <a:ext cx="720080" cy="64807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pic>
            <p:nvPicPr>
              <p:cNvPr id="12" name="Рисунок 11" descr="E:\!!!!WORK\Respublika tatarstan\prezentacia\0010.jpg"/>
              <p:cNvPicPr/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38281" t="14583" r="39063" b="59375"/>
              <a:stretch>
                <a:fillRect/>
              </a:stretch>
            </p:blipFill>
            <p:spPr bwMode="auto">
              <a:xfrm>
                <a:off x="1232372" y="753342"/>
                <a:ext cx="954113" cy="781103"/>
              </a:xfrm>
              <a:prstGeom prst="ellipse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0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68815" y="4580347"/>
              <a:ext cx="871537" cy="7928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7" name="Прямоугольный треугольник 16"/>
            <p:cNvSpPr/>
            <p:nvPr userDrawn="1"/>
          </p:nvSpPr>
          <p:spPr>
            <a:xfrm>
              <a:off x="7452320" y="5085184"/>
              <a:ext cx="360040" cy="288032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>
                <a:rot lat="0" lon="102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pic>
        <p:nvPicPr>
          <p:cNvPr id="24" name="Содержимое 3" descr="kart копия.jpg"/>
          <p:cNvPicPr>
            <a:picLocks noChangeAspect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6512" y="-171400"/>
            <a:ext cx="2304256" cy="7029400"/>
          </a:xfrm>
          <a:prstGeom prst="rect">
            <a:avLst/>
          </a:prstGeom>
        </p:spPr>
      </p:pic>
      <p:sp>
        <p:nvSpPr>
          <p:cNvPr id="15" name="Номер слайда 15"/>
          <p:cNvSpPr>
            <a:spLocks noGrp="1"/>
          </p:cNvSpPr>
          <p:nvPr>
            <p:ph type="sldNum" sz="quarter" idx="11"/>
          </p:nvPr>
        </p:nvSpPr>
        <p:spPr>
          <a:xfrm>
            <a:off x="7046912" y="6525344"/>
            <a:ext cx="2133600" cy="365125"/>
          </a:xfrm>
        </p:spPr>
        <p:txBody>
          <a:bodyPr/>
          <a:lstStyle>
            <a:lvl1pPr>
              <a:defRPr sz="1600" b="1">
                <a:solidFill>
                  <a:schemeClr val="tx1"/>
                </a:solidFill>
              </a:defRPr>
            </a:lvl1pPr>
          </a:lstStyle>
          <a:p>
            <a:fld id="{A6FE3CA2-79AD-44FB-B769-88B5872A7203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8777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ый треугольник 6"/>
          <p:cNvSpPr/>
          <p:nvPr/>
        </p:nvSpPr>
        <p:spPr>
          <a:xfrm>
            <a:off x="8717604" y="6282317"/>
            <a:ext cx="293176" cy="408045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>
              <a:rot lat="0" lon="11699976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3528" y="260648"/>
            <a:ext cx="8820472" cy="720080"/>
          </a:xfrm>
          <a:prstGeom prst="rect">
            <a:avLst/>
          </a:prstGeom>
          <a:gradFill>
            <a:gsLst>
              <a:gs pos="0">
                <a:srgbClr val="044C36">
                  <a:alpha val="5000"/>
                </a:srgbClr>
              </a:gs>
              <a:gs pos="50000">
                <a:srgbClr val="044C36">
                  <a:alpha val="32000"/>
                </a:srgbClr>
              </a:gs>
              <a:gs pos="100000">
                <a:srgbClr val="044C36">
                  <a:alpha val="34000"/>
                </a:srgbClr>
              </a:gs>
            </a:gsLst>
            <a:lin ang="60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-540568" y="6453336"/>
            <a:ext cx="8640960" cy="288032"/>
          </a:xfrm>
          <a:prstGeom prst="rect">
            <a:avLst/>
          </a:prstGeom>
          <a:gradFill>
            <a:gsLst>
              <a:gs pos="0">
                <a:srgbClr val="044C36">
                  <a:alpha val="5000"/>
                </a:srgbClr>
              </a:gs>
              <a:gs pos="50000">
                <a:srgbClr val="044C36">
                  <a:alpha val="32000"/>
                </a:srgbClr>
              </a:gs>
              <a:gs pos="100000">
                <a:srgbClr val="044C36">
                  <a:alpha val="34000"/>
                </a:srgbClr>
              </a:gs>
            </a:gsLst>
          </a:gradFill>
          <a:ln>
            <a:noFill/>
          </a:ln>
          <a:scene3d>
            <a:camera prst="orthographicFront"/>
            <a:lightRig rig="threePt" dir="t"/>
          </a:scene3d>
          <a:sp3d>
            <a:bevelT w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179512" y="188640"/>
            <a:ext cx="87849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rot="5400000">
            <a:off x="6084168" y="3068960"/>
            <a:ext cx="57606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rot="5400000">
            <a:off x="-36513" y="404664"/>
            <a:ext cx="4320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Группа 18"/>
          <p:cNvGrpSpPr/>
          <p:nvPr userDrawn="1"/>
        </p:nvGrpSpPr>
        <p:grpSpPr>
          <a:xfrm>
            <a:off x="8028384" y="5949280"/>
            <a:ext cx="1008112" cy="864096"/>
            <a:chOff x="6552220" y="4387127"/>
            <a:chExt cx="1260140" cy="1044638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6552220" y="4387127"/>
              <a:ext cx="1260140" cy="1044638"/>
              <a:chOff x="1232372" y="753342"/>
              <a:chExt cx="954113" cy="781103"/>
            </a:xfrm>
          </p:grpSpPr>
          <p:sp>
            <p:nvSpPr>
              <p:cNvPr id="11" name="Овал 10"/>
              <p:cNvSpPr/>
              <p:nvPr/>
            </p:nvSpPr>
            <p:spPr>
              <a:xfrm rot="10800000">
                <a:off x="1372931" y="778172"/>
                <a:ext cx="720080" cy="64807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pic>
            <p:nvPicPr>
              <p:cNvPr id="12" name="Рисунок 11" descr="E:\!!!!WORK\Respublika tatarstan\prezentacia\0010.jpg"/>
              <p:cNvPicPr/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38281" t="14583" r="39063" b="59375"/>
              <a:stretch>
                <a:fillRect/>
              </a:stretch>
            </p:blipFill>
            <p:spPr bwMode="auto">
              <a:xfrm>
                <a:off x="1232372" y="753342"/>
                <a:ext cx="954113" cy="781103"/>
              </a:xfrm>
              <a:prstGeom prst="ellipse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0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68815" y="4580347"/>
              <a:ext cx="871537" cy="7928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7" name="Прямоугольный треугольник 16"/>
            <p:cNvSpPr/>
            <p:nvPr userDrawn="1"/>
          </p:nvSpPr>
          <p:spPr>
            <a:xfrm>
              <a:off x="7452320" y="5085184"/>
              <a:ext cx="360040" cy="288032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>
                <a:rot lat="0" lon="102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pic>
        <p:nvPicPr>
          <p:cNvPr id="24" name="Содержимое 3" descr="kart копия.jpg"/>
          <p:cNvPicPr>
            <a:picLocks noChangeAspect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171400"/>
            <a:ext cx="2304256" cy="7029400"/>
          </a:xfrm>
          <a:prstGeom prst="rect">
            <a:avLst/>
          </a:prstGeom>
        </p:spPr>
      </p:pic>
      <p:sp>
        <p:nvSpPr>
          <p:cNvPr id="15" name="Прямоугольник 14"/>
          <p:cNvSpPr/>
          <p:nvPr userDrawn="1"/>
        </p:nvSpPr>
        <p:spPr>
          <a:xfrm>
            <a:off x="0" y="3429000"/>
            <a:ext cx="8892480" cy="576064"/>
          </a:xfrm>
          <a:prstGeom prst="rect">
            <a:avLst/>
          </a:prstGeom>
          <a:gradFill>
            <a:gsLst>
              <a:gs pos="0">
                <a:srgbClr val="044C36">
                  <a:alpha val="5000"/>
                </a:srgbClr>
              </a:gs>
              <a:gs pos="50000">
                <a:srgbClr val="044C36">
                  <a:alpha val="32000"/>
                </a:srgbClr>
              </a:gs>
              <a:gs pos="100000">
                <a:srgbClr val="044C36">
                  <a:alpha val="34000"/>
                </a:srgbClr>
              </a:gs>
            </a:gsLst>
          </a:gradFill>
          <a:ln>
            <a:noFill/>
          </a:ln>
          <a:scene3d>
            <a:camera prst="orthographicFront"/>
            <a:lightRig rig="threePt" dir="t"/>
          </a:scene3d>
          <a:sp3d>
            <a:bevelT w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>
          <a:xfrm>
            <a:off x="7046912" y="6525344"/>
            <a:ext cx="2133600" cy="365125"/>
          </a:xfrm>
        </p:spPr>
        <p:txBody>
          <a:bodyPr/>
          <a:lstStyle>
            <a:lvl1pPr>
              <a:defRPr sz="1600" b="1">
                <a:solidFill>
                  <a:schemeClr val="tx1"/>
                </a:solidFill>
              </a:defRPr>
            </a:lvl1pPr>
          </a:lstStyle>
          <a:p>
            <a:fld id="{A6FE3CA2-79AD-44FB-B769-88B5872A7203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7382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ый треугольник 6"/>
          <p:cNvSpPr/>
          <p:nvPr/>
        </p:nvSpPr>
        <p:spPr>
          <a:xfrm>
            <a:off x="8717604" y="6282317"/>
            <a:ext cx="293176" cy="408045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>
              <a:rot lat="0" lon="11699976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3528" y="260648"/>
            <a:ext cx="8820472" cy="720080"/>
          </a:xfrm>
          <a:prstGeom prst="rect">
            <a:avLst/>
          </a:prstGeom>
          <a:gradFill>
            <a:gsLst>
              <a:gs pos="0">
                <a:srgbClr val="044C36">
                  <a:alpha val="5000"/>
                </a:srgbClr>
              </a:gs>
              <a:gs pos="50000">
                <a:srgbClr val="044C36">
                  <a:alpha val="32000"/>
                </a:srgbClr>
              </a:gs>
              <a:gs pos="100000">
                <a:srgbClr val="044C36">
                  <a:alpha val="34000"/>
                </a:srgbClr>
              </a:gs>
            </a:gsLst>
            <a:lin ang="60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-540568" y="6453336"/>
            <a:ext cx="8640960" cy="288032"/>
          </a:xfrm>
          <a:prstGeom prst="rect">
            <a:avLst/>
          </a:prstGeom>
          <a:gradFill>
            <a:gsLst>
              <a:gs pos="0">
                <a:srgbClr val="044C36">
                  <a:alpha val="5000"/>
                </a:srgbClr>
              </a:gs>
              <a:gs pos="50000">
                <a:srgbClr val="044C36">
                  <a:alpha val="32000"/>
                </a:srgbClr>
              </a:gs>
              <a:gs pos="100000">
                <a:srgbClr val="044C36">
                  <a:alpha val="34000"/>
                </a:srgbClr>
              </a:gs>
            </a:gsLst>
          </a:gradFill>
          <a:ln>
            <a:noFill/>
          </a:ln>
          <a:scene3d>
            <a:camera prst="orthographicFront"/>
            <a:lightRig rig="threePt" dir="t"/>
          </a:scene3d>
          <a:sp3d>
            <a:bevelT w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179512" y="188640"/>
            <a:ext cx="87849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rot="5400000">
            <a:off x="6084168" y="3068960"/>
            <a:ext cx="57606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rot="5400000">
            <a:off x="-36513" y="404664"/>
            <a:ext cx="4320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Группа 18"/>
          <p:cNvGrpSpPr/>
          <p:nvPr userDrawn="1"/>
        </p:nvGrpSpPr>
        <p:grpSpPr>
          <a:xfrm>
            <a:off x="8028384" y="5949280"/>
            <a:ext cx="1008112" cy="864096"/>
            <a:chOff x="6552220" y="4387127"/>
            <a:chExt cx="1260140" cy="1044638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6552220" y="4387127"/>
              <a:ext cx="1260140" cy="1044638"/>
              <a:chOff x="1232372" y="753342"/>
              <a:chExt cx="954113" cy="781103"/>
            </a:xfrm>
          </p:grpSpPr>
          <p:sp>
            <p:nvSpPr>
              <p:cNvPr id="11" name="Овал 10"/>
              <p:cNvSpPr/>
              <p:nvPr/>
            </p:nvSpPr>
            <p:spPr>
              <a:xfrm rot="10800000">
                <a:off x="1372931" y="778172"/>
                <a:ext cx="720080" cy="64807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pic>
            <p:nvPicPr>
              <p:cNvPr id="12" name="Рисунок 11" descr="E:\!!!!WORK\Respublika tatarstan\prezentacia\0010.jpg"/>
              <p:cNvPicPr/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38281" t="14583" r="39063" b="59375"/>
              <a:stretch>
                <a:fillRect/>
              </a:stretch>
            </p:blipFill>
            <p:spPr bwMode="auto">
              <a:xfrm>
                <a:off x="1232372" y="753342"/>
                <a:ext cx="954113" cy="781103"/>
              </a:xfrm>
              <a:prstGeom prst="ellipse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0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68815" y="4580347"/>
              <a:ext cx="871537" cy="7928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7" name="Прямоугольный треугольник 16"/>
            <p:cNvSpPr/>
            <p:nvPr userDrawn="1"/>
          </p:nvSpPr>
          <p:spPr>
            <a:xfrm>
              <a:off x="7452320" y="5085184"/>
              <a:ext cx="360040" cy="288032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>
                <a:rot lat="0" lon="102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pic>
        <p:nvPicPr>
          <p:cNvPr id="24" name="Содержимое 3" descr="kart копия.jpg"/>
          <p:cNvPicPr>
            <a:picLocks noChangeAspect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171400"/>
            <a:ext cx="2304256" cy="7029400"/>
          </a:xfrm>
          <a:prstGeom prst="rect">
            <a:avLst/>
          </a:prstGeom>
        </p:spPr>
      </p:pic>
      <p:sp>
        <p:nvSpPr>
          <p:cNvPr id="15" name="Прямоугольник 14"/>
          <p:cNvSpPr/>
          <p:nvPr userDrawn="1"/>
        </p:nvSpPr>
        <p:spPr>
          <a:xfrm>
            <a:off x="0" y="3717032"/>
            <a:ext cx="8892480" cy="576064"/>
          </a:xfrm>
          <a:prstGeom prst="rect">
            <a:avLst/>
          </a:prstGeom>
          <a:gradFill>
            <a:gsLst>
              <a:gs pos="0">
                <a:srgbClr val="044C36">
                  <a:alpha val="5000"/>
                </a:srgbClr>
              </a:gs>
              <a:gs pos="50000">
                <a:srgbClr val="044C36">
                  <a:alpha val="32000"/>
                </a:srgbClr>
              </a:gs>
              <a:gs pos="100000">
                <a:srgbClr val="044C36">
                  <a:alpha val="34000"/>
                </a:srgbClr>
              </a:gs>
            </a:gsLst>
          </a:gradFill>
          <a:ln>
            <a:noFill/>
          </a:ln>
          <a:scene3d>
            <a:camera prst="orthographicFront"/>
            <a:lightRig rig="threePt" dir="t"/>
          </a:scene3d>
          <a:sp3d>
            <a:bevelT w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>
          <a:xfrm>
            <a:off x="7046912" y="6525344"/>
            <a:ext cx="2133600" cy="365125"/>
          </a:xfrm>
        </p:spPr>
        <p:txBody>
          <a:bodyPr/>
          <a:lstStyle>
            <a:lvl1pPr>
              <a:defRPr sz="1600" b="1">
                <a:solidFill>
                  <a:schemeClr val="tx1"/>
                </a:solidFill>
              </a:defRPr>
            </a:lvl1pPr>
          </a:lstStyle>
          <a:p>
            <a:fld id="{A6FE3CA2-79AD-44FB-B769-88B5872A7203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810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EA307-E4A5-4D11-A8B8-6B77CAB7A4F2}" type="datetime1">
              <a:rPr lang="ru-RU" smtClean="0"/>
              <a:pPr/>
              <a:t>23.12.2016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E3CA2-79AD-44FB-B769-88B5872A72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Содержимое 4" descr="kart_2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99392"/>
            <a:ext cx="2483768" cy="6957392"/>
          </a:xfrm>
          <a:prstGeom prst="rect">
            <a:avLst/>
          </a:prstGeom>
        </p:spPr>
      </p:pic>
      <p:sp>
        <p:nvSpPr>
          <p:cNvPr id="7" name="Прямоугольный треугольник 6"/>
          <p:cNvSpPr/>
          <p:nvPr/>
        </p:nvSpPr>
        <p:spPr>
          <a:xfrm>
            <a:off x="8717604" y="6282317"/>
            <a:ext cx="293176" cy="408045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>
              <a:rot lat="0" lon="11699976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179512" y="188640"/>
            <a:ext cx="878497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rot="5400000">
            <a:off x="6084168" y="3068960"/>
            <a:ext cx="57606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rot="5400000">
            <a:off x="-36513" y="404664"/>
            <a:ext cx="4320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Группа 2"/>
          <p:cNvGrpSpPr/>
          <p:nvPr/>
        </p:nvGrpSpPr>
        <p:grpSpPr>
          <a:xfrm>
            <a:off x="-108520" y="188640"/>
            <a:ext cx="1008112" cy="864096"/>
            <a:chOff x="1232372" y="753342"/>
            <a:chExt cx="954113" cy="781103"/>
          </a:xfrm>
        </p:grpSpPr>
        <p:sp>
          <p:nvSpPr>
            <p:cNvPr id="11" name="Овал 10"/>
            <p:cNvSpPr/>
            <p:nvPr/>
          </p:nvSpPr>
          <p:spPr>
            <a:xfrm rot="10800000">
              <a:off x="1372931" y="778172"/>
              <a:ext cx="720080" cy="6480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pic>
          <p:nvPicPr>
            <p:cNvPr id="12" name="Рисунок 11" descr="E:\!!!!WORK\Respublika tatarstan\prezentacia\0010.jpg"/>
            <p:cNvPicPr/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8281" t="14583" r="39063" b="59375"/>
            <a:stretch>
              <a:fillRect/>
            </a:stretch>
          </p:blipFill>
          <p:spPr bwMode="auto">
            <a:xfrm>
              <a:off x="1232372" y="753342"/>
              <a:ext cx="954113" cy="781103"/>
            </a:xfrm>
            <a:prstGeom prst="ellipse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6" name="Группа 15"/>
          <p:cNvGrpSpPr/>
          <p:nvPr userDrawn="1"/>
        </p:nvGrpSpPr>
        <p:grpSpPr>
          <a:xfrm>
            <a:off x="8281660" y="6085528"/>
            <a:ext cx="754836" cy="655840"/>
            <a:chOff x="7561580" y="5245010"/>
            <a:chExt cx="754836" cy="655840"/>
          </a:xfrm>
        </p:grpSpPr>
        <p:pic>
          <p:nvPicPr>
            <p:cNvPr id="10" name="Picture 1"/>
            <p:cNvPicPr>
              <a:picLocks noChangeAspect="1" noChangeArrowheads="1"/>
            </p:cNvPicPr>
            <p:nvPr/>
          </p:nvPicPr>
          <p:blipFill>
            <a:blip r:embed="rId4" cstate="print">
              <a:lum contrast="10000"/>
            </a:blip>
            <a:srcRect/>
            <a:stretch>
              <a:fillRect/>
            </a:stretch>
          </p:blipFill>
          <p:spPr bwMode="auto">
            <a:xfrm>
              <a:off x="7561580" y="5245010"/>
              <a:ext cx="697230" cy="655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7" name="Прямоугольный треугольник 16"/>
            <p:cNvSpPr/>
            <p:nvPr userDrawn="1"/>
          </p:nvSpPr>
          <p:spPr>
            <a:xfrm>
              <a:off x="8028384" y="5662598"/>
              <a:ext cx="288032" cy="238252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>
                <a:rot lat="0" lon="102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19" name="Номер слайда 15"/>
          <p:cNvSpPr>
            <a:spLocks noGrp="1"/>
          </p:cNvSpPr>
          <p:nvPr>
            <p:ph type="sldNum" sz="quarter" idx="11"/>
          </p:nvPr>
        </p:nvSpPr>
        <p:spPr>
          <a:xfrm>
            <a:off x="7046912" y="6525344"/>
            <a:ext cx="2133600" cy="365125"/>
          </a:xfrm>
        </p:spPr>
        <p:txBody>
          <a:bodyPr/>
          <a:lstStyle>
            <a:lvl1pPr>
              <a:defRPr sz="1600" b="1">
                <a:solidFill>
                  <a:schemeClr val="tx1"/>
                </a:solidFill>
              </a:defRPr>
            </a:lvl1pPr>
          </a:lstStyle>
          <a:p>
            <a:fld id="{A6FE3CA2-79AD-44FB-B769-88B5872A7203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1" name="Прямоугольник 20"/>
          <p:cNvSpPr/>
          <p:nvPr userDrawn="1"/>
        </p:nvSpPr>
        <p:spPr>
          <a:xfrm>
            <a:off x="-180528" y="6453336"/>
            <a:ext cx="8640960" cy="288032"/>
          </a:xfrm>
          <a:prstGeom prst="rect">
            <a:avLst/>
          </a:prstGeom>
          <a:gradFill>
            <a:gsLst>
              <a:gs pos="0">
                <a:srgbClr val="044C36">
                  <a:alpha val="5000"/>
                </a:srgbClr>
              </a:gs>
              <a:gs pos="50000">
                <a:srgbClr val="044C36">
                  <a:alpha val="32000"/>
                </a:srgbClr>
              </a:gs>
              <a:gs pos="100000">
                <a:srgbClr val="044C36">
                  <a:alpha val="34000"/>
                </a:srgbClr>
              </a:gs>
            </a:gsLst>
          </a:gradFill>
          <a:ln>
            <a:noFill/>
          </a:ln>
          <a:scene3d>
            <a:camera prst="perspectiveRelaxed"/>
            <a:lightRig rig="threePt" dir="t"/>
          </a:scene3d>
          <a:sp3d>
            <a:bevelT w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3" name="Прямоугольник 22"/>
          <p:cNvSpPr/>
          <p:nvPr userDrawn="1"/>
        </p:nvSpPr>
        <p:spPr>
          <a:xfrm>
            <a:off x="907976" y="260648"/>
            <a:ext cx="8388424" cy="720080"/>
          </a:xfrm>
          <a:prstGeom prst="rect">
            <a:avLst/>
          </a:prstGeom>
          <a:gradFill>
            <a:gsLst>
              <a:gs pos="0">
                <a:srgbClr val="044C36">
                  <a:alpha val="5000"/>
                </a:srgbClr>
              </a:gs>
              <a:gs pos="50000">
                <a:srgbClr val="044C36">
                  <a:alpha val="32000"/>
                </a:srgbClr>
              </a:gs>
              <a:gs pos="100000">
                <a:srgbClr val="044C36">
                  <a:alpha val="34000"/>
                </a:srgbClr>
              </a:gs>
            </a:gsLst>
            <a:lin ang="6000000" scaled="0"/>
          </a:gra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  <a:reflection blurRad="6350" stA="50000" endA="300" endPos="55500" dist="50800" dir="5400000" sy="-100000" algn="bl" rotWithShape="0"/>
          </a:effectLst>
          <a:scene3d>
            <a:camera prst="obliqueTopLeft"/>
            <a:lightRig rig="threePt" dir="t"/>
          </a:scene3d>
          <a:sp3d>
            <a:bevelT w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5584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ый треугольник 6"/>
          <p:cNvSpPr/>
          <p:nvPr/>
        </p:nvSpPr>
        <p:spPr>
          <a:xfrm>
            <a:off x="8717604" y="6282317"/>
            <a:ext cx="293176" cy="408045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>
              <a:rot lat="0" lon="11699976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395536" y="188640"/>
            <a:ext cx="856895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rot="5400000">
            <a:off x="6084168" y="3068960"/>
            <a:ext cx="57606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Группа 15"/>
          <p:cNvGrpSpPr/>
          <p:nvPr/>
        </p:nvGrpSpPr>
        <p:grpSpPr>
          <a:xfrm>
            <a:off x="8281660" y="6085528"/>
            <a:ext cx="754836" cy="655840"/>
            <a:chOff x="7561580" y="5245010"/>
            <a:chExt cx="754836" cy="655840"/>
          </a:xfrm>
        </p:grpSpPr>
        <p:pic>
          <p:nvPicPr>
            <p:cNvPr id="10" name="Picture 1"/>
            <p:cNvPicPr>
              <a:picLocks noChangeAspect="1" noChangeArrowheads="1"/>
            </p:cNvPicPr>
            <p:nvPr/>
          </p:nvPicPr>
          <p:blipFill>
            <a:blip r:embed="rId2" cstate="print">
              <a:lum contrast="10000"/>
            </a:blip>
            <a:srcRect/>
            <a:stretch>
              <a:fillRect/>
            </a:stretch>
          </p:blipFill>
          <p:spPr bwMode="auto">
            <a:xfrm>
              <a:off x="7561580" y="5245010"/>
              <a:ext cx="697230" cy="655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7" name="Прямоугольный треугольник 16"/>
            <p:cNvSpPr/>
            <p:nvPr userDrawn="1"/>
          </p:nvSpPr>
          <p:spPr>
            <a:xfrm>
              <a:off x="8028384" y="5662598"/>
              <a:ext cx="288032" cy="238252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>
                <a:rot lat="0" lon="102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19" name="Номер слайда 15"/>
          <p:cNvSpPr>
            <a:spLocks noGrp="1"/>
          </p:cNvSpPr>
          <p:nvPr>
            <p:ph type="sldNum" sz="quarter" idx="11"/>
          </p:nvPr>
        </p:nvSpPr>
        <p:spPr>
          <a:xfrm>
            <a:off x="7046912" y="6525344"/>
            <a:ext cx="2133600" cy="365125"/>
          </a:xfrm>
        </p:spPr>
        <p:txBody>
          <a:bodyPr/>
          <a:lstStyle>
            <a:lvl1pPr>
              <a:defRPr sz="1600" b="1">
                <a:solidFill>
                  <a:schemeClr val="tx1"/>
                </a:solidFill>
              </a:defRPr>
            </a:lvl1pPr>
          </a:lstStyle>
          <a:p>
            <a:fld id="{A6FE3CA2-79AD-44FB-B769-88B5872A7203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 rot="5400000">
            <a:off x="-4230724" y="2475148"/>
            <a:ext cx="8640960" cy="179512"/>
          </a:xfrm>
          <a:prstGeom prst="rect">
            <a:avLst/>
          </a:prstGeom>
          <a:gradFill>
            <a:gsLst>
              <a:gs pos="0">
                <a:srgbClr val="044C36">
                  <a:alpha val="5000"/>
                </a:srgbClr>
              </a:gs>
              <a:gs pos="50000">
                <a:srgbClr val="044C36">
                  <a:alpha val="32000"/>
                </a:srgbClr>
              </a:gs>
              <a:gs pos="100000">
                <a:srgbClr val="044C36">
                  <a:alpha val="34000"/>
                </a:srgbClr>
              </a:gs>
            </a:gsLst>
          </a:gradFill>
          <a:ln>
            <a:noFill/>
          </a:ln>
          <a:scene3d>
            <a:camera prst="perspectiveRelaxed"/>
            <a:lightRig rig="threePt" dir="t"/>
          </a:scene3d>
          <a:sp3d>
            <a:bevelT w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95536" y="260648"/>
            <a:ext cx="8900864" cy="1080120"/>
          </a:xfrm>
          <a:prstGeom prst="rect">
            <a:avLst/>
          </a:prstGeom>
          <a:gradFill>
            <a:gsLst>
              <a:gs pos="0">
                <a:srgbClr val="044C36">
                  <a:alpha val="5000"/>
                </a:srgbClr>
              </a:gs>
              <a:gs pos="50000">
                <a:srgbClr val="044C36">
                  <a:alpha val="32000"/>
                </a:srgbClr>
              </a:gs>
              <a:gs pos="100000">
                <a:srgbClr val="044C36">
                  <a:alpha val="24000"/>
                </a:srgbClr>
              </a:gs>
            </a:gsLst>
            <a:lin ang="6000000" scaled="0"/>
          </a:gra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 rot="11735716">
            <a:off x="416433" y="462755"/>
            <a:ext cx="760834" cy="7169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2" name="Рисунок 11" descr="E:\!!!!WORK\Respublika tatarstan\prezentacia\0010.jp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281" t="14583" r="39063" b="59375"/>
          <a:stretch>
            <a:fillRect/>
          </a:stretch>
        </p:blipFill>
        <p:spPr bwMode="auto">
          <a:xfrm>
            <a:off x="1475656" y="404664"/>
            <a:ext cx="1008112" cy="864096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27"/>
          <p:cNvSpPr/>
          <p:nvPr userDrawn="1"/>
        </p:nvSpPr>
        <p:spPr>
          <a:xfrm rot="16200000">
            <a:off x="-4775348" y="4882852"/>
            <a:ext cx="9981728" cy="216023"/>
          </a:xfrm>
          <a:prstGeom prst="rect">
            <a:avLst/>
          </a:prstGeom>
          <a:gradFill>
            <a:gsLst>
              <a:gs pos="0">
                <a:srgbClr val="C00000">
                  <a:alpha val="40000"/>
                </a:srgbClr>
              </a:gs>
              <a:gs pos="50000">
                <a:srgbClr val="C00000">
                  <a:alpha val="20000"/>
                </a:srgbClr>
              </a:gs>
              <a:gs pos="100000">
                <a:srgbClr val="C00000">
                  <a:alpha val="70000"/>
                </a:srgbClr>
              </a:gs>
            </a:gsLst>
          </a:gradFill>
          <a:ln>
            <a:noFill/>
          </a:ln>
          <a:scene3d>
            <a:camera prst="perspectiveRelaxed"/>
            <a:lightRig rig="threePt" dir="t"/>
          </a:scene3d>
          <a:sp3d>
            <a:bevelT w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30" name="Прямая соединительная линия 29"/>
          <p:cNvCxnSpPr/>
          <p:nvPr userDrawn="1"/>
        </p:nvCxnSpPr>
        <p:spPr>
          <a:xfrm>
            <a:off x="395536" y="6741368"/>
            <a:ext cx="813690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15584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Documents and Settings\chernositova\Мои документы\Мои рисунки\Организатор клипов (Microsoft)\map_rus.gif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55576" y="1700808"/>
            <a:ext cx="8388424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Содержимое 4" descr="kart_2.jpg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99392"/>
            <a:ext cx="2483768" cy="6957392"/>
          </a:xfrm>
          <a:prstGeom prst="rect">
            <a:avLst/>
          </a:prstGeom>
        </p:spPr>
      </p:pic>
      <p:sp>
        <p:nvSpPr>
          <p:cNvPr id="7" name="Прямоугольный треугольник 6"/>
          <p:cNvSpPr/>
          <p:nvPr/>
        </p:nvSpPr>
        <p:spPr>
          <a:xfrm>
            <a:off x="8717604" y="6282317"/>
            <a:ext cx="293176" cy="408045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>
              <a:rot lat="0" lon="11699976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55576" y="260648"/>
            <a:ext cx="8388424" cy="1440160"/>
          </a:xfrm>
          <a:prstGeom prst="rect">
            <a:avLst/>
          </a:prstGeom>
          <a:gradFill>
            <a:gsLst>
              <a:gs pos="0">
                <a:srgbClr val="044C36">
                  <a:alpha val="5000"/>
                </a:srgbClr>
              </a:gs>
              <a:gs pos="50000">
                <a:srgbClr val="044C36">
                  <a:alpha val="32000"/>
                </a:srgbClr>
              </a:gs>
              <a:gs pos="100000">
                <a:srgbClr val="044C36">
                  <a:alpha val="34000"/>
                </a:srgbClr>
              </a:gs>
            </a:gsLst>
            <a:lin ang="60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-180528" y="6453336"/>
            <a:ext cx="8640960" cy="288032"/>
          </a:xfrm>
          <a:prstGeom prst="rect">
            <a:avLst/>
          </a:prstGeom>
          <a:gradFill>
            <a:gsLst>
              <a:gs pos="0">
                <a:srgbClr val="044C36">
                  <a:alpha val="5000"/>
                </a:srgbClr>
              </a:gs>
              <a:gs pos="50000">
                <a:srgbClr val="044C36">
                  <a:alpha val="32000"/>
                </a:srgbClr>
              </a:gs>
              <a:gs pos="100000">
                <a:srgbClr val="044C36">
                  <a:alpha val="34000"/>
                </a:srgbClr>
              </a:gs>
            </a:gsLst>
          </a:gradFill>
          <a:ln>
            <a:noFill/>
          </a:ln>
          <a:scene3d>
            <a:camera prst="orthographicFront"/>
            <a:lightRig rig="threePt" dir="t"/>
          </a:scene3d>
          <a:sp3d>
            <a:bevelT w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179512" y="188640"/>
            <a:ext cx="87849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rot="5400000">
            <a:off x="6084168" y="3068960"/>
            <a:ext cx="57606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rot="5400000">
            <a:off x="-36513" y="404664"/>
            <a:ext cx="4320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Группа 2"/>
          <p:cNvGrpSpPr/>
          <p:nvPr/>
        </p:nvGrpSpPr>
        <p:grpSpPr>
          <a:xfrm>
            <a:off x="-108520" y="188640"/>
            <a:ext cx="1008112" cy="864096"/>
            <a:chOff x="1232372" y="753342"/>
            <a:chExt cx="954113" cy="781103"/>
          </a:xfrm>
        </p:grpSpPr>
        <p:sp>
          <p:nvSpPr>
            <p:cNvPr id="11" name="Овал 10"/>
            <p:cNvSpPr/>
            <p:nvPr/>
          </p:nvSpPr>
          <p:spPr>
            <a:xfrm rot="10800000">
              <a:off x="1372931" y="778172"/>
              <a:ext cx="720080" cy="6480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pic>
          <p:nvPicPr>
            <p:cNvPr id="12" name="Рисунок 11" descr="E:\!!!!WORK\Respublika tatarstan\prezentacia\0010.jpg"/>
            <p:cNvPicPr/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8281" t="14583" r="39063" b="59375"/>
            <a:stretch>
              <a:fillRect/>
            </a:stretch>
          </p:blipFill>
          <p:spPr bwMode="auto">
            <a:xfrm>
              <a:off x="1232372" y="753342"/>
              <a:ext cx="954113" cy="781103"/>
            </a:xfrm>
            <a:prstGeom prst="ellipse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Группа 15"/>
          <p:cNvGrpSpPr/>
          <p:nvPr userDrawn="1"/>
        </p:nvGrpSpPr>
        <p:grpSpPr>
          <a:xfrm>
            <a:off x="8281660" y="6085528"/>
            <a:ext cx="754836" cy="655840"/>
            <a:chOff x="7561580" y="5245010"/>
            <a:chExt cx="754836" cy="655840"/>
          </a:xfrm>
        </p:grpSpPr>
        <p:pic>
          <p:nvPicPr>
            <p:cNvPr id="10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561580" y="5245010"/>
              <a:ext cx="697230" cy="655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7" name="Прямоугольный треугольник 16"/>
            <p:cNvSpPr/>
            <p:nvPr userDrawn="1"/>
          </p:nvSpPr>
          <p:spPr>
            <a:xfrm>
              <a:off x="8028384" y="5662598"/>
              <a:ext cx="288032" cy="238252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>
                <a:rot lat="0" lon="102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19" name="Номер слайда 15"/>
          <p:cNvSpPr>
            <a:spLocks noGrp="1"/>
          </p:cNvSpPr>
          <p:nvPr>
            <p:ph type="sldNum" sz="quarter" idx="11"/>
          </p:nvPr>
        </p:nvSpPr>
        <p:spPr>
          <a:xfrm>
            <a:off x="7046912" y="6525344"/>
            <a:ext cx="2133600" cy="365125"/>
          </a:xfrm>
        </p:spPr>
        <p:txBody>
          <a:bodyPr/>
          <a:lstStyle>
            <a:lvl1pPr>
              <a:defRPr sz="1600" b="1">
                <a:solidFill>
                  <a:schemeClr val="tx1"/>
                </a:solidFill>
              </a:defRPr>
            </a:lvl1pPr>
          </a:lstStyle>
          <a:p>
            <a:fld id="{A6FE3CA2-79AD-44FB-B769-88B5872A7203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6994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Содержимое 4" descr="kart_2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99392"/>
            <a:ext cx="2483768" cy="6957392"/>
          </a:xfrm>
          <a:prstGeom prst="rect">
            <a:avLst/>
          </a:prstGeom>
        </p:spPr>
      </p:pic>
      <p:sp>
        <p:nvSpPr>
          <p:cNvPr id="7" name="Прямоугольный треугольник 6"/>
          <p:cNvSpPr/>
          <p:nvPr/>
        </p:nvSpPr>
        <p:spPr>
          <a:xfrm>
            <a:off x="8717604" y="6282317"/>
            <a:ext cx="293176" cy="408045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>
              <a:rot lat="0" lon="11699976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27584" y="260648"/>
            <a:ext cx="8316416" cy="936104"/>
          </a:xfrm>
          <a:prstGeom prst="rect">
            <a:avLst/>
          </a:prstGeom>
          <a:gradFill>
            <a:gsLst>
              <a:gs pos="0">
                <a:srgbClr val="044C36">
                  <a:alpha val="5000"/>
                </a:srgbClr>
              </a:gs>
              <a:gs pos="50000">
                <a:srgbClr val="044C36">
                  <a:alpha val="32000"/>
                </a:srgbClr>
              </a:gs>
              <a:gs pos="100000">
                <a:srgbClr val="044C36">
                  <a:alpha val="34000"/>
                </a:srgbClr>
              </a:gs>
            </a:gsLst>
            <a:lin ang="60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-180528" y="6453336"/>
            <a:ext cx="8640960" cy="288032"/>
          </a:xfrm>
          <a:prstGeom prst="rect">
            <a:avLst/>
          </a:prstGeom>
          <a:gradFill>
            <a:gsLst>
              <a:gs pos="0">
                <a:srgbClr val="044C36">
                  <a:alpha val="5000"/>
                </a:srgbClr>
              </a:gs>
              <a:gs pos="50000">
                <a:srgbClr val="044C36">
                  <a:alpha val="32000"/>
                </a:srgbClr>
              </a:gs>
              <a:gs pos="100000">
                <a:srgbClr val="044C36">
                  <a:alpha val="34000"/>
                </a:srgbClr>
              </a:gs>
            </a:gsLst>
          </a:gradFill>
          <a:ln>
            <a:noFill/>
          </a:ln>
          <a:scene3d>
            <a:camera prst="orthographicFront"/>
            <a:lightRig rig="threePt" dir="t"/>
          </a:scene3d>
          <a:sp3d>
            <a:bevelT w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179512" y="188640"/>
            <a:ext cx="87849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rot="5400000">
            <a:off x="6084168" y="3068960"/>
            <a:ext cx="57606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rot="5400000">
            <a:off x="-36513" y="404664"/>
            <a:ext cx="4320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Группа 2"/>
          <p:cNvGrpSpPr/>
          <p:nvPr/>
        </p:nvGrpSpPr>
        <p:grpSpPr>
          <a:xfrm>
            <a:off x="-108520" y="188640"/>
            <a:ext cx="1008112" cy="864096"/>
            <a:chOff x="1232372" y="753342"/>
            <a:chExt cx="954113" cy="781103"/>
          </a:xfrm>
        </p:grpSpPr>
        <p:sp>
          <p:nvSpPr>
            <p:cNvPr id="11" name="Овал 10"/>
            <p:cNvSpPr/>
            <p:nvPr/>
          </p:nvSpPr>
          <p:spPr>
            <a:xfrm rot="10800000">
              <a:off x="1372931" y="778172"/>
              <a:ext cx="720080" cy="6480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pic>
          <p:nvPicPr>
            <p:cNvPr id="12" name="Рисунок 11" descr="E:\!!!!WORK\Respublika tatarstan\prezentacia\0010.jpg"/>
            <p:cNvPicPr/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8281" t="14583" r="39063" b="59375"/>
            <a:stretch>
              <a:fillRect/>
            </a:stretch>
          </p:blipFill>
          <p:spPr bwMode="auto">
            <a:xfrm>
              <a:off x="1232372" y="753342"/>
              <a:ext cx="954113" cy="781103"/>
            </a:xfrm>
            <a:prstGeom prst="ellipse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Группа 15"/>
          <p:cNvGrpSpPr/>
          <p:nvPr userDrawn="1"/>
        </p:nvGrpSpPr>
        <p:grpSpPr>
          <a:xfrm>
            <a:off x="8281660" y="6085528"/>
            <a:ext cx="754836" cy="655840"/>
            <a:chOff x="7561580" y="5245010"/>
            <a:chExt cx="754836" cy="655840"/>
          </a:xfrm>
        </p:grpSpPr>
        <p:pic>
          <p:nvPicPr>
            <p:cNvPr id="10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561580" y="5245010"/>
              <a:ext cx="697230" cy="655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7" name="Прямоугольный треугольник 16"/>
            <p:cNvSpPr/>
            <p:nvPr userDrawn="1"/>
          </p:nvSpPr>
          <p:spPr>
            <a:xfrm>
              <a:off x="8028384" y="5662598"/>
              <a:ext cx="288032" cy="238252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>
                <a:rot lat="0" lon="102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>
          <a:xfrm>
            <a:off x="7046912" y="6525344"/>
            <a:ext cx="2133600" cy="365125"/>
          </a:xfrm>
        </p:spPr>
        <p:txBody>
          <a:bodyPr/>
          <a:lstStyle>
            <a:lvl1pPr>
              <a:defRPr sz="1600" b="1">
                <a:solidFill>
                  <a:schemeClr val="tx1"/>
                </a:solidFill>
              </a:defRPr>
            </a:lvl1pPr>
          </a:lstStyle>
          <a:p>
            <a:fld id="{A6FE3CA2-79AD-44FB-B769-88B5872A7203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8335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611560" y="1916832"/>
            <a:ext cx="8820472" cy="2592288"/>
          </a:xfrm>
          <a:prstGeom prst="rect">
            <a:avLst/>
          </a:prstGeom>
          <a:gradFill>
            <a:gsLst>
              <a:gs pos="0">
                <a:srgbClr val="044C36">
                  <a:alpha val="5000"/>
                </a:srgbClr>
              </a:gs>
              <a:gs pos="50000">
                <a:srgbClr val="044C36">
                  <a:alpha val="32000"/>
                </a:srgbClr>
              </a:gs>
              <a:gs pos="100000">
                <a:srgbClr val="044C36">
                  <a:alpha val="34000"/>
                </a:srgbClr>
              </a:gs>
            </a:gsLst>
            <a:lin ang="60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179512" y="188640"/>
            <a:ext cx="87849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rot="5400000">
            <a:off x="6372200" y="2780928"/>
            <a:ext cx="51845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rot="5400000">
            <a:off x="-36513" y="404664"/>
            <a:ext cx="4320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 descr="E:\!!!!WORK\Respublika tatarstan\prezentacia\0010.jpg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281" t="14583" r="39063" b="59375"/>
          <a:stretch>
            <a:fillRect/>
          </a:stretch>
        </p:blipFill>
        <p:spPr bwMode="auto">
          <a:xfrm>
            <a:off x="107504" y="188640"/>
            <a:ext cx="1008112" cy="864096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5411688"/>
            <a:ext cx="1345302" cy="1265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Содержимое 3" descr="kart копия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171400"/>
            <a:ext cx="2304256" cy="7029400"/>
          </a:xfrm>
          <a:prstGeom prst="rect">
            <a:avLst/>
          </a:prstGeom>
        </p:spPr>
      </p:pic>
      <p:cxnSp>
        <p:nvCxnSpPr>
          <p:cNvPr id="16" name="Прямая соединительная линия 15"/>
          <p:cNvCxnSpPr/>
          <p:nvPr userDrawn="1"/>
        </p:nvCxnSpPr>
        <p:spPr>
          <a:xfrm>
            <a:off x="323528" y="6669360"/>
            <a:ext cx="77048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 userDrawn="1"/>
        </p:nvCxnSpPr>
        <p:spPr>
          <a:xfrm rot="5400000" flipH="1" flipV="1">
            <a:off x="107504" y="6453336"/>
            <a:ext cx="4320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56144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8EA0F-26E0-4A53-AFD1-756C22686CA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E3CA2-79AD-44FB-B769-88B5872A720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1449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F702B-CD19-4E89-94DF-67DC8061844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E3CA2-79AD-44FB-B769-88B5872A720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3196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70394-FBE2-4FBC-91C3-412517692C4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E3CA2-79AD-44FB-B769-88B5872A720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2163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239BB-BBC9-4E03-B042-D5F431AFA28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E3CA2-79AD-44FB-B769-88B5872A720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7" descr="C:\Users\Nastya\Pictures\Госсиволика\Снимок.PN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496" y="1196752"/>
            <a:ext cx="1008112" cy="6597352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8" name="Picture 7" descr="C:\Users\Nastya\Pictures\Госсиволика\Снимок.PN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80528" y="432048"/>
            <a:ext cx="1008112" cy="6597352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  <p:extLst>
      <p:ext uri="{BB962C8B-B14F-4D97-AF65-F5344CB8AC3E}">
        <p14:creationId xmlns:p14="http://schemas.microsoft.com/office/powerpoint/2010/main" val="17606172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6"/>
          <p:cNvSpPr/>
          <p:nvPr/>
        </p:nvSpPr>
        <p:spPr bwMode="gray">
          <a:xfrm>
            <a:off x="8242204" y="6143644"/>
            <a:ext cx="758952" cy="758952"/>
          </a:xfrm>
          <a:prstGeom prst="ellipse">
            <a:avLst/>
          </a:prstGeom>
          <a:gradFill flip="none" rotWithShape="1">
            <a:gsLst>
              <a:gs pos="32000">
                <a:srgbClr val="BCEEBC"/>
              </a:gs>
              <a:gs pos="55000">
                <a:schemeClr val="bg1"/>
              </a:gs>
              <a:gs pos="77000">
                <a:srgbClr val="FF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Oval 7"/>
          <p:cNvSpPr/>
          <p:nvPr/>
        </p:nvSpPr>
        <p:spPr bwMode="gray">
          <a:xfrm>
            <a:off x="8434388" y="6334125"/>
            <a:ext cx="384175" cy="382588"/>
          </a:xfrm>
          <a:prstGeom prst="round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Oval 8"/>
          <p:cNvSpPr/>
          <p:nvPr userDrawn="1"/>
        </p:nvSpPr>
        <p:spPr bwMode="gray">
          <a:xfrm>
            <a:off x="284163" y="785813"/>
            <a:ext cx="995362" cy="996950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>
            <a:noAutofit/>
            <a:scene3d>
              <a:camera prst="orthographicFront"/>
              <a:lightRig rig="glow" dir="t">
                <a:rot lat="0" lon="0" rev="5400000"/>
              </a:lightRig>
            </a:scene3d>
            <a:sp3d extrusionH="57150" contourW="12700">
              <a:bevelT w="25400" h="25400"/>
              <a:contourClr>
                <a:schemeClr val="accent1">
                  <a:lumMod val="20000"/>
                  <a:lumOff val="8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smtClean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80010" dist="40640" dir="5040000" algn="tl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8BD698-A466-47A4-9C1A-6C625C922F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F8A2E-BF6F-40B5-AE59-F8CD88E176C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517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DA399-0039-4E63-AE39-4315FADCDEF9}" type="datetime1">
              <a:rPr lang="ru-RU" smtClean="0"/>
              <a:pPr/>
              <a:t>23.12.2016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E3CA2-79AD-44FB-B769-88B5872A72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11430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3600" b="1">
                <a:solidFill>
                  <a:srgbClr val="339966"/>
                </a:solidFill>
                <a:latin typeface="Calibri" pitchFamily="34" charset="0"/>
                <a:ea typeface="Tahoma" pitchFamily="34" charset="0"/>
                <a:cs typeface="Calibri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EB40F-F7B4-4908-AEBB-074A7C5F1F9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14C26-D359-4924-AE1E-8C7FB553B8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2691172" y="2691172"/>
            <a:ext cx="6858000" cy="1475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Группа 8"/>
          <p:cNvGrpSpPr/>
          <p:nvPr userDrawn="1"/>
        </p:nvGrpSpPr>
        <p:grpSpPr>
          <a:xfrm>
            <a:off x="0" y="0"/>
            <a:ext cx="899592" cy="720080"/>
            <a:chOff x="1259632" y="764704"/>
            <a:chExt cx="899592" cy="720080"/>
          </a:xfrm>
        </p:grpSpPr>
        <p:sp>
          <p:nvSpPr>
            <p:cNvPr id="8" name="Овал 7"/>
            <p:cNvSpPr/>
            <p:nvPr userDrawn="1"/>
          </p:nvSpPr>
          <p:spPr>
            <a:xfrm rot="10800000">
              <a:off x="1372931" y="778172"/>
              <a:ext cx="720080" cy="6480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pic>
          <p:nvPicPr>
            <p:cNvPr id="7" name="Рисунок 6" descr="E:\!!!!WORK\Respublika tatarstan\prezentacia\0010.jpg"/>
            <p:cNvPicPr/>
            <p:nvPr userDrawn="1"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8281" t="14583" r="39063" b="59375"/>
            <a:stretch>
              <a:fillRect/>
            </a:stretch>
          </p:blipFill>
          <p:spPr bwMode="auto">
            <a:xfrm>
              <a:off x="1259632" y="764704"/>
              <a:ext cx="899592" cy="720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11" name="Прямая соединительная линия 10"/>
          <p:cNvCxnSpPr/>
          <p:nvPr userDrawn="1"/>
        </p:nvCxnSpPr>
        <p:spPr>
          <a:xfrm>
            <a:off x="755576" y="980728"/>
            <a:ext cx="7200800" cy="0"/>
          </a:xfrm>
          <a:prstGeom prst="line">
            <a:avLst/>
          </a:prstGeom>
          <a:ln w="34925">
            <a:solidFill>
              <a:srgbClr val="F222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01" name="Picture 1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00925" y="-747464"/>
            <a:ext cx="1743075" cy="171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658607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250">
        <p:cover/>
      </p:transition>
    </mc:Choice>
    <mc:Fallback xmlns="">
      <p:transition spd="slow">
        <p:cover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8D26C-288C-40A2-B72F-41D21E89E52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372CF-FA95-47BE-89F0-21521474D7C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8365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8D26C-288C-40A2-B72F-41D21E89E52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372CF-FA95-47BE-89F0-21521474D7C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1306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8D26C-288C-40A2-B72F-41D21E89E52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372CF-FA95-47BE-89F0-21521474D7C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326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8D26C-288C-40A2-B72F-41D21E89E52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372CF-FA95-47BE-89F0-21521474D7C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9836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8D26C-288C-40A2-B72F-41D21E89E52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372CF-FA95-47BE-89F0-21521474D7C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6234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8D26C-288C-40A2-B72F-41D21E89E52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372CF-FA95-47BE-89F0-21521474D7C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3118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8D26C-288C-40A2-B72F-41D21E89E52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372CF-FA95-47BE-89F0-21521474D7C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6397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8D26C-288C-40A2-B72F-41D21E89E52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372CF-FA95-47BE-89F0-21521474D7C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6871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8D26C-288C-40A2-B72F-41D21E89E52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372CF-FA95-47BE-89F0-21521474D7C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981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2BFC2-1256-4E03-9805-7882C8960A2D}" type="datetime1">
              <a:rPr lang="ru-RU" smtClean="0"/>
              <a:pPr/>
              <a:t>23.12.2016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E3CA2-79AD-44FB-B769-88B5872A72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8D26C-288C-40A2-B72F-41D21E89E52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372CF-FA95-47BE-89F0-21521474D7C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202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8D26C-288C-40A2-B72F-41D21E89E52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372CF-FA95-47BE-89F0-21521474D7C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8768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81E1BC-4822-4417-9118-8D4D24EA4D75}" type="datetimeFigureOut">
              <a:rPr lang="ru-RU" altLang="ru-RU"/>
              <a:pPr/>
              <a:t>23.12.2016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ADC797-01E7-407A-8532-0B9C5436986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202159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12AD3BA-7A1B-45A6-ACAF-F62F932BED06}" type="datetimeFigureOut">
              <a:rPr lang="ru-RU" altLang="ru-RU"/>
              <a:pPr/>
              <a:t>23.12.2016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D02484-630E-4CB6-B94F-681200DED42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1195418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E15BEA8-4520-49B6-880B-CC82A3CE078C}" type="datetimeFigureOut">
              <a:rPr lang="ru-RU" altLang="ru-RU"/>
              <a:pPr/>
              <a:t>23.12.2016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4BD863-D9D3-4965-8EEB-296F9CFEC49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112174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66F62DD-AC7E-4ECA-954C-1CA87196E1BF}" type="datetimeFigureOut">
              <a:rPr lang="ru-RU" altLang="ru-RU"/>
              <a:pPr/>
              <a:t>23.12.2016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5A1C87-6D9D-483F-8201-00D01BE03DE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088905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B42996F-06EC-4A50-A0C5-3456D11D4239}" type="datetimeFigureOut">
              <a:rPr lang="ru-RU" altLang="ru-RU"/>
              <a:pPr/>
              <a:t>23.12.2016</a:t>
            </a:fld>
            <a:endParaRPr lang="ru-RU" alt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CA78F7-6A73-4E6E-BCA1-ED3F4351617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428463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D00E3EA-2331-4CE9-889C-62D7431A6DA3}" type="datetimeFigureOut">
              <a:rPr lang="ru-RU" altLang="ru-RU"/>
              <a:pPr/>
              <a:t>23.12.2016</a:t>
            </a:fld>
            <a:endParaRPr lang="ru-RU" alt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21BDF8-A1F3-4D19-B724-78E63680CC2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8957804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E0FB156-792F-490B-80D5-99C8292EDD00}" type="datetimeFigureOut">
              <a:rPr lang="ru-RU" altLang="ru-RU"/>
              <a:pPr/>
              <a:t>23.12.2016</a:t>
            </a:fld>
            <a:endParaRPr lang="ru-RU" alt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97A61A-576B-4AEA-A4AD-0A9CF301F96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6735295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AB2035D-5F03-4755-8858-41865160A9BB}" type="datetimeFigureOut">
              <a:rPr lang="ru-RU" altLang="ru-RU"/>
              <a:pPr/>
              <a:t>23.12.2016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BED2D6-C8EA-4092-BFFD-75C12839A7B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1976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C48AB-6959-4A26-AF3B-0B0FF7C144B7}" type="datetime1">
              <a:rPr lang="ru-RU" smtClean="0"/>
              <a:pPr/>
              <a:t>23.12.2016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E3CA2-79AD-44FB-B769-88B5872A72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A03198-BB48-4EE2-ABBD-3F3DE9042500}" type="datetimeFigureOut">
              <a:rPr lang="ru-RU" altLang="ru-RU"/>
              <a:pPr/>
              <a:t>23.12.2016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9DFB6F-732C-4AAE-BFFF-51405AECB6F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6658795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E971501-3FCB-4629-B869-FA021F095FED}" type="datetimeFigureOut">
              <a:rPr lang="ru-RU" altLang="ru-RU"/>
              <a:pPr/>
              <a:t>23.12.2016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4D5C0B-9EE6-4693-B187-1D8146FDC75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0037101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4D05E9C-6248-48EE-9029-E8E073F1CDD2}" type="datetimeFigureOut">
              <a:rPr lang="ru-RU" altLang="ru-RU"/>
              <a:pPr/>
              <a:t>23.12.2016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DE5208-1811-42D5-B7FD-190C52EF3C9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6936157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FF6D6-88A1-4028-BDAB-67F0DF28954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A7BED-0DA9-480E-B754-1F25E0A3D9F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98732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FF6D6-88A1-4028-BDAB-67F0DF28954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A7BED-0DA9-480E-B754-1F25E0A3D9F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66035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FF6D6-88A1-4028-BDAB-67F0DF28954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A7BED-0DA9-480E-B754-1F25E0A3D9F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29020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FF6D6-88A1-4028-BDAB-67F0DF28954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A7BED-0DA9-480E-B754-1F25E0A3D9F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92808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FF6D6-88A1-4028-BDAB-67F0DF28954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A7BED-0DA9-480E-B754-1F25E0A3D9F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37954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FF6D6-88A1-4028-BDAB-67F0DF28954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A7BED-0DA9-480E-B754-1F25E0A3D9F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88665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FF6D6-88A1-4028-BDAB-67F0DF28954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A7BED-0DA9-480E-B754-1F25E0A3D9F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521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Содержимое 3" descr="kart копия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504" y="-171400"/>
            <a:ext cx="2736304" cy="7029400"/>
          </a:xfrm>
          <a:prstGeom prst="rect">
            <a:avLst/>
          </a:prstGeom>
        </p:spPr>
      </p:pic>
      <p:sp>
        <p:nvSpPr>
          <p:cNvPr id="7" name="Прямоугольный треугольник 6"/>
          <p:cNvSpPr/>
          <p:nvPr/>
        </p:nvSpPr>
        <p:spPr>
          <a:xfrm>
            <a:off x="8717604" y="6282317"/>
            <a:ext cx="293176" cy="408045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>
              <a:rot lat="0" lon="11699976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755576" y="260648"/>
            <a:ext cx="8388424" cy="720080"/>
          </a:xfrm>
          <a:prstGeom prst="rect">
            <a:avLst/>
          </a:prstGeom>
          <a:gradFill>
            <a:gsLst>
              <a:gs pos="0">
                <a:srgbClr val="044C36">
                  <a:alpha val="5000"/>
                </a:srgbClr>
              </a:gs>
              <a:gs pos="50000">
                <a:srgbClr val="044C36">
                  <a:alpha val="32000"/>
                </a:srgbClr>
              </a:gs>
              <a:gs pos="100000">
                <a:srgbClr val="044C36">
                  <a:alpha val="34000"/>
                </a:srgbClr>
              </a:gs>
            </a:gsLst>
            <a:lin ang="60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-540568" y="6309320"/>
            <a:ext cx="8640960" cy="288032"/>
          </a:xfrm>
          <a:prstGeom prst="rect">
            <a:avLst/>
          </a:prstGeom>
          <a:gradFill>
            <a:gsLst>
              <a:gs pos="0">
                <a:srgbClr val="044C36">
                  <a:alpha val="5000"/>
                </a:srgbClr>
              </a:gs>
              <a:gs pos="50000">
                <a:srgbClr val="044C36">
                  <a:alpha val="32000"/>
                </a:srgbClr>
              </a:gs>
              <a:gs pos="100000">
                <a:srgbClr val="044C36">
                  <a:alpha val="34000"/>
                </a:srgbClr>
              </a:gs>
            </a:gsLst>
          </a:gradFill>
          <a:ln>
            <a:noFill/>
          </a:ln>
          <a:scene3d>
            <a:camera prst="orthographicFront"/>
            <a:lightRig rig="threePt" dir="t"/>
          </a:scene3d>
          <a:sp3d>
            <a:bevelT w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179512" y="188640"/>
            <a:ext cx="878497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rot="5400000">
            <a:off x="6084168" y="3068960"/>
            <a:ext cx="57606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rot="5400000">
            <a:off x="-36513" y="404664"/>
            <a:ext cx="4320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Группа 18"/>
          <p:cNvGrpSpPr/>
          <p:nvPr userDrawn="1"/>
        </p:nvGrpSpPr>
        <p:grpSpPr>
          <a:xfrm>
            <a:off x="8028384" y="5877272"/>
            <a:ext cx="1008112" cy="864096"/>
            <a:chOff x="6552220" y="4387127"/>
            <a:chExt cx="1260140" cy="1044638"/>
          </a:xfrm>
        </p:grpSpPr>
        <p:grpSp>
          <p:nvGrpSpPr>
            <p:cNvPr id="9" name="Группа 2"/>
            <p:cNvGrpSpPr/>
            <p:nvPr/>
          </p:nvGrpSpPr>
          <p:grpSpPr>
            <a:xfrm>
              <a:off x="6552220" y="4387127"/>
              <a:ext cx="1260140" cy="1044638"/>
              <a:chOff x="1232372" y="753342"/>
              <a:chExt cx="954113" cy="781103"/>
            </a:xfrm>
          </p:grpSpPr>
          <p:sp>
            <p:nvSpPr>
              <p:cNvPr id="11" name="Овал 10"/>
              <p:cNvSpPr/>
              <p:nvPr/>
            </p:nvSpPr>
            <p:spPr>
              <a:xfrm rot="10800000">
                <a:off x="1372931" y="778172"/>
                <a:ext cx="720080" cy="64807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12" name="Рисунок 11" descr="E:\!!!!WORK\Respublika tatarstan\prezentacia\0010.jpg"/>
              <p:cNvPicPr/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38281" t="14583" r="39063" b="59375"/>
              <a:stretch>
                <a:fillRect/>
              </a:stretch>
            </p:blipFill>
            <p:spPr bwMode="auto">
              <a:xfrm>
                <a:off x="1232372" y="753342"/>
                <a:ext cx="954113" cy="781103"/>
              </a:xfrm>
              <a:prstGeom prst="ellipse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0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68815" y="4580347"/>
              <a:ext cx="871537" cy="7928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7" name="Прямоугольный треугольник 16"/>
            <p:cNvSpPr/>
            <p:nvPr userDrawn="1"/>
          </p:nvSpPr>
          <p:spPr>
            <a:xfrm>
              <a:off x="7452320" y="5085184"/>
              <a:ext cx="360040" cy="288032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>
                <a:rot lat="0" lon="102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5" name="Номер слайда 15"/>
          <p:cNvSpPr>
            <a:spLocks noGrp="1"/>
          </p:cNvSpPr>
          <p:nvPr>
            <p:ph type="sldNum" sz="quarter" idx="11"/>
          </p:nvPr>
        </p:nvSpPr>
        <p:spPr>
          <a:xfrm>
            <a:off x="7046912" y="6525344"/>
            <a:ext cx="2133600" cy="365125"/>
          </a:xfrm>
        </p:spPr>
        <p:txBody>
          <a:bodyPr/>
          <a:lstStyle>
            <a:lvl1pPr>
              <a:defRPr sz="1600" b="1">
                <a:solidFill>
                  <a:schemeClr val="tx1"/>
                </a:solidFill>
              </a:defRPr>
            </a:lvl1pPr>
          </a:lstStyle>
          <a:p>
            <a:fld id="{A6FE3CA2-79AD-44FB-B769-88B5872A720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FF6D6-88A1-4028-BDAB-67F0DF28954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A7BED-0DA9-480E-B754-1F25E0A3D9F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9151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FF6D6-88A1-4028-BDAB-67F0DF28954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A7BED-0DA9-480E-B754-1F25E0A3D9F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10730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FF6D6-88A1-4028-BDAB-67F0DF28954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A7BED-0DA9-480E-B754-1F25E0A3D9F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77157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FF6D6-88A1-4028-BDAB-67F0DF28954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A7BED-0DA9-480E-B754-1F25E0A3D9F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599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Содержимое 3" descr="kart копия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6512" y="-171400"/>
            <a:ext cx="2304256" cy="7029400"/>
          </a:xfrm>
          <a:prstGeom prst="rect">
            <a:avLst/>
          </a:prstGeom>
        </p:spPr>
      </p:pic>
      <p:sp>
        <p:nvSpPr>
          <p:cNvPr id="7" name="Прямоугольный треугольник 6"/>
          <p:cNvSpPr/>
          <p:nvPr/>
        </p:nvSpPr>
        <p:spPr>
          <a:xfrm>
            <a:off x="8717604" y="6282317"/>
            <a:ext cx="293176" cy="408045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>
              <a:rot lat="0" lon="11699976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23528" y="260648"/>
            <a:ext cx="8820472" cy="720080"/>
          </a:xfrm>
          <a:prstGeom prst="rect">
            <a:avLst/>
          </a:prstGeom>
          <a:gradFill>
            <a:gsLst>
              <a:gs pos="0">
                <a:srgbClr val="044C36">
                  <a:alpha val="5000"/>
                </a:srgbClr>
              </a:gs>
              <a:gs pos="50000">
                <a:srgbClr val="044C36">
                  <a:alpha val="32000"/>
                </a:srgbClr>
              </a:gs>
              <a:gs pos="100000">
                <a:srgbClr val="044C36">
                  <a:alpha val="34000"/>
                </a:srgbClr>
              </a:gs>
            </a:gsLst>
            <a:lin ang="60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-540568" y="6453336"/>
            <a:ext cx="8640960" cy="288032"/>
          </a:xfrm>
          <a:prstGeom prst="rect">
            <a:avLst/>
          </a:prstGeom>
          <a:gradFill>
            <a:gsLst>
              <a:gs pos="0">
                <a:srgbClr val="044C36">
                  <a:alpha val="5000"/>
                </a:srgbClr>
              </a:gs>
              <a:gs pos="50000">
                <a:srgbClr val="044C36">
                  <a:alpha val="32000"/>
                </a:srgbClr>
              </a:gs>
              <a:gs pos="100000">
                <a:srgbClr val="044C36">
                  <a:alpha val="34000"/>
                </a:srgbClr>
              </a:gs>
            </a:gsLst>
          </a:gradFill>
          <a:ln>
            <a:noFill/>
          </a:ln>
          <a:scene3d>
            <a:camera prst="orthographicFront"/>
            <a:lightRig rig="threePt" dir="t"/>
          </a:scene3d>
          <a:sp3d>
            <a:bevelT w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179512" y="188640"/>
            <a:ext cx="878497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rot="5400000">
            <a:off x="6084168" y="3068960"/>
            <a:ext cx="57606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rot="5400000">
            <a:off x="-36513" y="404664"/>
            <a:ext cx="4320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Группа 18"/>
          <p:cNvGrpSpPr/>
          <p:nvPr userDrawn="1"/>
        </p:nvGrpSpPr>
        <p:grpSpPr>
          <a:xfrm>
            <a:off x="8028384" y="5949280"/>
            <a:ext cx="1008112" cy="864096"/>
            <a:chOff x="6552220" y="4387127"/>
            <a:chExt cx="1260140" cy="1044638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6552220" y="4387127"/>
              <a:ext cx="1260140" cy="1044638"/>
              <a:chOff x="1232372" y="753342"/>
              <a:chExt cx="954113" cy="781103"/>
            </a:xfrm>
          </p:grpSpPr>
          <p:sp>
            <p:nvSpPr>
              <p:cNvPr id="11" name="Овал 10"/>
              <p:cNvSpPr/>
              <p:nvPr/>
            </p:nvSpPr>
            <p:spPr>
              <a:xfrm rot="10800000">
                <a:off x="1372931" y="778172"/>
                <a:ext cx="720080" cy="64807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12" name="Рисунок 11" descr="E:\!!!!WORK\Respublika tatarstan\prezentacia\0010.jpg"/>
              <p:cNvPicPr/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38281" t="14583" r="39063" b="59375"/>
              <a:stretch>
                <a:fillRect/>
              </a:stretch>
            </p:blipFill>
            <p:spPr bwMode="auto">
              <a:xfrm>
                <a:off x="1232372" y="753342"/>
                <a:ext cx="954113" cy="781103"/>
              </a:xfrm>
              <a:prstGeom prst="ellipse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0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68815" y="4580347"/>
              <a:ext cx="871537" cy="7928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7" name="Прямоугольный треугольник 16"/>
            <p:cNvSpPr/>
            <p:nvPr userDrawn="1"/>
          </p:nvSpPr>
          <p:spPr>
            <a:xfrm>
              <a:off x="7452320" y="5085184"/>
              <a:ext cx="360040" cy="288032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>
                <a:rot lat="0" lon="102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5" name="Номер слайда 15"/>
          <p:cNvSpPr>
            <a:spLocks noGrp="1"/>
          </p:cNvSpPr>
          <p:nvPr>
            <p:ph type="sldNum" sz="quarter" idx="11"/>
          </p:nvPr>
        </p:nvSpPr>
        <p:spPr>
          <a:xfrm>
            <a:off x="7046912" y="6525344"/>
            <a:ext cx="2133600" cy="365125"/>
          </a:xfrm>
        </p:spPr>
        <p:txBody>
          <a:bodyPr/>
          <a:lstStyle>
            <a:lvl1pPr>
              <a:defRPr sz="1600" b="1">
                <a:solidFill>
                  <a:schemeClr val="tx1"/>
                </a:solidFill>
              </a:defRPr>
            </a:lvl1pPr>
          </a:lstStyle>
          <a:p>
            <a:fld id="{A6FE3CA2-79AD-44FB-B769-88B5872A720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50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>
                <a:tint val="80000"/>
                <a:satMod val="300000"/>
              </a:schemeClr>
            </a:gs>
            <a:gs pos="100000">
              <a:schemeClr val="bg1">
                <a:shade val="30000"/>
                <a:satMod val="200000"/>
                <a:alpha val="5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1EE5EC-7952-48A3-94F5-498C8D4486B2}" type="datetime1">
              <a:rPr lang="ru-RU" smtClean="0"/>
              <a:pPr/>
              <a:t>23.12.2016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FE3CA2-79AD-44FB-B769-88B5872A720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6" r:id="rId9"/>
    <p:sldLayoutId id="2147483691" r:id="rId10"/>
    <p:sldLayoutId id="2147483694" r:id="rId11"/>
    <p:sldLayoutId id="2147483687" r:id="rId12"/>
    <p:sldLayoutId id="2147483688" r:id="rId13"/>
    <p:sldLayoutId id="2147483685" r:id="rId14"/>
    <p:sldLayoutId id="2147483725" r:id="rId15"/>
    <p:sldLayoutId id="2147483696" r:id="rId16"/>
    <p:sldLayoutId id="2147483693" r:id="rId17"/>
    <p:sldLayoutId id="2147483722" r:id="rId18"/>
    <p:sldLayoutId id="2147483692" r:id="rId19"/>
    <p:sldLayoutId id="2147483680" r:id="rId20"/>
    <p:sldLayoutId id="2147483681" r:id="rId21"/>
    <p:sldLayoutId id="2147483682" r:id="rId22"/>
    <p:sldLayoutId id="2147483683" r:id="rId23"/>
    <p:sldLayoutId id="2147483695" r:id="rId24"/>
    <p:sldLayoutId id="2147483697" r:id="rId25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>
                <a:tint val="80000"/>
                <a:satMod val="300000"/>
              </a:schemeClr>
            </a:gs>
            <a:gs pos="100000">
              <a:schemeClr val="bg1">
                <a:shade val="30000"/>
                <a:satMod val="200000"/>
                <a:alpha val="5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1EE5EC-7952-48A3-94F5-498C8D4486B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FE3CA2-79AD-44FB-B769-88B5872A720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233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23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24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  <p:sldLayoutId id="2147483719" r:id="rId23"/>
    <p:sldLayoutId id="2147483720" r:id="rId24"/>
    <p:sldLayoutId id="2147483721" r:id="rId25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28D26C-288C-40A2-B72F-41D21E89E52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372CF-FA95-47BE-89F0-21521474D7C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758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03335B8A-3542-426B-A873-48E5CFB9AA21}" type="datetimeFigureOut">
              <a:rPr lang="ru-RU" altLang="ru-RU" smtClean="0">
                <a:cs typeface="Arial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23.12.2016</a:t>
            </a:fld>
            <a:endParaRPr lang="ru-RU" altLang="ru-RU" smtClean="0">
              <a:cs typeface="Arial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264159FA-74F9-4149-A14C-B082C9D64C29}" type="slidenum">
              <a:rPr lang="ru-RU" altLang="ru-RU" smtClean="0">
                <a:cs typeface="Arial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758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Arial" charset="0"/>
          <a:cs typeface="Arial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Arial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Arial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Arial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Arial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Arial" charset="0"/>
          <a:cs typeface="Arial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Arial" charset="0"/>
          <a:cs typeface="Arial" pitchFamily="34" charset="0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Arial" charset="0"/>
          <a:cs typeface="Arial" pitchFamily="34" charset="0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Arial" charset="0"/>
          <a:cs typeface="Arial" pitchFamily="34" charset="0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Arial" charset="0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FF6D6-88A1-4028-BDAB-67F0DF28954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DA7BED-0DA9-480E-B754-1F25E0A3D9F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534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si.ru/upload/iblock/195/DK_social_16062014_note.pdf" TargetMode="External"/><Relationship Id="rId2" Type="http://schemas.openxmlformats.org/officeDocument/2006/relationships/hyperlink" Target="http://www.rosmintrud.ru/ministry/programms/3/2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1.png"/><Relationship Id="rId11" Type="http://schemas.openxmlformats.org/officeDocument/2006/relationships/image" Target="../media/image26.gif"/><Relationship Id="rId5" Type="http://schemas.openxmlformats.org/officeDocument/2006/relationships/image" Target="../media/image20.emf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1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gi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39.gif"/><Relationship Id="rId4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5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5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80.jpe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5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12.png"/><Relationship Id="rId4" Type="http://schemas.openxmlformats.org/officeDocument/2006/relationships/image" Target="../media/image84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6.png"/><Relationship Id="rId7" Type="http://schemas.openxmlformats.org/officeDocument/2006/relationships/image" Target="../media/image90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Relationship Id="rId9" Type="http://schemas.openxmlformats.org/officeDocument/2006/relationships/image" Target="../media/image99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101.png"/><Relationship Id="rId4" Type="http://schemas.openxmlformats.org/officeDocument/2006/relationships/image" Target="../media/image82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0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0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rcc16.ru" TargetMode="Externa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0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7" Type="http://schemas.openxmlformats.org/officeDocument/2006/relationships/image" Target="../media/image109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7" Type="http://schemas.openxmlformats.org/officeDocument/2006/relationships/image" Target="../media/image115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7" Type="http://schemas.openxmlformats.org/officeDocument/2006/relationships/image" Target="../media/image126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25.jpeg"/><Relationship Id="rId5" Type="http://schemas.openxmlformats.org/officeDocument/2006/relationships/image" Target="../media/image124.jpg"/><Relationship Id="rId4" Type="http://schemas.openxmlformats.org/officeDocument/2006/relationships/image" Target="../media/image123.jpe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3" Type="http://schemas.openxmlformats.org/officeDocument/2006/relationships/image" Target="../media/image128.png"/><Relationship Id="rId7" Type="http://schemas.openxmlformats.org/officeDocument/2006/relationships/image" Target="../media/image130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10.png"/><Relationship Id="rId5" Type="http://schemas.openxmlformats.org/officeDocument/2006/relationships/image" Target="../media/image129.png"/><Relationship Id="rId4" Type="http://schemas.openxmlformats.org/officeDocument/2006/relationships/image" Target="../media/image115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>
                <a:shade val="30000"/>
                <a:satMod val="200000"/>
                <a:alpha val="5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2807057"/>
            <a:ext cx="770485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/>
                </a:solidFill>
              </a:rPr>
              <a:t>Разработка </a:t>
            </a:r>
            <a:r>
              <a:rPr lang="ru-RU" sz="3200" b="1" dirty="0">
                <a:solidFill>
                  <a:schemeClr val="tx2"/>
                </a:solidFill>
              </a:rPr>
              <a:t>и </a:t>
            </a:r>
            <a:r>
              <a:rPr lang="ru-RU" sz="3200" b="1" dirty="0" smtClean="0">
                <a:solidFill>
                  <a:schemeClr val="tx2"/>
                </a:solidFill>
              </a:rPr>
              <a:t>принятие </a:t>
            </a:r>
          </a:p>
          <a:p>
            <a:pPr algn="ctr"/>
            <a:r>
              <a:rPr lang="ru-RU" sz="3200" b="1" dirty="0" smtClean="0">
                <a:solidFill>
                  <a:schemeClr val="tx2"/>
                </a:solidFill>
              </a:rPr>
              <a:t>муниципальных </a:t>
            </a:r>
            <a:r>
              <a:rPr lang="ru-RU" sz="3200" b="1" dirty="0">
                <a:solidFill>
                  <a:schemeClr val="tx2"/>
                </a:solidFill>
              </a:rPr>
              <a:t>программ поддержки социально ориентированных </a:t>
            </a:r>
          </a:p>
          <a:p>
            <a:pPr algn="ctr"/>
            <a:r>
              <a:rPr lang="ru-RU" sz="3200" b="1" dirty="0">
                <a:solidFill>
                  <a:schemeClr val="tx2"/>
                </a:solidFill>
              </a:rPr>
              <a:t>некоммерческих организаций</a:t>
            </a:r>
          </a:p>
        </p:txBody>
      </p:sp>
      <p:pic>
        <p:nvPicPr>
          <p:cNvPr id="5" name="Picture 16" descr="http://upload.wikimedia.org/wikipedia/commons/thumb/8/8d/Coat_of_Arms_of_Tatarstan.svg/2000px-Coat_of_Arms_of_Tatarstan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573" y="299551"/>
            <a:ext cx="453818" cy="452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05387" y="807348"/>
            <a:ext cx="1498190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Times New Roman" pitchFamily="18" charset="0"/>
              </a:rPr>
              <a:t>mert.tatarstan.ru</a:t>
            </a:r>
            <a:r>
              <a:rPr lang="ru-RU" sz="10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Times New Roman" pitchFamily="18" charset="0"/>
              </a:rPr>
              <a:t> </a:t>
            </a:r>
            <a:endParaRPr lang="ru-RU" sz="1000" dirty="0">
              <a:solidFill>
                <a:schemeClr val="bg1">
                  <a:lumMod val="50000"/>
                </a:schemeClr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05085"/>
            <a:ext cx="664687" cy="466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932191" y="800996"/>
            <a:ext cx="1498190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oprt.tatarstan.ru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0" y="1388157"/>
            <a:ext cx="8316416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   СЕМИНАР-СОВЕЩАНИЕ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5" name="Рисунок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522" y="344294"/>
            <a:ext cx="2290762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98923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552" y="2708920"/>
            <a:ext cx="86044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i="1" dirty="0" smtClean="0">
                <a:solidFill>
                  <a:srgbClr val="044C36"/>
                </a:solidFill>
              </a:rPr>
              <a:t>Благодарю за внимание! </a:t>
            </a:r>
            <a:endParaRPr lang="ru-RU" sz="6000" b="1" i="1" dirty="0">
              <a:solidFill>
                <a:srgbClr val="044C36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0" y="6324600"/>
            <a:ext cx="609600" cy="441325"/>
          </a:xfrm>
        </p:spPr>
        <p:txBody>
          <a:bodyPr/>
          <a:lstStyle/>
          <a:p>
            <a:fld id="{256D0FF7-DF15-40C2-846F-6608064B5C99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329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2573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Анализ программ поддержки СОНКО – </a:t>
            </a:r>
            <a:br>
              <a:rPr lang="ru-RU" dirty="0" smtClean="0"/>
            </a:br>
            <a:r>
              <a:rPr lang="ru-RU" dirty="0" smtClean="0"/>
              <a:t>Камская и </a:t>
            </a:r>
            <a:r>
              <a:rPr lang="ru-RU" dirty="0" err="1" smtClean="0"/>
              <a:t>Альметьевская</a:t>
            </a:r>
            <a:r>
              <a:rPr lang="ru-RU" dirty="0" smtClean="0"/>
              <a:t> экономические зоны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643314"/>
            <a:ext cx="8229600" cy="2482849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подготовлен Т.И. Леонтьевой – председателем комиссии по социальной политике и благотворительной деятельности Общественной Палаты РТ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08869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b="1" dirty="0" smtClean="0"/>
              <a:t>Согласно Федеральному закону от 12.01.1996 № 7-ФЗ </a:t>
            </a:r>
            <a:br>
              <a:rPr lang="ru-RU" sz="2000" b="1" dirty="0" smtClean="0"/>
            </a:br>
            <a:r>
              <a:rPr lang="ru-RU" sz="2000" b="1" dirty="0" smtClean="0"/>
              <a:t>«О некоммерческих организациях», социально ориентированными некоммерческими организациями признаются следующие некоммерческие организации, зарегистрированные в качестве юридической организации:</a:t>
            </a:r>
            <a:endParaRPr lang="ru-RU" sz="2000" b="1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общественные организация (объединения, фонды)</a:t>
            </a:r>
          </a:p>
          <a:p>
            <a:r>
              <a:rPr lang="ru-RU" dirty="0" smtClean="0"/>
              <a:t>религиозные организации</a:t>
            </a:r>
          </a:p>
          <a:p>
            <a:r>
              <a:rPr lang="ru-RU" dirty="0" smtClean="0"/>
              <a:t>казачьи общества</a:t>
            </a:r>
          </a:p>
          <a:p>
            <a:r>
              <a:rPr lang="ru-RU" dirty="0" smtClean="0"/>
              <a:t>некоммерческие партнерства</a:t>
            </a:r>
          </a:p>
          <a:p>
            <a:r>
              <a:rPr lang="ru-RU" dirty="0" smtClean="0"/>
              <a:t>автономные некоммерческие организации (исключение муниципальные автономные учреждения)</a:t>
            </a:r>
          </a:p>
          <a:p>
            <a:r>
              <a:rPr lang="ru-RU" dirty="0" smtClean="0"/>
              <a:t>благотворительные организации (фонды)</a:t>
            </a:r>
          </a:p>
          <a:p>
            <a:r>
              <a:rPr lang="ru-RU" dirty="0" smtClean="0"/>
              <a:t>социальные ассоциации и союзы</a:t>
            </a:r>
          </a:p>
          <a:p>
            <a:r>
              <a:rPr lang="ru-RU" dirty="0" smtClean="0"/>
              <a:t>частные общеобразовательные учреждения (частные детские сады, школы)</a:t>
            </a:r>
            <a:br>
              <a:rPr lang="ru-RU" dirty="0" smtClean="0"/>
            </a:b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84023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2200" b="1" dirty="0" smtClean="0"/>
              <a:t>Индикаторы оценки муниципальных программ поддержки: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b="1" dirty="0" smtClean="0">
                <a:solidFill>
                  <a:srgbClr val="FF0000"/>
                </a:solidFill>
              </a:rPr>
              <a:t>Характеристика проблемы и обоснование необходимости</a:t>
            </a:r>
            <a:br>
              <a:rPr lang="ru-RU" sz="2200" b="1" dirty="0" smtClean="0">
                <a:solidFill>
                  <a:srgbClr val="FF0000"/>
                </a:solidFill>
              </a:rPr>
            </a:br>
            <a:r>
              <a:rPr lang="ru-RU" sz="2200" b="1" dirty="0" smtClean="0">
                <a:solidFill>
                  <a:srgbClr val="FF0000"/>
                </a:solidFill>
              </a:rPr>
              <a:t>ее решения программными методами</a:t>
            </a:r>
            <a:r>
              <a:rPr lang="ru-RU" sz="2200" b="1" dirty="0" smtClean="0"/>
              <a:t/>
            </a:r>
            <a:br>
              <a:rPr lang="ru-RU" sz="2200" b="1" dirty="0" smtClean="0"/>
            </a:br>
            <a:endParaRPr lang="ru-RU" sz="2200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Насколько значима для целевой группы (СОНКО) выявленная проблема, решению которой призвана способствовать программа?</a:t>
            </a:r>
          </a:p>
          <a:p>
            <a:r>
              <a:rPr lang="ru-RU" dirty="0" smtClean="0"/>
              <a:t>Выделение противоречия между желаемым </a:t>
            </a:r>
            <a:br>
              <a:rPr lang="ru-RU" dirty="0" smtClean="0"/>
            </a:br>
            <a:r>
              <a:rPr lang="ru-RU" dirty="0" smtClean="0"/>
              <a:t>(у целевой группы) и существующим?</a:t>
            </a:r>
          </a:p>
          <a:p>
            <a:r>
              <a:rPr lang="ru-RU" dirty="0" smtClean="0"/>
              <a:t>Как эту проблему уже решали?</a:t>
            </a:r>
          </a:p>
          <a:p>
            <a:r>
              <a:rPr lang="ru-RU" dirty="0" smtClean="0"/>
              <a:t>Что будет, если проблема не найдет решения?</a:t>
            </a:r>
          </a:p>
          <a:p>
            <a:r>
              <a:rPr lang="ru-RU" dirty="0" smtClean="0"/>
              <a:t>Мотивирована ли целевая группа на изменения?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56015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>«</a:t>
            </a:r>
            <a:r>
              <a:rPr lang="ru-RU" sz="2200" b="1" dirty="0" smtClean="0"/>
              <a:t>Слабыми сторонами развития некоммерческого сектора </a:t>
            </a:r>
            <a:r>
              <a:rPr lang="ru-RU" sz="2200" dirty="0" smtClean="0"/>
              <a:t>в муниципальном образовании являются» во всех программах</a:t>
            </a:r>
            <a:br>
              <a:rPr lang="ru-RU" sz="2200" dirty="0" smtClean="0"/>
            </a:br>
            <a:r>
              <a:rPr lang="ru-RU" sz="2200" dirty="0" smtClean="0"/>
              <a:t> </a:t>
            </a:r>
            <a:r>
              <a:rPr lang="ru-RU" sz="2200" dirty="0" smtClean="0">
                <a:solidFill>
                  <a:srgbClr val="FF0000"/>
                </a:solidFill>
              </a:rPr>
              <a:t>идентичные проблемы: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dirty="0" smtClean="0"/>
              <a:t>низкая гражданская активность населения;</a:t>
            </a:r>
          </a:p>
          <a:p>
            <a:r>
              <a:rPr lang="ru-RU" dirty="0" smtClean="0"/>
              <a:t>неравномерность развития отдельных видов общественной активности населения;</a:t>
            </a:r>
          </a:p>
          <a:p>
            <a:r>
              <a:rPr lang="ru-RU" dirty="0" smtClean="0"/>
              <a:t>нехватка профессиональных и специальных знаний в области менеджмента и делопроизводства у руководителей НКО и, как следствие, отсутствие системности в их деятельности, низкий уровень планирования и неумение применять программный подход в своей деятельности;</a:t>
            </a:r>
          </a:p>
          <a:p>
            <a:r>
              <a:rPr lang="ru-RU" dirty="0" smtClean="0"/>
              <a:t>неподготовленность к работе со средствами массовой информации, низкий уровень информированности общества о деятельности НКО; ограниченные ресурсы НКО - человеческие, финансовые, технические </a:t>
            </a:r>
            <a:br>
              <a:rPr lang="ru-RU" dirty="0" smtClean="0"/>
            </a:br>
            <a:endParaRPr lang="ru-RU" dirty="0" smtClean="0"/>
          </a:p>
          <a:p>
            <a:pPr algn="ctr">
              <a:buNone/>
            </a:pPr>
            <a:r>
              <a:rPr lang="ru-RU" dirty="0" smtClean="0">
                <a:solidFill>
                  <a:srgbClr val="FF0000"/>
                </a:solidFill>
              </a:rPr>
              <a:t>Каждая программа муниципального образования должна опираться на уникальные, свойственные только в данном муниципальном образовании проблемам для СО НКО</a:t>
            </a:r>
          </a:p>
          <a:p>
            <a:pPr algn="ctr">
              <a:buNone/>
            </a:pPr>
            <a:endParaRPr lang="ru-RU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ru-RU" dirty="0" smtClean="0">
                <a:solidFill>
                  <a:srgbClr val="FF0000"/>
                </a:solidFill>
              </a:rPr>
              <a:t>Отсутствие анализа и индивидуального портрета – плохое знание потребностей целевой группы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825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Среднестатистический портрет </a:t>
            </a:r>
            <a:br>
              <a:rPr lang="ru-RU" dirty="0" smtClean="0"/>
            </a:br>
            <a:r>
              <a:rPr lang="ru-RU" dirty="0" smtClean="0"/>
              <a:t>СОНКО в муниципальных образованиях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b="1" dirty="0" smtClean="0"/>
              <a:t>На 1 января 2016 г.</a:t>
            </a:r>
          </a:p>
          <a:p>
            <a:r>
              <a:rPr lang="ru-RU" dirty="0" smtClean="0"/>
              <a:t>Объединения ветеранов, пенсионеров - </a:t>
            </a:r>
            <a:r>
              <a:rPr lang="ru-RU" b="1" dirty="0" smtClean="0"/>
              <a:t>2</a:t>
            </a:r>
          </a:p>
          <a:p>
            <a:r>
              <a:rPr lang="ru-RU" dirty="0" smtClean="0"/>
              <a:t>Молодежные, спортивные объединения - </a:t>
            </a:r>
            <a:r>
              <a:rPr lang="ru-RU" b="1" dirty="0" smtClean="0"/>
              <a:t>1</a:t>
            </a:r>
          </a:p>
          <a:p>
            <a:r>
              <a:rPr lang="ru-RU" dirty="0" smtClean="0"/>
              <a:t>Профсоюзные объединения -</a:t>
            </a:r>
            <a:r>
              <a:rPr lang="ru-RU" b="1" dirty="0" smtClean="0"/>
              <a:t>1</a:t>
            </a:r>
          </a:p>
          <a:p>
            <a:r>
              <a:rPr lang="ru-RU" dirty="0" smtClean="0"/>
              <a:t>Религиозные организации - 35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53526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Портрет   нетиповой - СО НКО</a:t>
            </a:r>
            <a:endParaRPr lang="ru-RU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457200" y="1928802"/>
            <a:ext cx="4038600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48200" y="2071678"/>
            <a:ext cx="4038600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739472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40312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rgbClr val="FF0000"/>
                </a:solidFill>
              </a:rPr>
              <a:t/>
            </a:r>
            <a:br>
              <a:rPr lang="ru-RU" sz="4000" dirty="0" smtClean="0">
                <a:solidFill>
                  <a:srgbClr val="FF0000"/>
                </a:solidFill>
              </a:rPr>
            </a:br>
            <a:r>
              <a:rPr lang="ru-RU" sz="4000" dirty="0" smtClean="0">
                <a:solidFill>
                  <a:srgbClr val="FF0000"/>
                </a:solidFill>
              </a:rPr>
              <a:t>Каждая </a:t>
            </a:r>
            <a:r>
              <a:rPr lang="ru-RU" sz="4000" dirty="0">
                <a:solidFill>
                  <a:srgbClr val="FF0000"/>
                </a:solidFill>
              </a:rPr>
              <a:t>программа муниципального образования должна опираться на уникальные, свойственные только в данном муниципальном образовании </a:t>
            </a:r>
            <a:r>
              <a:rPr lang="ru-RU" sz="4000" dirty="0" smtClean="0">
                <a:solidFill>
                  <a:srgbClr val="FF0000"/>
                </a:solidFill>
              </a:rPr>
              <a:t>проблемам </a:t>
            </a:r>
            <a:r>
              <a:rPr lang="ru-RU" sz="4000" dirty="0">
                <a:solidFill>
                  <a:srgbClr val="FF0000"/>
                </a:solidFill>
              </a:rPr>
              <a:t>для СО НКО</a:t>
            </a:r>
            <a:br>
              <a:rPr lang="ru-RU" sz="4000" dirty="0">
                <a:solidFill>
                  <a:srgbClr val="FF0000"/>
                </a:solidFill>
              </a:rPr>
            </a:br>
            <a:r>
              <a:rPr lang="ru-RU" sz="4000" dirty="0" smtClean="0">
                <a:solidFill>
                  <a:srgbClr val="FF0000"/>
                </a:solidFill>
              </a:rPr>
              <a:t/>
            </a:r>
            <a:br>
              <a:rPr lang="ru-RU" sz="4000" dirty="0" smtClean="0">
                <a:solidFill>
                  <a:srgbClr val="FF0000"/>
                </a:solidFill>
              </a:rPr>
            </a:br>
            <a:r>
              <a:rPr lang="ru-RU" sz="4000" dirty="0" smtClean="0">
                <a:solidFill>
                  <a:srgbClr val="FF0000"/>
                </a:solidFill>
              </a:rPr>
              <a:t>Отсутствие анализа и индивидуального портрета – плохое знание потребностей целевой группы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40016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РЕКОМЕНДАЦИИ ПО ПУНКУ ПОСТАНОВКА ПРОБЛЕМЫ:</a:t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lvl="0"/>
            <a:r>
              <a:rPr lang="ru-RU" dirty="0" smtClean="0"/>
              <a:t>Для дальнейшей проработки данного пункта программы рекомендуем провести опрос, в том числе в форме экспертного интервью для прояснения основных проблем СОНКО и включения результатов исследования в постановку проблемы.</a:t>
            </a:r>
          </a:p>
          <a:p>
            <a:pPr lvl="0"/>
            <a:r>
              <a:rPr lang="ru-RU" dirty="0" smtClean="0"/>
              <a:t>Ознакомиться с основными документами, нормативными актами РФ, касающимися вопроса поэтапного доступа социально ориентированных некоммерческих организаций, осуществляющих деятельность в социальной сфере, к бюджетным средствам.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54781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Основные нормативные документы для изучения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5054617"/>
          </a:xfrm>
        </p:spPr>
        <p:txBody>
          <a:bodyPr>
            <a:noAutofit/>
          </a:bodyPr>
          <a:lstStyle/>
          <a:p>
            <a:r>
              <a:rPr lang="ru-RU" sz="1400" dirty="0" smtClean="0"/>
              <a:t>«</a:t>
            </a:r>
            <a:r>
              <a:rPr lang="ru-RU" sz="1400" b="1" dirty="0" smtClean="0"/>
              <a:t>Комплекс мер</a:t>
            </a:r>
            <a:r>
              <a:rPr lang="ru-RU" sz="1400" dirty="0" smtClean="0"/>
              <a:t>, направленных на обеспечение поэтапного доступа социально ориентированных некоммерческих организаций, осуществляющих деятельность в социальной сфере, к бюджетным средствам, выделяемым на предоставление социальных услуг населению, на 2016 - 2020 годы» //Поручение Правительства РФ от 23.05.2016 года №3458п-П44</a:t>
            </a:r>
          </a:p>
          <a:p>
            <a:r>
              <a:rPr lang="ru-RU" sz="1400" b="1" dirty="0" smtClean="0"/>
              <a:t>«Дорожная карта»: </a:t>
            </a:r>
            <a:r>
              <a:rPr lang="ru-RU" sz="1400" dirty="0" smtClean="0"/>
              <a:t>«Поддержка доступа негосударственных организаций к предоставлению услуг в социальной сфере»// Распоряжение Правительства РФ от 08.07.2016 г.№1144-Р </a:t>
            </a:r>
          </a:p>
          <a:p>
            <a:r>
              <a:rPr lang="ru-RU" sz="1400" dirty="0" smtClean="0"/>
              <a:t>Концепция долгосрочного социально-экономического развития РФ до 2020 года: один из приоритетов – повышение роли НКО в производстве социальных услуг//Распоряжение Правительства РФ от 17.11.2008 г. №1662-р </a:t>
            </a:r>
          </a:p>
          <a:p>
            <a:r>
              <a:rPr lang="ru-RU" sz="1400" b="1" dirty="0" smtClean="0"/>
              <a:t>Госпрограмма «Социальная поддержка граждан» </a:t>
            </a:r>
            <a:r>
              <a:rPr lang="ru-RU" sz="1400" dirty="0" smtClean="0"/>
              <a:t>(предполагает участие НКО в производстве услуг. Ожидаемый показатель «Удельный вес учреждений социального обслуживания, основанных на иных формах собственности, от общего количества учреждений социального обслуживания всех форм собственности»  в 2018 году – 10%, в 2020 – 12,4%)//См: Режим доступа на 24.11.2016 г. </a:t>
            </a:r>
            <a:r>
              <a:rPr lang="ru-RU" sz="1400" u="sng" dirty="0" smtClean="0">
                <a:hlinkClick r:id="rId2"/>
              </a:rPr>
              <a:t>http://www.rosmintrud.ru/ministry/programms/3/2</a:t>
            </a:r>
            <a:endParaRPr lang="ru-RU" sz="1400" dirty="0" smtClean="0"/>
          </a:p>
          <a:p>
            <a:r>
              <a:rPr lang="ru-RU" sz="1400" b="1" dirty="0" smtClean="0"/>
              <a:t>Пояснительная записка к проекту Дорожной карты «Поддержка доступа негосударственных организаций к предоставлению услуг в социальной сфере»</a:t>
            </a:r>
            <a:r>
              <a:rPr lang="ru-RU" sz="1400" dirty="0" smtClean="0"/>
              <a:t>// Размещена на сайте Агентства стратегических инициатив по ссылке: Доступ на 24.11.2016г. -  </a:t>
            </a:r>
            <a:r>
              <a:rPr lang="ru-RU" sz="1400" u="sng" dirty="0" smtClean="0">
                <a:hlinkClick r:id="rId3"/>
              </a:rPr>
              <a:t>http://www.asi.ru/upload/iblock/195/DK_social_16062014_note.pdf</a:t>
            </a:r>
            <a:r>
              <a:rPr lang="ru-RU" sz="1400" dirty="0" smtClean="0"/>
              <a:t>.</a:t>
            </a:r>
          </a:p>
          <a:p>
            <a:r>
              <a:rPr lang="ru-RU" sz="1400" b="1" dirty="0" smtClean="0"/>
              <a:t>Стандарт развития конкуренции в субъектах РФ// </a:t>
            </a:r>
            <a:r>
              <a:rPr lang="ru-RU" sz="1400" dirty="0" smtClean="0"/>
              <a:t>Распоряжение Правительства РФ от 5 сентября 2015 г. №1738-р</a:t>
            </a:r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858980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827584" y="1340768"/>
            <a:ext cx="7772400" cy="3168352"/>
          </a:xfr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4000" b="1" i="1" dirty="0">
                <a:solidFill>
                  <a:srgbClr val="044C36"/>
                </a:solidFill>
              </a:rPr>
              <a:t>О разработке муниципальных программ поддержки социально ориентированных некоммерческих </a:t>
            </a:r>
            <a:r>
              <a:rPr lang="ru-RU" sz="4000" b="1" i="1" dirty="0" smtClean="0">
                <a:solidFill>
                  <a:srgbClr val="044C36"/>
                </a:solidFill>
              </a:rPr>
              <a:t>организаций</a:t>
            </a:r>
            <a:endParaRPr lang="ru-RU" sz="4000" b="1" i="1" dirty="0">
              <a:solidFill>
                <a:srgbClr val="044C3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1560" y="5877272"/>
            <a:ext cx="79208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i="1" dirty="0" smtClean="0">
              <a:solidFill>
                <a:srgbClr val="044C36"/>
              </a:solidFill>
              <a:latin typeface="+mj-lt"/>
              <a:ea typeface="+mj-ea"/>
              <a:cs typeface="+mj-cs"/>
            </a:endParaRPr>
          </a:p>
          <a:p>
            <a:pPr algn="r"/>
            <a:r>
              <a:rPr lang="ru-RU" sz="1600" b="1" i="1" dirty="0" smtClean="0">
                <a:solidFill>
                  <a:srgbClr val="044C36"/>
                </a:solidFill>
              </a:rPr>
              <a:t>А.А. </a:t>
            </a:r>
            <a:r>
              <a:rPr lang="ru-RU" sz="1600" b="1" i="1" dirty="0" err="1" smtClean="0">
                <a:solidFill>
                  <a:srgbClr val="044C36"/>
                </a:solidFill>
              </a:rPr>
              <a:t>Хакимуллина</a:t>
            </a:r>
            <a:r>
              <a:rPr lang="ru-RU" sz="1600" b="1" i="1" dirty="0" smtClean="0">
                <a:solidFill>
                  <a:srgbClr val="044C36"/>
                </a:solidFill>
              </a:rPr>
              <a:t>, г. Казань, 2016</a:t>
            </a:r>
            <a:endParaRPr lang="ru-RU" sz="1600" b="1" i="1" dirty="0" smtClean="0">
              <a:solidFill>
                <a:srgbClr val="044C36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Отсутствует следующий перечень проблем: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dirty="0" smtClean="0"/>
              <a:t>1. Отсутствие институциональных основ для развития </a:t>
            </a:r>
            <a:r>
              <a:rPr lang="ru-RU" b="1" dirty="0" smtClean="0"/>
              <a:t>негосударственного сектора в социальной сфере</a:t>
            </a:r>
            <a:r>
              <a:rPr lang="ru-RU" dirty="0" smtClean="0"/>
              <a:t>: </a:t>
            </a:r>
          </a:p>
          <a:p>
            <a:r>
              <a:rPr lang="ru-RU" dirty="0" smtClean="0"/>
              <a:t>недостаточный уровень развития СОНКО для участия в системе оказания социальных услуг, особенно в муниципальных образованиях и на отдаленных территориях (в том числе незначительное число «профессионально сильных» НКО; </a:t>
            </a:r>
          </a:p>
          <a:p>
            <a:r>
              <a:rPr lang="ru-RU" dirty="0" smtClean="0"/>
              <a:t>отсутствие у СОНКО равных с организациями малого социального предпринимательства возможностей по использованию финансовых инструментов поддержки их деятельности.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2. Проблемы, связанные с </a:t>
            </a:r>
            <a:r>
              <a:rPr lang="ru-RU" b="1" dirty="0" smtClean="0"/>
              <a:t>формированием тарифов для СОНКО</a:t>
            </a:r>
            <a:r>
              <a:rPr lang="ru-RU" dirty="0" smtClean="0"/>
              <a:t>:  неравные конкурентные условия для СО НКО и бюджетных организаций;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3. Проблемы, связанные с </a:t>
            </a:r>
            <a:r>
              <a:rPr lang="ru-RU" b="1" dirty="0" smtClean="0"/>
              <a:t>участием СОНКО в государственных закупках</a:t>
            </a:r>
            <a:r>
              <a:rPr lang="ru-RU" dirty="0" smtClean="0"/>
              <a:t>:  отсутствие фондов, обеспечивающих денежными средствами НКО, участвующих в закупочных процедурах.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51980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Рекомендуемые пункты для включения в программу: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endParaRPr lang="ru-RU" dirty="0" smtClean="0"/>
          </a:p>
          <a:p>
            <a:pPr algn="just"/>
            <a:r>
              <a:rPr lang="ru-RU" dirty="0" smtClean="0"/>
              <a:t>1. </a:t>
            </a:r>
            <a:r>
              <a:rPr lang="ru-RU" b="1" dirty="0" smtClean="0"/>
              <a:t>Реализация поэтапного доступа социально ориентированных некоммерческих организаций, осуществляющих деятельность в социальной сфере, к бюджетным средствам</a:t>
            </a:r>
            <a:r>
              <a:rPr lang="ru-RU" dirty="0" smtClean="0"/>
              <a:t>, выделяемым на предоставление социальных услуг населению, исходя из целесообразности доведения им до 10 процентов средств ;</a:t>
            </a:r>
          </a:p>
          <a:p>
            <a:r>
              <a:rPr lang="ru-RU" dirty="0" smtClean="0"/>
              <a:t>2. Проведение </a:t>
            </a:r>
            <a:r>
              <a:rPr lang="ru-RU" b="1" dirty="0" smtClean="0"/>
              <a:t>анализа рынка социальных услуг и определение его сегментов, направлений деятельности, в которых СО НКО имеют конкурентные преимущества</a:t>
            </a:r>
            <a:r>
              <a:rPr lang="ru-RU" dirty="0" smtClean="0"/>
              <a:t>, в целях сосредоточения государственной поддержки СО НКО именно в выявленных сегментах.</a:t>
            </a:r>
          </a:p>
          <a:p>
            <a:r>
              <a:rPr lang="ru-RU" dirty="0" smtClean="0"/>
              <a:t>3. Меры предоставления </a:t>
            </a:r>
            <a:r>
              <a:rPr lang="ru-RU" b="1" dirty="0" smtClean="0"/>
              <a:t>льгот  на  коммунальные услуги для СО НКО и решение разработки и утверждения регламента имущественной поддержки.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9837058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Постановка цели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r>
              <a:rPr lang="ru-RU" dirty="0" smtClean="0"/>
              <a:t>Цель программы – то, что мы хотим достичь в ходе реализации программы</a:t>
            </a:r>
          </a:p>
          <a:p>
            <a:pPr algn="ctr">
              <a:buNone/>
            </a:pPr>
            <a:r>
              <a:rPr lang="ru-RU" dirty="0" smtClean="0"/>
              <a:t> (основывается на ценностях-потребностях целевой группы – СОНКО)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6996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96974"/>
          </a:xfrm>
        </p:spPr>
        <p:txBody>
          <a:bodyPr>
            <a:noAutofit/>
          </a:bodyPr>
          <a:lstStyle/>
          <a:p>
            <a:r>
              <a:rPr lang="ru-RU" sz="2400" dirty="0" smtClean="0"/>
              <a:t>Название программы и цель в программах идентичны</a:t>
            </a:r>
            <a:br>
              <a:rPr lang="ru-RU" sz="2400" dirty="0" smtClean="0"/>
            </a:br>
            <a:r>
              <a:rPr lang="ru-RU" sz="2400" dirty="0" smtClean="0"/>
              <a:t>поддержка – самоцель, а каков результат этой поддержки? </a:t>
            </a:r>
            <a:br>
              <a:rPr lang="ru-RU" sz="2400" dirty="0" smtClean="0"/>
            </a:br>
            <a:r>
              <a:rPr lang="ru-RU" sz="2400" dirty="0" smtClean="0">
                <a:solidFill>
                  <a:srgbClr val="FF0000"/>
                </a:solidFill>
              </a:rPr>
              <a:t>Что измениться у целевой группы, когда она получит эту поддержку – на этот вопрос должна отвечать цель.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357430"/>
            <a:ext cx="4038600" cy="3768733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dirty="0" smtClean="0"/>
              <a:t> </a:t>
            </a:r>
            <a:r>
              <a:rPr lang="ru-RU" dirty="0" smtClean="0">
                <a:solidFill>
                  <a:srgbClr val="FF0000"/>
                </a:solidFill>
              </a:rPr>
              <a:t>Вот так названы программы :</a:t>
            </a:r>
          </a:p>
          <a:p>
            <a:r>
              <a:rPr lang="ru-RU" dirty="0" smtClean="0"/>
              <a:t>Целевая программа «Поддержка социально ориентированных некоммерческих организаций в …</a:t>
            </a:r>
            <a:r>
              <a:rPr lang="ru-RU" dirty="0" err="1" smtClean="0"/>
              <a:t>ском</a:t>
            </a:r>
            <a:r>
              <a:rPr lang="ru-RU" dirty="0" smtClean="0"/>
              <a:t> муниципальном  районе Республики Татарстан на 2016-2018 г.»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4644008" y="2348880"/>
            <a:ext cx="4038600" cy="3625857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dirty="0" smtClean="0">
                <a:solidFill>
                  <a:srgbClr val="FF0000"/>
                </a:solidFill>
              </a:rPr>
              <a:t>Вот так сформулированы цели программ: </a:t>
            </a:r>
          </a:p>
          <a:p>
            <a:r>
              <a:rPr lang="ru-RU" dirty="0" smtClean="0"/>
              <a:t>Цель программы - </a:t>
            </a:r>
            <a:r>
              <a:rPr lang="ru-RU" dirty="0" smtClean="0">
                <a:solidFill>
                  <a:srgbClr val="FF0000"/>
                </a:solidFill>
              </a:rPr>
              <a:t>поддержка </a:t>
            </a:r>
            <a:r>
              <a:rPr lang="ru-RU" dirty="0" smtClean="0"/>
              <a:t>деятельности социально ориентированных некоммерческих организаций (далее НКО), осуществляющих деятельность на территории  …….</a:t>
            </a:r>
            <a:r>
              <a:rPr lang="ru-RU" dirty="0" err="1" smtClean="0"/>
              <a:t>ского</a:t>
            </a:r>
            <a:r>
              <a:rPr lang="ru-RU" dirty="0" smtClean="0"/>
              <a:t> муниципального района Республики Татарстан.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17390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 постановки цели: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/>
              <a:t>Цель - стимулирование СОНКО и их участия в социально-экономическом развитии города Набережные Челны; сохранении  общественно-политической стабильности и этноконфессионального согласия, повышение эффективности социальной политики и качества предоставляемых населению социальных услуг; обеспечение общественного согласия на основе; сбалансированности государственных и общественных интересов.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89087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Задачи программы – конкретные действия, которые предстоит осуществить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развитие </a:t>
            </a:r>
            <a:r>
              <a:rPr lang="ru-RU" dirty="0" smtClean="0"/>
              <a:t>механизмов финансовой, имущественной, информационной, консультационной поддержки НКО;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создание </a:t>
            </a:r>
            <a:r>
              <a:rPr lang="ru-RU" dirty="0" smtClean="0"/>
              <a:t>постоянно действующей системы взаимодействия органов местного самоуправления и населения; </a:t>
            </a:r>
          </a:p>
          <a:p>
            <a:r>
              <a:rPr lang="ru-RU" dirty="0" smtClean="0">
                <a:solidFill>
                  <a:srgbClr val="00B050"/>
                </a:solidFill>
              </a:rPr>
              <a:t>создание условий для развития сферы социальных услуг, предоставляемых НКО населению муниципального образования</a:t>
            </a:r>
            <a:r>
              <a:rPr lang="ru-RU" dirty="0" smtClean="0"/>
              <a:t>;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переподготовка</a:t>
            </a:r>
            <a:r>
              <a:rPr lang="ru-RU" dirty="0" smtClean="0"/>
              <a:t> и обучение работников и добровольцев НКО;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поощрение и стимулирование </a:t>
            </a:r>
            <a:r>
              <a:rPr lang="ru-RU" dirty="0" smtClean="0"/>
              <a:t>благотворительной деятельности и добровольческого движения в муниципальном образовании.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61588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2200" dirty="0" smtClean="0">
                <a:solidFill>
                  <a:srgbClr val="FF0000"/>
                </a:solidFill>
              </a:rPr>
              <a:t>Установление измеримых результатов реализации программы </a:t>
            </a:r>
            <a:br>
              <a:rPr lang="ru-RU" sz="2200" dirty="0" smtClean="0">
                <a:solidFill>
                  <a:srgbClr val="FF0000"/>
                </a:solidFill>
              </a:rPr>
            </a:br>
            <a:r>
              <a:rPr lang="ru-RU" sz="2200" dirty="0" smtClean="0">
                <a:solidFill>
                  <a:srgbClr val="FF0000"/>
                </a:solidFill>
              </a:rPr>
              <a:t>(конечных и непосредственных результатов) - часто встречаемые индикаторы в программах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8926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0486"/>
                <a:gridCol w="1357322"/>
                <a:gridCol w="1714512"/>
                <a:gridCol w="1257280"/>
              </a:tblGrid>
              <a:tr h="2043114"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u="none" strike="noStrike" spc="5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Критерии оценки</a:t>
                      </a: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600"/>
                        </a:spcAft>
                      </a:pPr>
                      <a:r>
                        <a:rPr lang="ru-RU" sz="1800" b="1" i="0" u="none" strike="noStrike" spc="5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единицы</a:t>
                      </a: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800" b="1" i="0" u="none" strike="noStrike" spc="5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измерения</a:t>
                      </a: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85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u="none" strike="noStrike" spc="5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значение целевого показателя на начало реализации Программы</a:t>
                      </a: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85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u="none" strike="noStrike" spc="5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значение целевого показателя но окончании реализации Программы</a:t>
                      </a: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 anchor="b"/>
                </a:tc>
              </a:tr>
              <a:tr h="928694">
                <a:tc>
                  <a:txBody>
                    <a:bodyPr/>
                    <a:lstStyle/>
                    <a:p>
                      <a:pPr algn="just">
                        <a:lnSpc>
                          <a:spcPts val="1510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ts val="151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увеличение </a:t>
                      </a: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числа НКО, имеющих статус юридического </a:t>
                      </a: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лица</a:t>
                      </a:r>
                    </a:p>
                    <a:p>
                      <a:pPr algn="just">
                        <a:lnSpc>
                          <a:spcPts val="151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Единиц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ru-RU" sz="2000" b="1" i="0" u="none" strike="noStrike" spc="5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ru-RU" sz="2000" b="1" i="0" u="none" strike="noStrike" spc="5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u="none" strike="noStrike" spc="5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43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ru-RU" sz="2000" b="1" i="0" u="none" strike="noStrike" spc="5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ru-RU" sz="2000" b="1" i="0" u="none" strike="noStrike" spc="5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u="none" strike="noStrike" spc="5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45</a:t>
                      </a: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ru-RU" sz="2000" b="1" i="0" u="none" strike="noStrike" spc="5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ru-RU" sz="2000" b="1" i="0" u="none" strike="noStrike" spc="5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ru-RU" sz="2000" b="1" i="0" u="none" strike="noStrike" spc="5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ru-RU" sz="2000" b="1" i="0" u="none" strike="noStrike" spc="5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ru-RU" sz="2000" b="1" i="0" u="none" strike="noStrike" spc="5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/>
                </a:tc>
              </a:tr>
              <a:tr h="881030">
                <a:tc>
                  <a:txBody>
                    <a:bodyPr/>
                    <a:lstStyle/>
                    <a:p>
                      <a:pPr algn="just">
                        <a:lnSpc>
                          <a:spcPts val="1535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увеличение количества проведенных в муниципальном образовании общественных акций и </a:t>
                      </a: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мероприятий</a:t>
                      </a:r>
                    </a:p>
                    <a:p>
                      <a:pPr algn="just">
                        <a:lnSpc>
                          <a:spcPts val="1535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единиц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ru-RU" sz="2000" b="1" i="0" u="none" strike="noStrike" spc="5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ru-RU" sz="2000" b="1" i="0" u="none" strike="noStrike" spc="5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u="none" strike="noStrike" spc="5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1300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ru-RU" sz="2000" b="1" i="0" u="none" strike="noStrike" spc="5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ru-RU" sz="2000" b="1" i="0" u="none" strike="noStrike" spc="5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u="none" strike="noStrike" spc="5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1900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/>
                </a:tc>
              </a:tr>
              <a:tr h="881030">
                <a:tc>
                  <a:txBody>
                    <a:bodyPr/>
                    <a:lstStyle/>
                    <a:p>
                      <a:pPr algn="just">
                        <a:lnSpc>
                          <a:spcPts val="149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увеличение количества НКО, принявших участие и получивших гранты районных и краевых социальных проектов</a:t>
                      </a: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единиц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ru-RU" sz="2000" b="1" i="0" u="none" strike="noStrike" spc="5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ru-RU" sz="2000" b="1" i="0" u="none" strike="noStrike" spc="5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u="none" strike="noStrike" spc="5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ru-RU" sz="2000" b="1" i="0" u="none" strike="noStrike" spc="5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ru-RU" sz="2000" b="1" i="0" u="none" strike="noStrike" spc="5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u="none" strike="noStrike" spc="5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17530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Качественный индикатор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Пример -  Набережные Челны</a:t>
            </a:r>
          </a:p>
          <a:p>
            <a:r>
              <a:rPr lang="ru-RU" dirty="0" smtClean="0"/>
              <a:t>Результатом реализации программы СОНКО является активное вовлечение СОНКО в решение социальных проблем, партнерство СОНКО с муниципальным образованием в сфере реализации социальной политики, совместный поиск путей решения актуальных общественных проблем.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70428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54230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Наделение участников реализации программы полномочиями, необходимыми и достаточными для достижения целей программы – удачный подробный регламент представлен в программе</a:t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> г. Нижнекамск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424401"/>
            <a:ext cx="7560840" cy="35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4231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en-US" sz="2000" b="1" dirty="0" smtClean="0"/>
              <a:t>V</a:t>
            </a:r>
            <a:r>
              <a:rPr lang="ru-RU" sz="2000" b="1" dirty="0" smtClean="0"/>
              <a:t>. Индикаторы оценки муниципальных программ поддержки: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b="1" dirty="0" smtClean="0">
                <a:solidFill>
                  <a:srgbClr val="FF0000"/>
                </a:solidFill>
              </a:rPr>
              <a:t>Мероприятия программы</a:t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dirty="0" smtClean="0"/>
              <a:t>Наиболее удачный план мероприятий программы – г. Набережные Челны , Заинск, Нижнекамск, Лениногорск. </a:t>
            </a:r>
            <a:br>
              <a:rPr lang="ru-RU" sz="2000" dirty="0" smtClean="0"/>
            </a:br>
            <a:r>
              <a:rPr lang="ru-RU" sz="2000" dirty="0" smtClean="0"/>
              <a:t>Каждая задача раскрывается через мероприятия.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graphicFrame>
        <p:nvGraphicFramePr>
          <p:cNvPr id="11" name="Содержимое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0032445"/>
              </p:ext>
            </p:extLst>
          </p:nvPr>
        </p:nvGraphicFramePr>
        <p:xfrm>
          <a:off x="142844" y="1643050"/>
          <a:ext cx="8677628" cy="4211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3018"/>
                <a:gridCol w="1431216"/>
                <a:gridCol w="1054580"/>
                <a:gridCol w="2289976"/>
                <a:gridCol w="979253"/>
                <a:gridCol w="1069585"/>
              </a:tblGrid>
              <a:tr h="370840">
                <a:tc rowSpan="2">
                  <a:txBody>
                    <a:bodyPr/>
                    <a:lstStyle/>
                    <a:p>
                      <a:r>
                        <a:rPr lang="ru-RU" dirty="0" smtClean="0"/>
                        <a:t>Наименование мероприятия</a:t>
                      </a:r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dirty="0" smtClean="0"/>
                        <a:t>Исполнители</a:t>
                      </a:r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dirty="0" smtClean="0"/>
                        <a:t>Сроки</a:t>
                      </a:r>
                      <a:r>
                        <a:rPr lang="ru-RU" baseline="0" dirty="0" smtClean="0"/>
                        <a:t> реализации</a:t>
                      </a:r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dirty="0" smtClean="0"/>
                        <a:t>Ожидаемый результат</a:t>
                      </a:r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dirty="0" smtClean="0"/>
                        <a:t>Общем финансирования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2017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 gridSpan="6">
                  <a:txBody>
                    <a:bodyPr/>
                    <a:lstStyle/>
                    <a:p>
                      <a:r>
                        <a:rPr lang="ru-RU" dirty="0" smtClean="0"/>
                        <a:t>1. Создание</a:t>
                      </a:r>
                      <a:r>
                        <a:rPr lang="ru-RU" baseline="0" dirty="0" smtClean="0"/>
                        <a:t> и обеспечение условий эффективной деятельности СО  НКО Нижнекамского муниципального района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1. Ежегодные встречи Главы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baseline="0" dirty="0" err="1" smtClean="0"/>
                        <a:t>мунициапаль-ного</a:t>
                      </a:r>
                      <a:r>
                        <a:rPr lang="ru-RU" baseline="0" dirty="0" smtClean="0"/>
                        <a:t> района с представите-</a:t>
                      </a:r>
                      <a:r>
                        <a:rPr lang="ru-RU" baseline="0" dirty="0" err="1" smtClean="0"/>
                        <a:t>лями</a:t>
                      </a:r>
                      <a:r>
                        <a:rPr lang="ru-RU" baseline="0" dirty="0" smtClean="0"/>
                        <a:t> СОНКО 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Аппарат Совета района, отдел по связи с общественными формированиями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2016-2017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Совершенствование взаимодействия муниципальных органов исполнительной власти с СОНКО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700" dirty="0" smtClean="0"/>
                        <a:t>Текущее </a:t>
                      </a:r>
                      <a:r>
                        <a:rPr lang="ru-RU" sz="1700" dirty="0" err="1" smtClean="0"/>
                        <a:t>финан-сирова-ние</a:t>
                      </a:r>
                      <a:endParaRPr lang="ru-RU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dirty="0" smtClean="0"/>
                        <a:t>Текущее </a:t>
                      </a:r>
                      <a:r>
                        <a:rPr lang="ru-RU" sz="1700" dirty="0" err="1" smtClean="0"/>
                        <a:t>финан-сирова-ние</a:t>
                      </a:r>
                      <a:endParaRPr lang="ru-RU" sz="1700" dirty="0" smtClean="0"/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26541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1"/>
          <p:cNvSpPr txBox="1">
            <a:spLocks/>
          </p:cNvSpPr>
          <p:nvPr/>
        </p:nvSpPr>
        <p:spPr>
          <a:xfrm>
            <a:off x="294067" y="616431"/>
            <a:ext cx="8712968" cy="357190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/>
          <a:p>
            <a:pPr algn="ctr"/>
            <a:r>
              <a:rPr lang="ru-RU" sz="2400" b="1" i="1" dirty="0" smtClean="0">
                <a:solidFill>
                  <a:srgbClr val="044C36"/>
                </a:solidFill>
              </a:rPr>
              <a:t>Основные принципы подготовки программ по поддержке социально ориентированных НКО</a:t>
            </a:r>
            <a:endParaRPr lang="ru-RU" i="1" dirty="0" smtClean="0">
              <a:solidFill>
                <a:srgbClr val="044C36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524625"/>
            <a:ext cx="2133600" cy="365125"/>
          </a:xfrm>
        </p:spPr>
        <p:txBody>
          <a:bodyPr/>
          <a:lstStyle/>
          <a:p>
            <a:fld id="{256D0FF7-DF15-40C2-846F-6608064B5C99}" type="slidenum">
              <a:rPr lang="ru-RU" sz="1600" b="1" smtClean="0">
                <a:solidFill>
                  <a:schemeClr val="tx1"/>
                </a:solidFill>
              </a:rPr>
              <a:pPr/>
              <a:t>3</a:t>
            </a:fld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1526" y="2908135"/>
            <a:ext cx="8424936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720000" lvl="2" indent="-288000" algn="just">
              <a:spcAft>
                <a:spcPts val="600"/>
              </a:spcAft>
              <a:buBlip>
                <a:blip r:embed="rId2"/>
              </a:buBlip>
            </a:pPr>
            <a:r>
              <a:rPr lang="ru-RU" sz="1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Установление </a:t>
            </a:r>
            <a:r>
              <a:rPr lang="ru-RU" sz="14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измеримых результатов реализации программы (конечных и непосредственных результатов)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8083" y="3615215"/>
            <a:ext cx="8424936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60000" lvl="2" indent="-288000" algn="just">
              <a:buBlip>
                <a:blip r:embed="rId2"/>
              </a:buBlip>
            </a:pPr>
            <a:r>
              <a:rPr lang="ru-RU" sz="1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Интеграция </a:t>
            </a:r>
            <a:r>
              <a:rPr lang="ru-RU" sz="14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регулятивных и финансовых инструментов для достижения целей программы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38083" y="4248607"/>
            <a:ext cx="8424936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720000" lvl="2" indent="-288000" algn="just">
              <a:buBlip>
                <a:blip r:embed="rId2"/>
              </a:buBlip>
            </a:pPr>
            <a:r>
              <a:rPr lang="ru-RU" sz="14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</a:t>
            </a:r>
            <a:r>
              <a:rPr lang="ru-RU" sz="1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аделение </a:t>
            </a:r>
            <a:r>
              <a:rPr lang="ru-RU" sz="14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участников реализации программы необходимыми и достаточными полномочиями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1526" y="5373216"/>
            <a:ext cx="8424936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720000" lvl="2" indent="-288000" algn="just">
              <a:spcAft>
                <a:spcPts val="600"/>
              </a:spcAft>
              <a:buBlip>
                <a:blip r:embed="rId2"/>
              </a:buBlip>
            </a:pPr>
            <a:r>
              <a:rPr lang="ru-RU" sz="14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</a:t>
            </a:r>
            <a:r>
              <a:rPr lang="ru-RU" sz="1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роведение </a:t>
            </a:r>
            <a:r>
              <a:rPr lang="ru-RU" sz="14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регулярной оценки результативности и эффективности реализации программы, в том числе с привлечением внешних </a:t>
            </a:r>
            <a:r>
              <a:rPr lang="ru-RU" sz="1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экспертов</a:t>
            </a:r>
            <a:endParaRPr lang="ru-RU" sz="1400" b="1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2999" y="2276872"/>
            <a:ext cx="8424936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60000" lvl="2" indent="-288000" algn="just">
              <a:buBlip>
                <a:blip r:embed="rId2"/>
              </a:buBlip>
            </a:pPr>
            <a:r>
              <a:rPr lang="ru-RU" sz="14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Ф</a:t>
            </a:r>
            <a:r>
              <a:rPr lang="ru-RU" sz="1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ормулирование </a:t>
            </a:r>
            <a:r>
              <a:rPr lang="ru-RU" sz="14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задач программы, необходимых и достаточных для достижения целей </a:t>
            </a:r>
            <a:r>
              <a:rPr lang="ru-RU" sz="1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программы</a:t>
            </a:r>
            <a:endParaRPr lang="ru-RU" sz="1400" b="1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16027" y="1844824"/>
            <a:ext cx="842493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720000" lvl="2" indent="-288000">
              <a:buBlip>
                <a:blip r:embed="rId2"/>
              </a:buBlip>
            </a:pPr>
            <a:r>
              <a:rPr lang="ru-RU" sz="1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Определение </a:t>
            </a:r>
            <a:r>
              <a:rPr lang="ru-RU" sz="14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конкретных, измеримых и достижимых целей </a:t>
            </a:r>
            <a:r>
              <a:rPr lang="ru-RU" sz="1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программы</a:t>
            </a:r>
            <a:endParaRPr lang="ru-RU" sz="1400" b="1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28208" y="4907428"/>
            <a:ext cx="842493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60000" lvl="2" indent="-288000" algn="just">
              <a:buBlip>
                <a:blip r:embed="rId2"/>
              </a:buBlip>
            </a:pPr>
            <a:r>
              <a:rPr lang="ru-RU" sz="1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Обеспечение </a:t>
            </a:r>
            <a:r>
              <a:rPr lang="ru-RU" sz="14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прозрачности и конкурсной основы оказания поддержки СО НКО</a:t>
            </a:r>
          </a:p>
        </p:txBody>
      </p:sp>
    </p:spTree>
    <p:extLst>
      <p:ext uri="{BB962C8B-B14F-4D97-AF65-F5344CB8AC3E}">
        <p14:creationId xmlns:p14="http://schemas.microsoft.com/office/powerpoint/2010/main" val="219042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Обеспечение прозрачности и конкурсной основы оказания поддержки СО НКО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25963"/>
          </a:xfrm>
        </p:spPr>
        <p:txBody>
          <a:bodyPr>
            <a:normAutofit/>
          </a:bodyPr>
          <a:lstStyle/>
          <a:p>
            <a:r>
              <a:rPr lang="ru-RU" sz="5000" dirty="0" smtClean="0"/>
              <a:t>?</a:t>
            </a:r>
            <a:endParaRPr lang="ru-RU" sz="5000" dirty="0"/>
          </a:p>
        </p:txBody>
      </p:sp>
    </p:spTree>
    <p:extLst>
      <p:ext uri="{BB962C8B-B14F-4D97-AF65-F5344CB8AC3E}">
        <p14:creationId xmlns:p14="http://schemas.microsoft.com/office/powerpoint/2010/main" val="40840984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/>
            </a:r>
            <a:br>
              <a:rPr lang="ru-RU" sz="2000" dirty="0" smtClean="0">
                <a:solidFill>
                  <a:srgbClr val="FF0000"/>
                </a:solidFill>
              </a:rPr>
            </a:br>
            <a:r>
              <a:rPr lang="ru-RU" sz="2000" dirty="0" smtClean="0">
                <a:solidFill>
                  <a:srgbClr val="FF0000"/>
                </a:solidFill>
              </a:rPr>
              <a:t>Проведение регулярной оценки результативности и эффективности реализации программы </a:t>
            </a:r>
            <a:r>
              <a:rPr lang="ru-RU" sz="2000" i="1" dirty="0" smtClean="0"/>
              <a:t>должно проходить при непосредственном участии общественного совета муниципального образования, в том числе с привлечением внешних экспертов, и размещением на сайте муниципального образования  результатов оценки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467544" y="2060848"/>
            <a:ext cx="4038600" cy="4525963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b="1" dirty="0" smtClean="0"/>
              <a:t>Пример -Лениногорск</a:t>
            </a:r>
          </a:p>
          <a:p>
            <a:pPr>
              <a:buNone/>
            </a:pPr>
            <a:r>
              <a:rPr lang="ru-RU" b="1" dirty="0" smtClean="0"/>
              <a:t>5. Оценка экономической и социальной эффективности Программы </a:t>
            </a:r>
          </a:p>
          <a:p>
            <a:r>
              <a:rPr lang="ru-RU" dirty="0" smtClean="0"/>
              <a:t>В конце года отдел экономики Исполнительного комитета муниципального образования «</a:t>
            </a:r>
            <a:r>
              <a:rPr lang="ru-RU" dirty="0" err="1" smtClean="0"/>
              <a:t>Лениногорский</a:t>
            </a:r>
            <a:r>
              <a:rPr lang="ru-RU" dirty="0" smtClean="0"/>
              <a:t> муниципальный район» готовит отчет по реализации мероприятий Программы. </a:t>
            </a:r>
          </a:p>
          <a:p>
            <a:r>
              <a:rPr lang="ru-RU" b="1" dirty="0" smtClean="0"/>
              <a:t>С ежегодным отчетом на заседании Общественного совета </a:t>
            </a:r>
            <a:r>
              <a:rPr lang="ru-RU" b="1" dirty="0" err="1" smtClean="0"/>
              <a:t>Лениногорского</a:t>
            </a:r>
            <a:r>
              <a:rPr lang="ru-RU" b="1" dirty="0" smtClean="0"/>
              <a:t> муниципального района заслушивается </a:t>
            </a:r>
            <a:r>
              <a:rPr lang="ru-RU" dirty="0" smtClean="0"/>
              <a:t>первый заместитель руководителя Исполнительного комитета муниципального образования «</a:t>
            </a:r>
            <a:r>
              <a:rPr lang="ru-RU" dirty="0" err="1" smtClean="0"/>
              <a:t>Лениногорский</a:t>
            </a:r>
            <a:r>
              <a:rPr lang="ru-RU" dirty="0" smtClean="0"/>
              <a:t> муниципальный район». 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644008" y="2060848"/>
            <a:ext cx="4038600" cy="4525963"/>
          </a:xfrm>
        </p:spPr>
        <p:txBody>
          <a:bodyPr>
            <a:normAutofit fontScale="55000" lnSpcReduction="20000"/>
          </a:bodyPr>
          <a:lstStyle/>
          <a:p>
            <a:r>
              <a:rPr lang="ru-RU" b="1" dirty="0" smtClean="0"/>
              <a:t>Пример - Набережные Челны:</a:t>
            </a:r>
          </a:p>
          <a:p>
            <a:pPr>
              <a:buNone/>
            </a:pPr>
            <a:r>
              <a:rPr lang="ru-RU" dirty="0" smtClean="0"/>
              <a:t>Глава 6. Для проведения текущего мониторинга реализации муниципальных программ </a:t>
            </a:r>
          </a:p>
          <a:p>
            <a:r>
              <a:rPr lang="ru-RU" dirty="0" smtClean="0"/>
              <a:t>координатор программы направляет в управление финансов Исполнительного комитета и в отдел экономики управления экономического развития и поддержки предпринимательства Исполнительного комитета ежегодно, до 1 февраля года, следующего за отчетным периодом - отчет о ходе реализации, оценку эффективности и результативности реализации программы.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7469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340768"/>
            <a:ext cx="7772400" cy="1470025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«О муниципальной программе поддержки социально ориентированных некоммерческих организаций в Новошешминском муниципальном районе на 2015-2020 годы.» 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95936" y="4581128"/>
            <a:ext cx="4928592" cy="1752600"/>
          </a:xfrm>
        </p:spPr>
        <p:txBody>
          <a:bodyPr>
            <a:normAutofit/>
          </a:bodyPr>
          <a:lstStyle/>
          <a:p>
            <a:pPr algn="r"/>
            <a:r>
              <a:rPr lang="ru-RU" sz="2000" b="1" u="sng" dirty="0" smtClean="0">
                <a:solidFill>
                  <a:schemeClr val="tx1"/>
                </a:solidFill>
              </a:rPr>
              <a:t>Валентина Николаевна </a:t>
            </a:r>
            <a:r>
              <a:rPr lang="ru-RU" sz="2000" b="1" u="sng" dirty="0" err="1" smtClean="0">
                <a:solidFill>
                  <a:schemeClr val="tx1"/>
                </a:solidFill>
              </a:rPr>
              <a:t>Семеняк</a:t>
            </a:r>
            <a:endParaRPr lang="ru-RU" sz="2000" b="1" u="sng" dirty="0" smtClean="0">
              <a:solidFill>
                <a:schemeClr val="tx1"/>
              </a:solidFill>
            </a:endParaRPr>
          </a:p>
          <a:p>
            <a:pPr algn="r"/>
            <a:r>
              <a:rPr lang="ru-RU" sz="2000" b="1" dirty="0" smtClean="0">
                <a:solidFill>
                  <a:schemeClr val="tx1"/>
                </a:solidFill>
              </a:rPr>
              <a:t>Заместитель руководителя Исполнительного комитета по социальным вопросам</a:t>
            </a:r>
            <a:endParaRPr lang="ru-RU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93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Arc 3"/>
          <p:cNvSpPr>
            <a:spLocks/>
          </p:cNvSpPr>
          <p:nvPr/>
        </p:nvSpPr>
        <p:spPr bwMode="black">
          <a:xfrm rot="692470">
            <a:off x="3800475" y="2397125"/>
            <a:ext cx="1382713" cy="1074738"/>
          </a:xfrm>
          <a:custGeom>
            <a:avLst/>
            <a:gdLst>
              <a:gd name="G0" fmla="+- 6155 0 0"/>
              <a:gd name="G1" fmla="+- 21600 0 0"/>
              <a:gd name="G2" fmla="+- 21600 0 0"/>
              <a:gd name="T0" fmla="*/ 0 w 12831"/>
              <a:gd name="T1" fmla="*/ 896 h 21600"/>
              <a:gd name="T2" fmla="*/ 12831 w 12831"/>
              <a:gd name="T3" fmla="*/ 1058 h 21600"/>
              <a:gd name="T4" fmla="*/ 6155 w 12831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831" h="21600" fill="none" extrusionOk="0">
                <a:moveTo>
                  <a:pt x="-1" y="895"/>
                </a:moveTo>
                <a:cubicBezTo>
                  <a:pt x="1997" y="301"/>
                  <a:pt x="4070" y="-1"/>
                  <a:pt x="6155" y="0"/>
                </a:cubicBezTo>
                <a:cubicBezTo>
                  <a:pt x="8422" y="0"/>
                  <a:pt x="10675" y="356"/>
                  <a:pt x="12831" y="1057"/>
                </a:cubicBezTo>
              </a:path>
              <a:path w="12831" h="21600" stroke="0" extrusionOk="0">
                <a:moveTo>
                  <a:pt x="-1" y="895"/>
                </a:moveTo>
                <a:cubicBezTo>
                  <a:pt x="1997" y="301"/>
                  <a:pt x="4070" y="-1"/>
                  <a:pt x="6155" y="0"/>
                </a:cubicBezTo>
                <a:cubicBezTo>
                  <a:pt x="8422" y="0"/>
                  <a:pt x="10675" y="356"/>
                  <a:pt x="12831" y="1057"/>
                </a:cubicBezTo>
                <a:lnTo>
                  <a:pt x="6155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44036" name="Group 4"/>
          <p:cNvGrpSpPr>
            <a:grpSpLocks/>
          </p:cNvGrpSpPr>
          <p:nvPr/>
        </p:nvGrpSpPr>
        <p:grpSpPr bwMode="auto">
          <a:xfrm>
            <a:off x="2667000" y="5715000"/>
            <a:ext cx="3581400" cy="914400"/>
            <a:chOff x="2309" y="1872"/>
            <a:chExt cx="1915" cy="749"/>
          </a:xfrm>
        </p:grpSpPr>
        <p:pic>
          <p:nvPicPr>
            <p:cNvPr id="44037" name="Picture 5" descr="shadow_1_m"/>
            <p:cNvPicPr>
              <a:picLocks noChangeAspect="1" noChangeArrowheads="1"/>
            </p:cNvPicPr>
            <p:nvPr/>
          </p:nvPicPr>
          <p:blipFill>
            <a:blip r:embed="rId3">
              <a:lum brigh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2309" y="2352"/>
              <a:ext cx="1915" cy="2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4038" name="Group 6"/>
            <p:cNvGrpSpPr>
              <a:grpSpLocks/>
            </p:cNvGrpSpPr>
            <p:nvPr/>
          </p:nvGrpSpPr>
          <p:grpSpPr bwMode="auto">
            <a:xfrm>
              <a:off x="2310" y="1872"/>
              <a:ext cx="1901" cy="645"/>
              <a:chOff x="2310" y="1872"/>
              <a:chExt cx="1901" cy="645"/>
            </a:xfrm>
          </p:grpSpPr>
          <p:sp>
            <p:nvSpPr>
              <p:cNvPr id="44039" name="Oval 7"/>
              <p:cNvSpPr>
                <a:spLocks noChangeArrowheads="1"/>
              </p:cNvSpPr>
              <p:nvPr/>
            </p:nvSpPr>
            <p:spPr bwMode="gray">
              <a:xfrm>
                <a:off x="2316" y="1872"/>
                <a:ext cx="1895" cy="64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63529"/>
                      <a:invGamma/>
                    </a:srgbClr>
                  </a:gs>
                  <a:gs pos="50000">
                    <a:srgbClr val="C0C0C0"/>
                  </a:gs>
                  <a:gs pos="100000">
                    <a:srgbClr val="C0C0C0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FFFFFF">
                        <a:alpha val="50000"/>
                      </a:srgbClr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44040" name="Oval 8"/>
              <p:cNvSpPr>
                <a:spLocks noChangeArrowheads="1"/>
              </p:cNvSpPr>
              <p:nvPr/>
            </p:nvSpPr>
            <p:spPr bwMode="gray">
              <a:xfrm>
                <a:off x="2310" y="1872"/>
                <a:ext cx="1901" cy="555"/>
              </a:xfrm>
              <a:prstGeom prst="ellipse">
                <a:avLst/>
              </a:prstGeom>
              <a:gradFill rotWithShape="1">
                <a:gsLst>
                  <a:gs pos="0">
                    <a:srgbClr val="C0C0C0"/>
                  </a:gs>
                  <a:gs pos="100000">
                    <a:srgbClr val="C0C0C0">
                      <a:gamma/>
                      <a:tint val="33725"/>
                      <a:invGamma/>
                    </a:srgbClr>
                  </a:gs>
                </a:gsLst>
                <a:lin ang="5400000" scaled="1"/>
              </a:gradFill>
              <a:ln w="9525" algn="ctr">
                <a:solidFill>
                  <a:srgbClr val="FFFFFF">
                    <a:alpha val="50000"/>
                  </a:srgb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44041" name="Freeform 9"/>
          <p:cNvSpPr>
            <a:spLocks/>
          </p:cNvSpPr>
          <p:nvPr/>
        </p:nvSpPr>
        <p:spPr bwMode="gray">
          <a:xfrm>
            <a:off x="3505200" y="1304925"/>
            <a:ext cx="2200275" cy="4800600"/>
          </a:xfrm>
          <a:custGeom>
            <a:avLst/>
            <a:gdLst>
              <a:gd name="T0" fmla="*/ 682 w 1416"/>
              <a:gd name="T1" fmla="*/ 350 h 3094"/>
              <a:gd name="T2" fmla="*/ 720 w 1416"/>
              <a:gd name="T3" fmla="*/ 242 h 3094"/>
              <a:gd name="T4" fmla="*/ 660 w 1416"/>
              <a:gd name="T5" fmla="*/ 39 h 3094"/>
              <a:gd name="T6" fmla="*/ 409 w 1416"/>
              <a:gd name="T7" fmla="*/ 118 h 3094"/>
              <a:gd name="T8" fmla="*/ 330 w 1416"/>
              <a:gd name="T9" fmla="*/ 348 h 3094"/>
              <a:gd name="T10" fmla="*/ 319 w 1416"/>
              <a:gd name="T11" fmla="*/ 450 h 3094"/>
              <a:gd name="T12" fmla="*/ 42 w 1416"/>
              <a:gd name="T13" fmla="*/ 826 h 3094"/>
              <a:gd name="T14" fmla="*/ 126 w 1416"/>
              <a:gd name="T15" fmla="*/ 994 h 3094"/>
              <a:gd name="T16" fmla="*/ 397 w 1416"/>
              <a:gd name="T17" fmla="*/ 1105 h 3094"/>
              <a:gd name="T18" fmla="*/ 126 w 1416"/>
              <a:gd name="T19" fmla="*/ 879 h 3094"/>
              <a:gd name="T20" fmla="*/ 348 w 1416"/>
              <a:gd name="T21" fmla="*/ 655 h 3094"/>
              <a:gd name="T22" fmla="*/ 480 w 1416"/>
              <a:gd name="T23" fmla="*/ 957 h 3094"/>
              <a:gd name="T24" fmla="*/ 336 w 1416"/>
              <a:gd name="T25" fmla="*/ 1212 h 3094"/>
              <a:gd name="T26" fmla="*/ 343 w 1416"/>
              <a:gd name="T27" fmla="*/ 1683 h 3094"/>
              <a:gd name="T28" fmla="*/ 462 w 1416"/>
              <a:gd name="T29" fmla="*/ 2019 h 3094"/>
              <a:gd name="T30" fmla="*/ 427 w 1416"/>
              <a:gd name="T31" fmla="*/ 2716 h 3094"/>
              <a:gd name="T32" fmla="*/ 354 w 1416"/>
              <a:gd name="T33" fmla="*/ 2784 h 3094"/>
              <a:gd name="T34" fmla="*/ 376 w 1416"/>
              <a:gd name="T35" fmla="*/ 3013 h 3094"/>
              <a:gd name="T36" fmla="*/ 402 w 1416"/>
              <a:gd name="T37" fmla="*/ 2959 h 3094"/>
              <a:gd name="T38" fmla="*/ 430 w 1416"/>
              <a:gd name="T39" fmla="*/ 2925 h 3094"/>
              <a:gd name="T40" fmla="*/ 628 w 1416"/>
              <a:gd name="T41" fmla="*/ 3094 h 3094"/>
              <a:gd name="T42" fmla="*/ 636 w 1416"/>
              <a:gd name="T43" fmla="*/ 3036 h 3094"/>
              <a:gd name="T44" fmla="*/ 604 w 1416"/>
              <a:gd name="T45" fmla="*/ 2913 h 3094"/>
              <a:gd name="T46" fmla="*/ 619 w 1416"/>
              <a:gd name="T47" fmla="*/ 2146 h 3094"/>
              <a:gd name="T48" fmla="*/ 639 w 1416"/>
              <a:gd name="T49" fmla="*/ 1968 h 3094"/>
              <a:gd name="T50" fmla="*/ 724 w 1416"/>
              <a:gd name="T51" fmla="*/ 1692 h 3094"/>
              <a:gd name="T52" fmla="*/ 772 w 1416"/>
              <a:gd name="T53" fmla="*/ 1138 h 3094"/>
              <a:gd name="T54" fmla="*/ 712 w 1416"/>
              <a:gd name="T55" fmla="*/ 816 h 3094"/>
              <a:gd name="T56" fmla="*/ 820 w 1416"/>
              <a:gd name="T57" fmla="*/ 934 h 3094"/>
              <a:gd name="T58" fmla="*/ 1060 w 1416"/>
              <a:gd name="T59" fmla="*/ 838 h 3094"/>
              <a:gd name="T60" fmla="*/ 1314 w 1416"/>
              <a:gd name="T61" fmla="*/ 592 h 3094"/>
              <a:gd name="T62" fmla="*/ 1414 w 1416"/>
              <a:gd name="T63" fmla="*/ 445 h 3094"/>
              <a:gd name="T64" fmla="*/ 1288 w 1416"/>
              <a:gd name="T65" fmla="*/ 501 h 3094"/>
              <a:gd name="T66" fmla="*/ 1234 w 1416"/>
              <a:gd name="T67" fmla="*/ 445 h 3094"/>
              <a:gd name="T68" fmla="*/ 1167 w 1416"/>
              <a:gd name="T69" fmla="*/ 573 h 3094"/>
              <a:gd name="T70" fmla="*/ 775 w 1416"/>
              <a:gd name="T71" fmla="*/ 607 h 3094"/>
              <a:gd name="T72" fmla="*/ 664 w 1416"/>
              <a:gd name="T73" fmla="*/ 439 h 3094"/>
              <a:gd name="T74" fmla="*/ 609 w 1416"/>
              <a:gd name="T75" fmla="*/ 378 h 30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416" h="3094">
                <a:moveTo>
                  <a:pt x="609" y="378"/>
                </a:moveTo>
                <a:cubicBezTo>
                  <a:pt x="609" y="378"/>
                  <a:pt x="645" y="364"/>
                  <a:pt x="682" y="350"/>
                </a:cubicBezTo>
                <a:cubicBezTo>
                  <a:pt x="672" y="314"/>
                  <a:pt x="692" y="278"/>
                  <a:pt x="692" y="278"/>
                </a:cubicBezTo>
                <a:cubicBezTo>
                  <a:pt x="698" y="260"/>
                  <a:pt x="715" y="264"/>
                  <a:pt x="720" y="242"/>
                </a:cubicBezTo>
                <a:cubicBezTo>
                  <a:pt x="746" y="212"/>
                  <a:pt x="730" y="180"/>
                  <a:pt x="720" y="146"/>
                </a:cubicBezTo>
                <a:cubicBezTo>
                  <a:pt x="732" y="106"/>
                  <a:pt x="703" y="61"/>
                  <a:pt x="660" y="39"/>
                </a:cubicBezTo>
                <a:cubicBezTo>
                  <a:pt x="617" y="10"/>
                  <a:pt x="531" y="0"/>
                  <a:pt x="483" y="16"/>
                </a:cubicBezTo>
                <a:cubicBezTo>
                  <a:pt x="435" y="32"/>
                  <a:pt x="422" y="83"/>
                  <a:pt x="409" y="118"/>
                </a:cubicBezTo>
                <a:lnTo>
                  <a:pt x="384" y="223"/>
                </a:lnTo>
                <a:cubicBezTo>
                  <a:pt x="384" y="223"/>
                  <a:pt x="376" y="324"/>
                  <a:pt x="330" y="348"/>
                </a:cubicBezTo>
                <a:cubicBezTo>
                  <a:pt x="386" y="358"/>
                  <a:pt x="415" y="391"/>
                  <a:pt x="415" y="391"/>
                </a:cubicBezTo>
                <a:lnTo>
                  <a:pt x="319" y="450"/>
                </a:lnTo>
                <a:lnTo>
                  <a:pt x="244" y="550"/>
                </a:lnTo>
                <a:lnTo>
                  <a:pt x="42" y="826"/>
                </a:lnTo>
                <a:cubicBezTo>
                  <a:pt x="2" y="886"/>
                  <a:pt x="0" y="892"/>
                  <a:pt x="4" y="907"/>
                </a:cubicBezTo>
                <a:cubicBezTo>
                  <a:pt x="8" y="922"/>
                  <a:pt x="70" y="943"/>
                  <a:pt x="126" y="994"/>
                </a:cubicBezTo>
                <a:lnTo>
                  <a:pt x="368" y="1150"/>
                </a:lnTo>
                <a:lnTo>
                  <a:pt x="397" y="1105"/>
                </a:lnTo>
                <a:lnTo>
                  <a:pt x="265" y="1008"/>
                </a:lnTo>
                <a:lnTo>
                  <a:pt x="126" y="879"/>
                </a:lnTo>
                <a:lnTo>
                  <a:pt x="147" y="841"/>
                </a:lnTo>
                <a:cubicBezTo>
                  <a:pt x="147" y="841"/>
                  <a:pt x="247" y="748"/>
                  <a:pt x="348" y="655"/>
                </a:cubicBezTo>
                <a:cubicBezTo>
                  <a:pt x="384" y="708"/>
                  <a:pt x="404" y="724"/>
                  <a:pt x="426" y="774"/>
                </a:cubicBezTo>
                <a:cubicBezTo>
                  <a:pt x="448" y="824"/>
                  <a:pt x="484" y="902"/>
                  <a:pt x="480" y="957"/>
                </a:cubicBezTo>
                <a:lnTo>
                  <a:pt x="399" y="1102"/>
                </a:lnTo>
                <a:lnTo>
                  <a:pt x="336" y="1212"/>
                </a:lnTo>
                <a:cubicBezTo>
                  <a:pt x="322" y="1244"/>
                  <a:pt x="314" y="1268"/>
                  <a:pt x="315" y="1293"/>
                </a:cubicBezTo>
                <a:cubicBezTo>
                  <a:pt x="316" y="1318"/>
                  <a:pt x="334" y="1618"/>
                  <a:pt x="343" y="1683"/>
                </a:cubicBezTo>
                <a:lnTo>
                  <a:pt x="367" y="1686"/>
                </a:lnTo>
                <a:cubicBezTo>
                  <a:pt x="367" y="1686"/>
                  <a:pt x="414" y="1852"/>
                  <a:pt x="462" y="2019"/>
                </a:cubicBezTo>
                <a:cubicBezTo>
                  <a:pt x="417" y="2130"/>
                  <a:pt x="413" y="2159"/>
                  <a:pt x="409" y="2274"/>
                </a:cubicBezTo>
                <a:cubicBezTo>
                  <a:pt x="405" y="2389"/>
                  <a:pt x="430" y="2635"/>
                  <a:pt x="427" y="2716"/>
                </a:cubicBezTo>
                <a:lnTo>
                  <a:pt x="402" y="2755"/>
                </a:lnTo>
                <a:lnTo>
                  <a:pt x="354" y="2784"/>
                </a:lnTo>
                <a:cubicBezTo>
                  <a:pt x="354" y="2784"/>
                  <a:pt x="347" y="2819"/>
                  <a:pt x="340" y="2854"/>
                </a:cubicBezTo>
                <a:cubicBezTo>
                  <a:pt x="375" y="2899"/>
                  <a:pt x="376" y="3013"/>
                  <a:pt x="376" y="3013"/>
                </a:cubicBezTo>
                <a:lnTo>
                  <a:pt x="393" y="3009"/>
                </a:lnTo>
                <a:lnTo>
                  <a:pt x="402" y="2959"/>
                </a:lnTo>
                <a:lnTo>
                  <a:pt x="424" y="2961"/>
                </a:lnTo>
                <a:lnTo>
                  <a:pt x="430" y="2925"/>
                </a:lnTo>
                <a:lnTo>
                  <a:pt x="487" y="3058"/>
                </a:lnTo>
                <a:cubicBezTo>
                  <a:pt x="520" y="3086"/>
                  <a:pt x="599" y="3091"/>
                  <a:pt x="628" y="3094"/>
                </a:cubicBezTo>
                <a:lnTo>
                  <a:pt x="661" y="3075"/>
                </a:lnTo>
                <a:lnTo>
                  <a:pt x="636" y="3036"/>
                </a:lnTo>
                <a:lnTo>
                  <a:pt x="690" y="3021"/>
                </a:lnTo>
                <a:lnTo>
                  <a:pt x="604" y="2913"/>
                </a:lnTo>
                <a:cubicBezTo>
                  <a:pt x="578" y="2861"/>
                  <a:pt x="574" y="2833"/>
                  <a:pt x="532" y="2710"/>
                </a:cubicBezTo>
                <a:cubicBezTo>
                  <a:pt x="534" y="2582"/>
                  <a:pt x="602" y="2260"/>
                  <a:pt x="619" y="2146"/>
                </a:cubicBezTo>
                <a:cubicBezTo>
                  <a:pt x="635" y="2031"/>
                  <a:pt x="634" y="2055"/>
                  <a:pt x="637" y="2025"/>
                </a:cubicBezTo>
                <a:cubicBezTo>
                  <a:pt x="640" y="1995"/>
                  <a:pt x="642" y="1980"/>
                  <a:pt x="639" y="1968"/>
                </a:cubicBezTo>
                <a:cubicBezTo>
                  <a:pt x="670" y="1830"/>
                  <a:pt x="702" y="1693"/>
                  <a:pt x="702" y="1693"/>
                </a:cubicBezTo>
                <a:lnTo>
                  <a:pt x="724" y="1692"/>
                </a:lnTo>
                <a:cubicBezTo>
                  <a:pt x="724" y="1692"/>
                  <a:pt x="763" y="1505"/>
                  <a:pt x="771" y="1413"/>
                </a:cubicBezTo>
                <a:cubicBezTo>
                  <a:pt x="779" y="1321"/>
                  <a:pt x="778" y="1218"/>
                  <a:pt x="772" y="1138"/>
                </a:cubicBezTo>
                <a:cubicBezTo>
                  <a:pt x="766" y="1082"/>
                  <a:pt x="745" y="994"/>
                  <a:pt x="735" y="934"/>
                </a:cubicBezTo>
                <a:lnTo>
                  <a:pt x="712" y="816"/>
                </a:lnTo>
                <a:lnTo>
                  <a:pt x="735" y="786"/>
                </a:lnTo>
                <a:lnTo>
                  <a:pt x="820" y="934"/>
                </a:lnTo>
                <a:cubicBezTo>
                  <a:pt x="849" y="968"/>
                  <a:pt x="867" y="1006"/>
                  <a:pt x="907" y="990"/>
                </a:cubicBezTo>
                <a:cubicBezTo>
                  <a:pt x="947" y="974"/>
                  <a:pt x="1004" y="894"/>
                  <a:pt x="1060" y="838"/>
                </a:cubicBezTo>
                <a:lnTo>
                  <a:pt x="1204" y="646"/>
                </a:lnTo>
                <a:cubicBezTo>
                  <a:pt x="1246" y="605"/>
                  <a:pt x="1286" y="608"/>
                  <a:pt x="1314" y="592"/>
                </a:cubicBezTo>
                <a:cubicBezTo>
                  <a:pt x="1342" y="576"/>
                  <a:pt x="1357" y="572"/>
                  <a:pt x="1374" y="547"/>
                </a:cubicBezTo>
                <a:cubicBezTo>
                  <a:pt x="1391" y="522"/>
                  <a:pt x="1416" y="462"/>
                  <a:pt x="1414" y="445"/>
                </a:cubicBezTo>
                <a:cubicBezTo>
                  <a:pt x="1401" y="435"/>
                  <a:pt x="1386" y="436"/>
                  <a:pt x="1365" y="445"/>
                </a:cubicBezTo>
                <a:lnTo>
                  <a:pt x="1288" y="501"/>
                </a:lnTo>
                <a:lnTo>
                  <a:pt x="1209" y="528"/>
                </a:lnTo>
                <a:lnTo>
                  <a:pt x="1234" y="445"/>
                </a:lnTo>
                <a:cubicBezTo>
                  <a:pt x="1231" y="435"/>
                  <a:pt x="1203" y="447"/>
                  <a:pt x="1192" y="468"/>
                </a:cubicBezTo>
                <a:lnTo>
                  <a:pt x="1167" y="573"/>
                </a:lnTo>
                <a:cubicBezTo>
                  <a:pt x="1117" y="639"/>
                  <a:pt x="957" y="856"/>
                  <a:pt x="892" y="862"/>
                </a:cubicBezTo>
                <a:cubicBezTo>
                  <a:pt x="852" y="790"/>
                  <a:pt x="801" y="672"/>
                  <a:pt x="775" y="607"/>
                </a:cubicBezTo>
                <a:cubicBezTo>
                  <a:pt x="751" y="543"/>
                  <a:pt x="766" y="508"/>
                  <a:pt x="747" y="480"/>
                </a:cubicBezTo>
                <a:cubicBezTo>
                  <a:pt x="728" y="449"/>
                  <a:pt x="683" y="452"/>
                  <a:pt x="664" y="439"/>
                </a:cubicBezTo>
                <a:cubicBezTo>
                  <a:pt x="645" y="426"/>
                  <a:pt x="643" y="412"/>
                  <a:pt x="634" y="402"/>
                </a:cubicBezTo>
                <a:lnTo>
                  <a:pt x="609" y="378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5725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13500000" algn="ctr" rotWithShape="0">
                    <a:schemeClr val="hlink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44042" name="Group 10"/>
          <p:cNvGrpSpPr>
            <a:grpSpLocks/>
          </p:cNvGrpSpPr>
          <p:nvPr/>
        </p:nvGrpSpPr>
        <p:grpSpPr bwMode="auto">
          <a:xfrm>
            <a:off x="3324225" y="2066925"/>
            <a:ext cx="409575" cy="393700"/>
            <a:chOff x="1833" y="1596"/>
            <a:chExt cx="368" cy="355"/>
          </a:xfrm>
        </p:grpSpPr>
        <p:pic>
          <p:nvPicPr>
            <p:cNvPr id="44043" name="Picture 11" descr="circuler_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833" y="1596"/>
              <a:ext cx="368" cy="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044" name="Oval 12"/>
            <p:cNvSpPr>
              <a:spLocks noChangeArrowheads="1"/>
            </p:cNvSpPr>
            <p:nvPr/>
          </p:nvSpPr>
          <p:spPr bwMode="gray">
            <a:xfrm>
              <a:off x="1833" y="1596"/>
              <a:ext cx="366" cy="355"/>
            </a:xfrm>
            <a:prstGeom prst="ellipse">
              <a:avLst/>
            </a:prstGeom>
            <a:gradFill rotWithShape="1">
              <a:gsLst>
                <a:gs pos="0">
                  <a:srgbClr val="DDDDDD">
                    <a:alpha val="55000"/>
                  </a:srgbClr>
                </a:gs>
                <a:gs pos="50000">
                  <a:srgbClr val="DDDDDD">
                    <a:gamma/>
                    <a:shade val="46275"/>
                    <a:invGamma/>
                    <a:alpha val="89999"/>
                  </a:srgbClr>
                </a:gs>
                <a:gs pos="100000">
                  <a:srgbClr val="DDDDDD">
                    <a:alpha val="55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pic>
          <p:nvPicPr>
            <p:cNvPr id="44045" name="Picture 13" descr="Picture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869" y="1600"/>
              <a:ext cx="291" cy="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4046" name="Group 14"/>
          <p:cNvGrpSpPr>
            <a:grpSpLocks/>
          </p:cNvGrpSpPr>
          <p:nvPr/>
        </p:nvGrpSpPr>
        <p:grpSpPr bwMode="auto">
          <a:xfrm>
            <a:off x="5305425" y="2497138"/>
            <a:ext cx="333375" cy="320675"/>
            <a:chOff x="3206" y="1632"/>
            <a:chExt cx="298" cy="289"/>
          </a:xfrm>
        </p:grpSpPr>
        <p:pic>
          <p:nvPicPr>
            <p:cNvPr id="44047" name="Picture 15" descr="circuler_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3206" y="1632"/>
              <a:ext cx="298" cy="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048" name="Oval 16"/>
            <p:cNvSpPr>
              <a:spLocks noChangeArrowheads="1"/>
            </p:cNvSpPr>
            <p:nvPr/>
          </p:nvSpPr>
          <p:spPr bwMode="gray">
            <a:xfrm>
              <a:off x="3206" y="1632"/>
              <a:ext cx="296" cy="289"/>
            </a:xfrm>
            <a:prstGeom prst="ellipse">
              <a:avLst/>
            </a:prstGeom>
            <a:gradFill rotWithShape="1">
              <a:gsLst>
                <a:gs pos="0">
                  <a:srgbClr val="DDDDDD">
                    <a:alpha val="55000"/>
                  </a:srgbClr>
                </a:gs>
                <a:gs pos="50000">
                  <a:srgbClr val="DDDDDD">
                    <a:gamma/>
                    <a:shade val="46275"/>
                    <a:invGamma/>
                    <a:alpha val="89999"/>
                  </a:srgbClr>
                </a:gs>
                <a:gs pos="100000">
                  <a:srgbClr val="DDDDDD">
                    <a:alpha val="55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pic>
          <p:nvPicPr>
            <p:cNvPr id="44049" name="Picture 17" descr="Picture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3236" y="1635"/>
              <a:ext cx="235" cy="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4050" name="Group 18"/>
          <p:cNvGrpSpPr>
            <a:grpSpLocks/>
          </p:cNvGrpSpPr>
          <p:nvPr/>
        </p:nvGrpSpPr>
        <p:grpSpPr bwMode="auto">
          <a:xfrm rot="692470">
            <a:off x="6162675" y="3219450"/>
            <a:ext cx="914400" cy="885825"/>
            <a:chOff x="4055" y="2088"/>
            <a:chExt cx="436" cy="422"/>
          </a:xfrm>
        </p:grpSpPr>
        <p:pic>
          <p:nvPicPr>
            <p:cNvPr id="44051" name="Picture 19" descr="circuler_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4055" y="2088"/>
              <a:ext cx="436" cy="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052" name="Oval 20"/>
            <p:cNvSpPr>
              <a:spLocks noChangeArrowheads="1"/>
            </p:cNvSpPr>
            <p:nvPr/>
          </p:nvSpPr>
          <p:spPr bwMode="gray">
            <a:xfrm>
              <a:off x="4055" y="2088"/>
              <a:ext cx="433" cy="422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alpha val="78999"/>
                  </a:schemeClr>
                </a:gs>
                <a:gs pos="5000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>
                    <a:alpha val="78999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pic>
          <p:nvPicPr>
            <p:cNvPr id="44053" name="Picture 21" descr="Picture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4098" y="2092"/>
              <a:ext cx="345" cy="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4054" name="Group 22"/>
          <p:cNvGrpSpPr>
            <a:grpSpLocks/>
          </p:cNvGrpSpPr>
          <p:nvPr/>
        </p:nvGrpSpPr>
        <p:grpSpPr bwMode="auto">
          <a:xfrm>
            <a:off x="1762125" y="2154238"/>
            <a:ext cx="984250" cy="952500"/>
            <a:chOff x="887" y="2040"/>
            <a:chExt cx="433" cy="422"/>
          </a:xfrm>
        </p:grpSpPr>
        <p:pic>
          <p:nvPicPr>
            <p:cNvPr id="44055" name="Picture 23" descr="circuler_1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887" y="2040"/>
              <a:ext cx="430" cy="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056" name="Oval 24"/>
            <p:cNvSpPr>
              <a:spLocks noChangeArrowheads="1"/>
            </p:cNvSpPr>
            <p:nvPr/>
          </p:nvSpPr>
          <p:spPr bwMode="gray">
            <a:xfrm>
              <a:off x="887" y="2040"/>
              <a:ext cx="433" cy="422"/>
            </a:xfrm>
            <a:prstGeom prst="ellipse">
              <a:avLst/>
            </a:prstGeom>
            <a:gradFill rotWithShape="1">
              <a:gsLst>
                <a:gs pos="0">
                  <a:schemeClr val="folHlink">
                    <a:alpha val="80000"/>
                  </a:schemeClr>
                </a:gs>
                <a:gs pos="50000">
                  <a:schemeClr val="folHlink">
                    <a:gamma/>
                    <a:shade val="46275"/>
                    <a:invGamma/>
                  </a:schemeClr>
                </a:gs>
                <a:gs pos="100000">
                  <a:schemeClr val="folHlink">
                    <a:alpha val="8000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pic>
          <p:nvPicPr>
            <p:cNvPr id="44057" name="Picture 25" descr="Picture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930" y="2044"/>
              <a:ext cx="345" cy="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4058" name="Group 26"/>
          <p:cNvGrpSpPr>
            <a:grpSpLocks/>
          </p:cNvGrpSpPr>
          <p:nvPr/>
        </p:nvGrpSpPr>
        <p:grpSpPr bwMode="auto">
          <a:xfrm>
            <a:off x="2147888" y="3427413"/>
            <a:ext cx="660400" cy="631825"/>
            <a:chOff x="1224" y="2711"/>
            <a:chExt cx="530" cy="512"/>
          </a:xfrm>
        </p:grpSpPr>
        <p:pic>
          <p:nvPicPr>
            <p:cNvPr id="44059" name="Picture 27" descr="circuler_1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224" y="2711"/>
              <a:ext cx="530" cy="5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060" name="Oval 28"/>
            <p:cNvSpPr>
              <a:spLocks noChangeArrowheads="1"/>
            </p:cNvSpPr>
            <p:nvPr/>
          </p:nvSpPr>
          <p:spPr bwMode="gray">
            <a:xfrm>
              <a:off x="1224" y="2711"/>
              <a:ext cx="526" cy="512"/>
            </a:xfrm>
            <a:prstGeom prst="ellipse">
              <a:avLst/>
            </a:prstGeom>
            <a:gradFill rotWithShape="1">
              <a:gsLst>
                <a:gs pos="0">
                  <a:srgbClr val="DDDDDD">
                    <a:alpha val="55000"/>
                  </a:srgbClr>
                </a:gs>
                <a:gs pos="50000">
                  <a:srgbClr val="DDDDDD">
                    <a:gamma/>
                    <a:shade val="46275"/>
                    <a:invGamma/>
                    <a:alpha val="89999"/>
                  </a:srgbClr>
                </a:gs>
                <a:gs pos="100000">
                  <a:srgbClr val="DDDDDD">
                    <a:alpha val="55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pic>
          <p:nvPicPr>
            <p:cNvPr id="44061" name="Picture 29" descr="Picture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277" y="2716"/>
              <a:ext cx="419" cy="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4062" name="Group 30"/>
          <p:cNvGrpSpPr>
            <a:grpSpLocks/>
          </p:cNvGrpSpPr>
          <p:nvPr/>
        </p:nvGrpSpPr>
        <p:grpSpPr bwMode="auto">
          <a:xfrm>
            <a:off x="3427413" y="3787775"/>
            <a:ext cx="1263650" cy="1222375"/>
            <a:chOff x="2323" y="2847"/>
            <a:chExt cx="636" cy="616"/>
          </a:xfrm>
        </p:grpSpPr>
        <p:pic>
          <p:nvPicPr>
            <p:cNvPr id="44063" name="Picture 31" descr="circuler_1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2323" y="2847"/>
              <a:ext cx="636" cy="6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064" name="Oval 32"/>
            <p:cNvSpPr>
              <a:spLocks noChangeArrowheads="1"/>
            </p:cNvSpPr>
            <p:nvPr/>
          </p:nvSpPr>
          <p:spPr bwMode="gray">
            <a:xfrm>
              <a:off x="2323" y="2847"/>
              <a:ext cx="632" cy="61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80000"/>
                  </a:schemeClr>
                </a:gs>
                <a:gs pos="50000">
                  <a:schemeClr val="accent1">
                    <a:gamma/>
                    <a:shade val="60000"/>
                    <a:invGamma/>
                  </a:schemeClr>
                </a:gs>
                <a:gs pos="100000">
                  <a:schemeClr val="accent1">
                    <a:alpha val="8000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pic>
          <p:nvPicPr>
            <p:cNvPr id="44065" name="Picture 33" descr="Picture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2386" y="2853"/>
              <a:ext cx="503" cy="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4066" name="Group 34"/>
          <p:cNvGrpSpPr>
            <a:grpSpLocks/>
          </p:cNvGrpSpPr>
          <p:nvPr/>
        </p:nvGrpSpPr>
        <p:grpSpPr bwMode="auto">
          <a:xfrm>
            <a:off x="5454650" y="4189413"/>
            <a:ext cx="660400" cy="635000"/>
            <a:chOff x="3528" y="2759"/>
            <a:chExt cx="530" cy="512"/>
          </a:xfrm>
        </p:grpSpPr>
        <p:pic>
          <p:nvPicPr>
            <p:cNvPr id="44067" name="Picture 35" descr="circuler_1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3528" y="2759"/>
              <a:ext cx="530" cy="5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068" name="Oval 36"/>
            <p:cNvSpPr>
              <a:spLocks noChangeArrowheads="1"/>
            </p:cNvSpPr>
            <p:nvPr/>
          </p:nvSpPr>
          <p:spPr bwMode="gray">
            <a:xfrm>
              <a:off x="3528" y="2759"/>
              <a:ext cx="526" cy="512"/>
            </a:xfrm>
            <a:prstGeom prst="ellipse">
              <a:avLst/>
            </a:prstGeom>
            <a:gradFill rotWithShape="1">
              <a:gsLst>
                <a:gs pos="0">
                  <a:srgbClr val="DDDDDD">
                    <a:alpha val="55000"/>
                  </a:srgbClr>
                </a:gs>
                <a:gs pos="50000">
                  <a:srgbClr val="DDDDDD">
                    <a:gamma/>
                    <a:shade val="46275"/>
                    <a:invGamma/>
                    <a:alpha val="89999"/>
                  </a:srgbClr>
                </a:gs>
                <a:gs pos="100000">
                  <a:srgbClr val="DDDDDD">
                    <a:alpha val="55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pic>
          <p:nvPicPr>
            <p:cNvPr id="44069" name="Picture 37" descr="Picture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3581" y="2764"/>
              <a:ext cx="419" cy="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4070" name="Arc 38"/>
          <p:cNvSpPr>
            <a:spLocks/>
          </p:cNvSpPr>
          <p:nvPr/>
        </p:nvSpPr>
        <p:spPr bwMode="black">
          <a:xfrm rot="692470">
            <a:off x="4432300" y="2725738"/>
            <a:ext cx="1951038" cy="933450"/>
          </a:xfrm>
          <a:custGeom>
            <a:avLst/>
            <a:gdLst>
              <a:gd name="G0" fmla="+- 0 0 0"/>
              <a:gd name="G1" fmla="+- 18769 0 0"/>
              <a:gd name="G2" fmla="+- 21600 0 0"/>
              <a:gd name="T0" fmla="*/ 10691 w 18088"/>
              <a:gd name="T1" fmla="*/ 0 h 18769"/>
              <a:gd name="T2" fmla="*/ 18088 w 18088"/>
              <a:gd name="T3" fmla="*/ 6964 h 18769"/>
              <a:gd name="T4" fmla="*/ 0 w 18088"/>
              <a:gd name="T5" fmla="*/ 18769 h 187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8088" h="18769" fill="none" extrusionOk="0">
                <a:moveTo>
                  <a:pt x="10690" y="0"/>
                </a:moveTo>
                <a:cubicBezTo>
                  <a:pt x="13675" y="1700"/>
                  <a:pt x="16211" y="4087"/>
                  <a:pt x="18088" y="6963"/>
                </a:cubicBezTo>
              </a:path>
              <a:path w="18088" h="18769" stroke="0" extrusionOk="0">
                <a:moveTo>
                  <a:pt x="10690" y="0"/>
                </a:moveTo>
                <a:cubicBezTo>
                  <a:pt x="13675" y="1700"/>
                  <a:pt x="16211" y="4087"/>
                  <a:pt x="18088" y="6963"/>
                </a:cubicBezTo>
                <a:lnTo>
                  <a:pt x="0" y="18769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4071" name="Arc 39"/>
          <p:cNvSpPr>
            <a:spLocks/>
          </p:cNvSpPr>
          <p:nvPr/>
        </p:nvSpPr>
        <p:spPr bwMode="black">
          <a:xfrm rot="692470">
            <a:off x="4278313" y="3630613"/>
            <a:ext cx="2328862" cy="657225"/>
          </a:xfrm>
          <a:custGeom>
            <a:avLst/>
            <a:gdLst>
              <a:gd name="G0" fmla="+- 0 0 0"/>
              <a:gd name="G1" fmla="+- 1042 0 0"/>
              <a:gd name="G2" fmla="+- 21600 0 0"/>
              <a:gd name="T0" fmla="*/ 21575 w 21600"/>
              <a:gd name="T1" fmla="*/ 0 h 13223"/>
              <a:gd name="T2" fmla="*/ 17837 w 21600"/>
              <a:gd name="T3" fmla="*/ 13223 h 13223"/>
              <a:gd name="T4" fmla="*/ 0 w 21600"/>
              <a:gd name="T5" fmla="*/ 1042 h 13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13223" fill="none" extrusionOk="0">
                <a:moveTo>
                  <a:pt x="21574" y="0"/>
                </a:moveTo>
                <a:cubicBezTo>
                  <a:pt x="21591" y="347"/>
                  <a:pt x="21600" y="694"/>
                  <a:pt x="21600" y="1042"/>
                </a:cubicBezTo>
                <a:cubicBezTo>
                  <a:pt x="21600" y="5388"/>
                  <a:pt x="20288" y="9633"/>
                  <a:pt x="17837" y="13223"/>
                </a:cubicBezTo>
              </a:path>
              <a:path w="21600" h="13223" stroke="0" extrusionOk="0">
                <a:moveTo>
                  <a:pt x="21574" y="0"/>
                </a:moveTo>
                <a:cubicBezTo>
                  <a:pt x="21591" y="347"/>
                  <a:pt x="21600" y="694"/>
                  <a:pt x="21600" y="1042"/>
                </a:cubicBezTo>
                <a:cubicBezTo>
                  <a:pt x="21600" y="5388"/>
                  <a:pt x="20288" y="9633"/>
                  <a:pt x="17837" y="13223"/>
                </a:cubicBezTo>
                <a:lnTo>
                  <a:pt x="0" y="1042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4072" name="Arc 40"/>
          <p:cNvSpPr>
            <a:spLocks/>
          </p:cNvSpPr>
          <p:nvPr/>
        </p:nvSpPr>
        <p:spPr bwMode="black">
          <a:xfrm rot="692470">
            <a:off x="4240213" y="3559175"/>
            <a:ext cx="1309687" cy="1047750"/>
          </a:xfrm>
          <a:custGeom>
            <a:avLst/>
            <a:gdLst>
              <a:gd name="G0" fmla="+- 0 0 0"/>
              <a:gd name="G1" fmla="+- 0 0 0"/>
              <a:gd name="G2" fmla="+- 21600 0 0"/>
              <a:gd name="T0" fmla="*/ 12127 w 12127"/>
              <a:gd name="T1" fmla="*/ 17875 h 21079"/>
              <a:gd name="T2" fmla="*/ 4714 w 12127"/>
              <a:gd name="T3" fmla="*/ 21079 h 21079"/>
              <a:gd name="T4" fmla="*/ 0 w 12127"/>
              <a:gd name="T5" fmla="*/ 0 h 21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27" h="21079" fill="none" extrusionOk="0">
                <a:moveTo>
                  <a:pt x="12126" y="17874"/>
                </a:moveTo>
                <a:cubicBezTo>
                  <a:pt x="9879" y="19399"/>
                  <a:pt x="7364" y="20486"/>
                  <a:pt x="4714" y="21079"/>
                </a:cubicBezTo>
              </a:path>
              <a:path w="12127" h="21079" stroke="0" extrusionOk="0">
                <a:moveTo>
                  <a:pt x="12126" y="17874"/>
                </a:moveTo>
                <a:cubicBezTo>
                  <a:pt x="9879" y="19399"/>
                  <a:pt x="7364" y="20486"/>
                  <a:pt x="4714" y="21079"/>
                </a:cubicBezTo>
                <a:lnTo>
                  <a:pt x="0" y="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4073" name="Arc 41"/>
          <p:cNvSpPr>
            <a:spLocks/>
          </p:cNvSpPr>
          <p:nvPr/>
        </p:nvSpPr>
        <p:spPr bwMode="black">
          <a:xfrm rot="692470">
            <a:off x="2776538" y="3262313"/>
            <a:ext cx="1503362" cy="1009650"/>
          </a:xfrm>
          <a:custGeom>
            <a:avLst/>
            <a:gdLst>
              <a:gd name="G0" fmla="+- 13927 0 0"/>
              <a:gd name="G1" fmla="+- 0 0 0"/>
              <a:gd name="G2" fmla="+- 21600 0 0"/>
              <a:gd name="T0" fmla="*/ 6735 w 13927"/>
              <a:gd name="T1" fmla="*/ 20367 h 20367"/>
              <a:gd name="T2" fmla="*/ 0 w 13927"/>
              <a:gd name="T3" fmla="*/ 16511 h 20367"/>
              <a:gd name="T4" fmla="*/ 13927 w 13927"/>
              <a:gd name="T5" fmla="*/ 0 h 203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927" h="20367" fill="none" extrusionOk="0">
                <a:moveTo>
                  <a:pt x="6734" y="20367"/>
                </a:moveTo>
                <a:cubicBezTo>
                  <a:pt x="4275" y="19499"/>
                  <a:pt x="1993" y="18192"/>
                  <a:pt x="0" y="16510"/>
                </a:cubicBezTo>
              </a:path>
              <a:path w="13927" h="20367" stroke="0" extrusionOk="0">
                <a:moveTo>
                  <a:pt x="6734" y="20367"/>
                </a:moveTo>
                <a:cubicBezTo>
                  <a:pt x="4275" y="19499"/>
                  <a:pt x="1993" y="18192"/>
                  <a:pt x="0" y="16510"/>
                </a:cubicBezTo>
                <a:lnTo>
                  <a:pt x="13927" y="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4074" name="Arc 42"/>
          <p:cNvSpPr>
            <a:spLocks/>
          </p:cNvSpPr>
          <p:nvPr/>
        </p:nvSpPr>
        <p:spPr bwMode="black">
          <a:xfrm rot="692470">
            <a:off x="1978025" y="3060700"/>
            <a:ext cx="2332038" cy="604838"/>
          </a:xfrm>
          <a:custGeom>
            <a:avLst/>
            <a:gdLst>
              <a:gd name="G0" fmla="+- 21600 0 0"/>
              <a:gd name="G1" fmla="+- 2426 0 0"/>
              <a:gd name="G2" fmla="+- 21600 0 0"/>
              <a:gd name="T0" fmla="*/ 2337 w 21600"/>
              <a:gd name="T1" fmla="*/ 12198 h 12198"/>
              <a:gd name="T2" fmla="*/ 137 w 21600"/>
              <a:gd name="T3" fmla="*/ 0 h 12198"/>
              <a:gd name="T4" fmla="*/ 21600 w 21600"/>
              <a:gd name="T5" fmla="*/ 2426 h 12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12198" fill="none" extrusionOk="0">
                <a:moveTo>
                  <a:pt x="2336" y="12198"/>
                </a:moveTo>
                <a:cubicBezTo>
                  <a:pt x="800" y="9169"/>
                  <a:pt x="0" y="5821"/>
                  <a:pt x="0" y="2426"/>
                </a:cubicBezTo>
                <a:cubicBezTo>
                  <a:pt x="-1" y="1615"/>
                  <a:pt x="45" y="805"/>
                  <a:pt x="136" y="-1"/>
                </a:cubicBezTo>
              </a:path>
              <a:path w="21600" h="12198" stroke="0" extrusionOk="0">
                <a:moveTo>
                  <a:pt x="2336" y="12198"/>
                </a:moveTo>
                <a:cubicBezTo>
                  <a:pt x="800" y="9169"/>
                  <a:pt x="0" y="5821"/>
                  <a:pt x="0" y="2426"/>
                </a:cubicBezTo>
                <a:cubicBezTo>
                  <a:pt x="-1" y="1615"/>
                  <a:pt x="45" y="805"/>
                  <a:pt x="136" y="-1"/>
                </a:cubicBezTo>
                <a:lnTo>
                  <a:pt x="21600" y="2426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4075" name="Arc 43"/>
          <p:cNvSpPr>
            <a:spLocks/>
          </p:cNvSpPr>
          <p:nvPr/>
        </p:nvSpPr>
        <p:spPr bwMode="black">
          <a:xfrm rot="692470">
            <a:off x="2632075" y="2341563"/>
            <a:ext cx="1808163" cy="903287"/>
          </a:xfrm>
          <a:custGeom>
            <a:avLst/>
            <a:gdLst>
              <a:gd name="G0" fmla="+- 16756 0 0"/>
              <a:gd name="G1" fmla="+- 18207 0 0"/>
              <a:gd name="G2" fmla="+- 21600 0 0"/>
              <a:gd name="T0" fmla="*/ 0 w 16756"/>
              <a:gd name="T1" fmla="*/ 4577 h 18207"/>
              <a:gd name="T2" fmla="*/ 5134 w 16756"/>
              <a:gd name="T3" fmla="*/ 0 h 18207"/>
              <a:gd name="T4" fmla="*/ 16756 w 16756"/>
              <a:gd name="T5" fmla="*/ 18207 h 182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756" h="18207" fill="none" extrusionOk="0">
                <a:moveTo>
                  <a:pt x="-1" y="4576"/>
                </a:moveTo>
                <a:cubicBezTo>
                  <a:pt x="1455" y="2786"/>
                  <a:pt x="3189" y="1241"/>
                  <a:pt x="5134" y="0"/>
                </a:cubicBezTo>
              </a:path>
              <a:path w="16756" h="18207" stroke="0" extrusionOk="0">
                <a:moveTo>
                  <a:pt x="-1" y="4576"/>
                </a:moveTo>
                <a:cubicBezTo>
                  <a:pt x="1455" y="2786"/>
                  <a:pt x="3189" y="1241"/>
                  <a:pt x="5134" y="0"/>
                </a:cubicBezTo>
                <a:lnTo>
                  <a:pt x="16756" y="18207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4076" name="Rectangle 44"/>
          <p:cNvSpPr>
            <a:spLocks noChangeArrowheads="1"/>
          </p:cNvSpPr>
          <p:nvPr/>
        </p:nvSpPr>
        <p:spPr bwMode="gray">
          <a:xfrm>
            <a:off x="1685690" y="2459516"/>
            <a:ext cx="111761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Clr>
                <a:srgbClr val="FF0066"/>
              </a:buClr>
              <a:buSzPct val="75000"/>
              <a:buFont typeface="Arial" charset="0"/>
              <a:buNone/>
            </a:pPr>
            <a:r>
              <a:rPr lang="ru-RU" sz="1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</a:t>
            </a:r>
            <a:endParaRPr lang="en-US" sz="1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077" name="Rectangle 45"/>
          <p:cNvSpPr>
            <a:spLocks noChangeArrowheads="1"/>
          </p:cNvSpPr>
          <p:nvPr/>
        </p:nvSpPr>
        <p:spPr bwMode="gray">
          <a:xfrm>
            <a:off x="3793735" y="4096930"/>
            <a:ext cx="60144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Clr>
                <a:srgbClr val="FF0066"/>
              </a:buClr>
              <a:buSzPct val="75000"/>
            </a:pPr>
            <a:r>
              <a:rPr lang="ru-RU" sz="3200" b="1" dirty="0" smtClean="0">
                <a:solidFill>
                  <a:prstClr val="white"/>
                </a:solidFill>
              </a:rPr>
              <a:t>25</a:t>
            </a:r>
            <a:endParaRPr lang="en-US" sz="3200" b="1" dirty="0">
              <a:solidFill>
                <a:prstClr val="white"/>
              </a:solidFill>
            </a:endParaRPr>
          </a:p>
        </p:txBody>
      </p:sp>
      <p:sp>
        <p:nvSpPr>
          <p:cNvPr id="44078" name="Rectangle 46"/>
          <p:cNvSpPr>
            <a:spLocks noChangeArrowheads="1"/>
          </p:cNvSpPr>
          <p:nvPr/>
        </p:nvSpPr>
        <p:spPr bwMode="gray">
          <a:xfrm>
            <a:off x="6308039" y="3374450"/>
            <a:ext cx="60144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Clr>
                <a:srgbClr val="FF0066"/>
              </a:buClr>
              <a:buSzPct val="75000"/>
              <a:buFont typeface="Arial" charset="0"/>
              <a:buNone/>
            </a:pPr>
            <a:r>
              <a:rPr lang="ru-RU" sz="3200" b="1" dirty="0" smtClean="0">
                <a:solidFill>
                  <a:srgbClr val="FFFFFF"/>
                </a:solidFill>
              </a:rPr>
              <a:t>59</a:t>
            </a:r>
            <a:endParaRPr lang="en-US" sz="3200" b="1" dirty="0">
              <a:solidFill>
                <a:srgbClr val="FFFFFF"/>
              </a:solidFill>
            </a:endParaRPr>
          </a:p>
        </p:txBody>
      </p:sp>
      <p:sp>
        <p:nvSpPr>
          <p:cNvPr id="44079" name="AutoShape 47"/>
          <p:cNvSpPr>
            <a:spLocks/>
          </p:cNvSpPr>
          <p:nvPr/>
        </p:nvSpPr>
        <p:spPr bwMode="black">
          <a:xfrm>
            <a:off x="7008777" y="2566355"/>
            <a:ext cx="2165920" cy="882650"/>
          </a:xfrm>
          <a:prstGeom prst="accentCallout2">
            <a:avLst>
              <a:gd name="adj1" fmla="val 20991"/>
              <a:gd name="adj2" fmla="val -4014"/>
              <a:gd name="adj3" fmla="val 20991"/>
              <a:gd name="adj4" fmla="val -12375"/>
              <a:gd name="adj5" fmla="val 125657"/>
              <a:gd name="adj6" fmla="val -20736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ru-RU" sz="20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59</a:t>
            </a:r>
          </a:p>
          <a:p>
            <a:pPr algn="ctr">
              <a:lnSpc>
                <a:spcPct val="90000"/>
              </a:lnSpc>
            </a:pPr>
            <a:r>
              <a:rPr lang="ru-RU" sz="20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некоммерческих </a:t>
            </a:r>
            <a:r>
              <a:rPr lang="ru-RU" sz="20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</a:t>
            </a:r>
            <a:r>
              <a:rPr lang="ru-RU" sz="20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080" name="AutoShape 48"/>
          <p:cNvSpPr>
            <a:spLocks/>
          </p:cNvSpPr>
          <p:nvPr/>
        </p:nvSpPr>
        <p:spPr bwMode="black">
          <a:xfrm>
            <a:off x="4898281" y="5027613"/>
            <a:ext cx="2371725" cy="544512"/>
          </a:xfrm>
          <a:prstGeom prst="accentCallout2">
            <a:avLst>
              <a:gd name="adj1" fmla="val 20991"/>
              <a:gd name="adj2" fmla="val -3213"/>
              <a:gd name="adj3" fmla="val 20991"/>
              <a:gd name="adj4" fmla="val -13051"/>
              <a:gd name="adj5" fmla="val -40523"/>
              <a:gd name="adj6" fmla="val -2322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ru-RU" sz="20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25 зарегистрированы</a:t>
            </a:r>
            <a:endParaRPr lang="en-US" sz="20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081" name="AutoShape 49"/>
          <p:cNvSpPr>
            <a:spLocks/>
          </p:cNvSpPr>
          <p:nvPr/>
        </p:nvSpPr>
        <p:spPr bwMode="black">
          <a:xfrm>
            <a:off x="-44904" y="1464271"/>
            <a:ext cx="1547664" cy="3456384"/>
          </a:xfrm>
          <a:prstGeom prst="accentCallout2">
            <a:avLst>
              <a:gd name="adj1" fmla="val 20991"/>
              <a:gd name="adj2" fmla="val 104255"/>
              <a:gd name="adj3" fmla="val 20676"/>
              <a:gd name="adj4" fmla="val 117535"/>
              <a:gd name="adj5" fmla="val 45557"/>
              <a:gd name="adj6" fmla="val 117632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молодежные, ветеранские, добровольческие, благотворительные, национальные, объединения людей с ограниченными возможностями и другие. </a:t>
            </a:r>
          </a:p>
        </p:txBody>
      </p:sp>
      <p:sp>
        <p:nvSpPr>
          <p:cNvPr id="44082" name="Rectangle 50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2400" b="1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1 декабря 2016 года на территории Новошешминского муниципального района действуют </a:t>
            </a:r>
            <a:r>
              <a:rPr lang="ru-RU" sz="2400" b="1" cap="all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800" b="1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/>
            </a:r>
            <a:br>
              <a:rPr lang="ru-RU" sz="2800" b="1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endParaRPr lang="en-US" sz="2800" b="1" cap="all" dirty="0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0" y="2119312"/>
            <a:ext cx="4762500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4922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Line 2"/>
          <p:cNvSpPr>
            <a:spLocks noChangeShapeType="1"/>
          </p:cNvSpPr>
          <p:nvPr/>
        </p:nvSpPr>
        <p:spPr bwMode="auto">
          <a:xfrm flipV="1">
            <a:off x="2368550" y="2057400"/>
            <a:ext cx="381000" cy="381000"/>
          </a:xfrm>
          <a:prstGeom prst="line">
            <a:avLst/>
          </a:prstGeom>
          <a:noFill/>
          <a:ln w="12700" cap="rnd">
            <a:solidFill>
              <a:srgbClr val="003366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171" name="Line 3"/>
          <p:cNvSpPr>
            <a:spLocks noChangeShapeType="1"/>
          </p:cNvSpPr>
          <p:nvPr/>
        </p:nvSpPr>
        <p:spPr bwMode="auto">
          <a:xfrm>
            <a:off x="2292349" y="4724399"/>
            <a:ext cx="508001" cy="479425"/>
          </a:xfrm>
          <a:prstGeom prst="line">
            <a:avLst/>
          </a:prstGeom>
          <a:noFill/>
          <a:ln w="12700" cap="rnd">
            <a:solidFill>
              <a:srgbClr val="003366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2749550" y="2057400"/>
            <a:ext cx="609600" cy="0"/>
          </a:xfrm>
          <a:prstGeom prst="line">
            <a:avLst/>
          </a:prstGeom>
          <a:noFill/>
          <a:ln w="12700" cap="rnd">
            <a:solidFill>
              <a:srgbClr val="003366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173" name="Line 5"/>
          <p:cNvSpPr>
            <a:spLocks noChangeShapeType="1"/>
          </p:cNvSpPr>
          <p:nvPr/>
        </p:nvSpPr>
        <p:spPr bwMode="auto">
          <a:xfrm>
            <a:off x="2749550" y="5203825"/>
            <a:ext cx="609600" cy="0"/>
          </a:xfrm>
          <a:prstGeom prst="line">
            <a:avLst/>
          </a:prstGeom>
          <a:noFill/>
          <a:ln w="12700" cap="rnd">
            <a:solidFill>
              <a:srgbClr val="003366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175" name="Line 7"/>
          <p:cNvSpPr>
            <a:spLocks noChangeShapeType="1"/>
          </p:cNvSpPr>
          <p:nvPr/>
        </p:nvSpPr>
        <p:spPr bwMode="auto">
          <a:xfrm>
            <a:off x="2749550" y="3581400"/>
            <a:ext cx="609600" cy="0"/>
          </a:xfrm>
          <a:prstGeom prst="line">
            <a:avLst/>
          </a:prstGeom>
          <a:noFill/>
          <a:ln w="12700" cap="rnd">
            <a:solidFill>
              <a:srgbClr val="003366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176" name="Line 8"/>
          <p:cNvSpPr>
            <a:spLocks noChangeShapeType="1"/>
          </p:cNvSpPr>
          <p:nvPr/>
        </p:nvSpPr>
        <p:spPr bwMode="auto">
          <a:xfrm flipV="1">
            <a:off x="2673350" y="4267200"/>
            <a:ext cx="685800" cy="0"/>
          </a:xfrm>
          <a:prstGeom prst="line">
            <a:avLst/>
          </a:prstGeom>
          <a:noFill/>
          <a:ln w="12700" cap="rnd">
            <a:solidFill>
              <a:srgbClr val="003366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177" name="Rectangle 9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рограмма  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«Поддержка социально ориентированных некоммерческих организаций в Новошешминском муниципальном районе Республики Татарстан на 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2015-2020 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». 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Постановлением Исполнительного комитета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Новошешминского муниципального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№691 от 18 февраля 2015 года</a:t>
            </a:r>
            <a:r>
              <a:rPr lang="ru-RU" sz="1600" b="1" dirty="0"/>
              <a:t>. </a:t>
            </a:r>
            <a:endParaRPr lang="en-US" sz="1600" b="1" dirty="0"/>
          </a:p>
        </p:txBody>
      </p:sp>
      <p:grpSp>
        <p:nvGrpSpPr>
          <p:cNvPr id="7178" name="Group 10"/>
          <p:cNvGrpSpPr>
            <a:grpSpLocks/>
          </p:cNvGrpSpPr>
          <p:nvPr/>
        </p:nvGrpSpPr>
        <p:grpSpPr bwMode="auto">
          <a:xfrm>
            <a:off x="304800" y="2205038"/>
            <a:ext cx="2673350" cy="2671762"/>
            <a:chOff x="140" y="1419"/>
            <a:chExt cx="1684" cy="1683"/>
          </a:xfrm>
        </p:grpSpPr>
        <p:sp>
          <p:nvSpPr>
            <p:cNvPr id="7179" name="Oval 11"/>
            <p:cNvSpPr>
              <a:spLocks noChangeArrowheads="1"/>
            </p:cNvSpPr>
            <p:nvPr/>
          </p:nvSpPr>
          <p:spPr bwMode="gray">
            <a:xfrm>
              <a:off x="140" y="1419"/>
              <a:ext cx="1684" cy="1683"/>
            </a:xfrm>
            <a:prstGeom prst="ellipse">
              <a:avLst/>
            </a:prstGeom>
            <a:ln/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spAutoFit/>
            </a:bodyPr>
            <a:lstStyle/>
            <a:p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180" name="Oval 12"/>
            <p:cNvSpPr>
              <a:spLocks noChangeArrowheads="1"/>
            </p:cNvSpPr>
            <p:nvPr/>
          </p:nvSpPr>
          <p:spPr bwMode="gray">
            <a:xfrm>
              <a:off x="251" y="1528"/>
              <a:ext cx="1461" cy="1463"/>
            </a:xfrm>
            <a:prstGeom prst="ellipse">
              <a:avLst/>
            </a:prstGeom>
            <a:gradFill rotWithShape="1">
              <a:gsLst>
                <a:gs pos="0">
                  <a:schemeClr val="folHlink">
                    <a:gamma/>
                    <a:shade val="54118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7181" name="Oval 13"/>
            <p:cNvSpPr>
              <a:spLocks noChangeArrowheads="1"/>
            </p:cNvSpPr>
            <p:nvPr/>
          </p:nvSpPr>
          <p:spPr bwMode="gray">
            <a:xfrm>
              <a:off x="258" y="1536"/>
              <a:ext cx="1461" cy="1462"/>
            </a:xfrm>
            <a:prstGeom prst="ellipse">
              <a:avLst/>
            </a:prstGeom>
            <a:ln/>
            <a:extLst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>
              <a:spAutoFit/>
            </a:bodyPr>
            <a:lstStyle/>
            <a:p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182" name="Oval 14"/>
            <p:cNvSpPr>
              <a:spLocks noChangeArrowheads="1"/>
            </p:cNvSpPr>
            <p:nvPr/>
          </p:nvSpPr>
          <p:spPr bwMode="gray">
            <a:xfrm>
              <a:off x="323" y="1602"/>
              <a:ext cx="1317" cy="13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7183" name="Oval 15"/>
            <p:cNvSpPr>
              <a:spLocks noChangeArrowheads="1"/>
            </p:cNvSpPr>
            <p:nvPr/>
          </p:nvSpPr>
          <p:spPr bwMode="gray">
            <a:xfrm>
              <a:off x="344" y="1623"/>
              <a:ext cx="1276" cy="1277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7184" name="Oval 16"/>
            <p:cNvSpPr>
              <a:spLocks noChangeArrowheads="1"/>
            </p:cNvSpPr>
            <p:nvPr/>
          </p:nvSpPr>
          <p:spPr bwMode="gray">
            <a:xfrm>
              <a:off x="360" y="1630"/>
              <a:ext cx="1246" cy="1246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7185" name="Oval 17"/>
            <p:cNvSpPr>
              <a:spLocks noChangeArrowheads="1"/>
            </p:cNvSpPr>
            <p:nvPr/>
          </p:nvSpPr>
          <p:spPr bwMode="gray">
            <a:xfrm>
              <a:off x="374" y="1642"/>
              <a:ext cx="1184" cy="1164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7188" name="AutoShape 20"/>
          <p:cNvSpPr>
            <a:spLocks noChangeArrowheads="1"/>
          </p:cNvSpPr>
          <p:nvPr/>
        </p:nvSpPr>
        <p:spPr bwMode="gray">
          <a:xfrm>
            <a:off x="3352800" y="1828799"/>
            <a:ext cx="5105400" cy="93821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189" name="Rectangle 21"/>
          <p:cNvSpPr>
            <a:spLocks noChangeArrowheads="1"/>
          </p:cNvSpPr>
          <p:nvPr/>
        </p:nvSpPr>
        <p:spPr bwMode="auto">
          <a:xfrm>
            <a:off x="3707905" y="1845485"/>
            <a:ext cx="458135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1. развитие </a:t>
            </a:r>
            <a:r>
              <a:rPr lang="ru-RU" dirty="0">
                <a:solidFill>
                  <a:prstClr val="black"/>
                </a:solidFill>
              </a:rPr>
              <a:t>механизмов финансовой, имущественной, информационной, поддержки НКО;</a:t>
            </a:r>
          </a:p>
        </p:txBody>
      </p:sp>
      <p:sp>
        <p:nvSpPr>
          <p:cNvPr id="7192" name="AutoShape 24"/>
          <p:cNvSpPr>
            <a:spLocks noChangeArrowheads="1"/>
          </p:cNvSpPr>
          <p:nvPr/>
        </p:nvSpPr>
        <p:spPr bwMode="gray">
          <a:xfrm>
            <a:off x="3349625" y="2924944"/>
            <a:ext cx="5105400" cy="1008112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193" name="Rectangle 25"/>
          <p:cNvSpPr>
            <a:spLocks noChangeArrowheads="1"/>
          </p:cNvSpPr>
          <p:nvPr/>
        </p:nvSpPr>
        <p:spPr bwMode="auto">
          <a:xfrm>
            <a:off x="3555194" y="2967335"/>
            <a:ext cx="489983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2. создание </a:t>
            </a:r>
            <a:r>
              <a:rPr lang="ru-RU" dirty="0">
                <a:solidFill>
                  <a:prstClr val="black"/>
                </a:solidFill>
              </a:rPr>
              <a:t>постоянно действующей системы взаимодействия органов местного самоуправления и населения;</a:t>
            </a:r>
          </a:p>
        </p:txBody>
      </p:sp>
      <p:sp>
        <p:nvSpPr>
          <p:cNvPr id="7194" name="Oval 26"/>
          <p:cNvSpPr>
            <a:spLocks noChangeArrowheads="1"/>
          </p:cNvSpPr>
          <p:nvPr/>
        </p:nvSpPr>
        <p:spPr bwMode="gray">
          <a:xfrm>
            <a:off x="3263900" y="1946275"/>
            <a:ext cx="228600" cy="228600"/>
          </a:xfrm>
          <a:prstGeom prst="ellipse">
            <a:avLst/>
          </a:prstGeom>
          <a:gradFill rotWithShape="1">
            <a:gsLst>
              <a:gs pos="0">
                <a:srgbClr val="E96E29"/>
              </a:gs>
              <a:gs pos="100000">
                <a:srgbClr val="E96E29">
                  <a:gamma/>
                  <a:shade val="6666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196" name="Oval 28"/>
          <p:cNvSpPr>
            <a:spLocks noChangeArrowheads="1"/>
          </p:cNvSpPr>
          <p:nvPr/>
        </p:nvSpPr>
        <p:spPr bwMode="gray">
          <a:xfrm>
            <a:off x="3276600" y="3467100"/>
            <a:ext cx="228600" cy="228600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66667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197" name="AutoShape 29"/>
          <p:cNvSpPr>
            <a:spLocks noChangeArrowheads="1"/>
          </p:cNvSpPr>
          <p:nvPr/>
        </p:nvSpPr>
        <p:spPr bwMode="gray">
          <a:xfrm>
            <a:off x="3352800" y="4095750"/>
            <a:ext cx="5105400" cy="78105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198" name="Rectangle 30"/>
          <p:cNvSpPr>
            <a:spLocks noChangeArrowheads="1"/>
          </p:cNvSpPr>
          <p:nvPr/>
        </p:nvSpPr>
        <p:spPr bwMode="auto">
          <a:xfrm>
            <a:off x="3555195" y="4168424"/>
            <a:ext cx="461720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3. переподготовка </a:t>
            </a:r>
            <a:r>
              <a:rPr lang="ru-RU" dirty="0">
                <a:solidFill>
                  <a:prstClr val="black"/>
                </a:solidFill>
              </a:rPr>
              <a:t>и обучение работников и добровольцев НКО;</a:t>
            </a:r>
          </a:p>
        </p:txBody>
      </p:sp>
      <p:sp>
        <p:nvSpPr>
          <p:cNvPr id="7199" name="Oval 31"/>
          <p:cNvSpPr>
            <a:spLocks noChangeArrowheads="1"/>
          </p:cNvSpPr>
          <p:nvPr/>
        </p:nvSpPr>
        <p:spPr bwMode="gray">
          <a:xfrm>
            <a:off x="3263900" y="4191000"/>
            <a:ext cx="228600" cy="228600"/>
          </a:xfrm>
          <a:prstGeom prst="ellipse">
            <a:avLst/>
          </a:prstGeom>
          <a:gradFill rotWithShape="1">
            <a:gsLst>
              <a:gs pos="0">
                <a:srgbClr val="E96E29"/>
              </a:gs>
              <a:gs pos="100000">
                <a:srgbClr val="E96E29">
                  <a:gamma/>
                  <a:shade val="6666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200" name="AutoShape 32"/>
          <p:cNvSpPr>
            <a:spLocks noChangeArrowheads="1"/>
          </p:cNvSpPr>
          <p:nvPr/>
        </p:nvSpPr>
        <p:spPr bwMode="gray">
          <a:xfrm>
            <a:off x="3326392" y="5095712"/>
            <a:ext cx="5105400" cy="1189801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201" name="Rectangle 33"/>
          <p:cNvSpPr>
            <a:spLocks noChangeArrowheads="1"/>
          </p:cNvSpPr>
          <p:nvPr/>
        </p:nvSpPr>
        <p:spPr bwMode="auto">
          <a:xfrm>
            <a:off x="3555195" y="5085184"/>
            <a:ext cx="489983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4. поощрение </a:t>
            </a:r>
            <a:r>
              <a:rPr lang="ru-RU" dirty="0">
                <a:solidFill>
                  <a:prstClr val="black"/>
                </a:solidFill>
              </a:rPr>
              <a:t>и стимулирование благотворительной деятельности и добровольческого движения в муниципальном образовании.</a:t>
            </a:r>
          </a:p>
        </p:txBody>
      </p:sp>
      <p:sp>
        <p:nvSpPr>
          <p:cNvPr id="7202" name="Oval 34"/>
          <p:cNvSpPr>
            <a:spLocks noChangeArrowheads="1"/>
          </p:cNvSpPr>
          <p:nvPr/>
        </p:nvSpPr>
        <p:spPr bwMode="gray">
          <a:xfrm>
            <a:off x="3326594" y="5155632"/>
            <a:ext cx="228600" cy="228600"/>
          </a:xfrm>
          <a:prstGeom prst="ellipse">
            <a:avLst/>
          </a:prstGeom>
          <a:gradFill rotWithShape="1">
            <a:gsLst>
              <a:gs pos="0">
                <a:srgbClr val="DCDC48"/>
              </a:gs>
              <a:gs pos="100000">
                <a:srgbClr val="DCDC48">
                  <a:gamma/>
                  <a:shade val="6666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56086" y="2411592"/>
            <a:ext cx="13199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НКО</a:t>
            </a:r>
            <a:endParaRPr lang="ru-RU" sz="48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91" y="2892287"/>
            <a:ext cx="1919585" cy="191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2660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0" name="Freeform 8"/>
          <p:cNvSpPr>
            <a:spLocks/>
          </p:cNvSpPr>
          <p:nvPr/>
        </p:nvSpPr>
        <p:spPr bwMode="gray">
          <a:xfrm rot="10800000">
            <a:off x="4788023" y="3789040"/>
            <a:ext cx="2160239" cy="1610373"/>
          </a:xfrm>
          <a:custGeom>
            <a:avLst/>
            <a:gdLst>
              <a:gd name="T0" fmla="*/ 0 w 952"/>
              <a:gd name="T1" fmla="*/ 756 h 947"/>
              <a:gd name="T2" fmla="*/ 191 w 952"/>
              <a:gd name="T3" fmla="*/ 591 h 947"/>
              <a:gd name="T4" fmla="*/ 190 w 952"/>
              <a:gd name="T5" fmla="*/ 672 h 947"/>
              <a:gd name="T6" fmla="*/ 194 w 952"/>
              <a:gd name="T7" fmla="*/ 672 h 947"/>
              <a:gd name="T8" fmla="*/ 205 w 952"/>
              <a:gd name="T9" fmla="*/ 672 h 947"/>
              <a:gd name="T10" fmla="*/ 225 w 952"/>
              <a:gd name="T11" fmla="*/ 671 h 947"/>
              <a:gd name="T12" fmla="*/ 250 w 952"/>
              <a:gd name="T13" fmla="*/ 667 h 947"/>
              <a:gd name="T14" fmla="*/ 281 w 952"/>
              <a:gd name="T15" fmla="*/ 662 h 947"/>
              <a:gd name="T16" fmla="*/ 316 w 952"/>
              <a:gd name="T17" fmla="*/ 653 h 947"/>
              <a:gd name="T18" fmla="*/ 356 w 952"/>
              <a:gd name="T19" fmla="*/ 641 h 947"/>
              <a:gd name="T20" fmla="*/ 399 w 952"/>
              <a:gd name="T21" fmla="*/ 626 h 947"/>
              <a:gd name="T22" fmla="*/ 444 w 952"/>
              <a:gd name="T23" fmla="*/ 605 h 947"/>
              <a:gd name="T24" fmla="*/ 492 w 952"/>
              <a:gd name="T25" fmla="*/ 578 h 947"/>
              <a:gd name="T26" fmla="*/ 540 w 952"/>
              <a:gd name="T27" fmla="*/ 547 h 947"/>
              <a:gd name="T28" fmla="*/ 587 w 952"/>
              <a:gd name="T29" fmla="*/ 508 h 947"/>
              <a:gd name="T30" fmla="*/ 635 w 952"/>
              <a:gd name="T31" fmla="*/ 463 h 947"/>
              <a:gd name="T32" fmla="*/ 689 w 952"/>
              <a:gd name="T33" fmla="*/ 405 h 947"/>
              <a:gd name="T34" fmla="*/ 737 w 952"/>
              <a:gd name="T35" fmla="*/ 350 h 947"/>
              <a:gd name="T36" fmla="*/ 780 w 952"/>
              <a:gd name="T37" fmla="*/ 298 h 947"/>
              <a:gd name="T38" fmla="*/ 816 w 952"/>
              <a:gd name="T39" fmla="*/ 249 h 947"/>
              <a:gd name="T40" fmla="*/ 847 w 952"/>
              <a:gd name="T41" fmla="*/ 204 h 947"/>
              <a:gd name="T42" fmla="*/ 873 w 952"/>
              <a:gd name="T43" fmla="*/ 164 h 947"/>
              <a:gd name="T44" fmla="*/ 895 w 952"/>
              <a:gd name="T45" fmla="*/ 126 h 947"/>
              <a:gd name="T46" fmla="*/ 913 w 952"/>
              <a:gd name="T47" fmla="*/ 94 h 947"/>
              <a:gd name="T48" fmla="*/ 926 w 952"/>
              <a:gd name="T49" fmla="*/ 66 h 947"/>
              <a:gd name="T50" fmla="*/ 936 w 952"/>
              <a:gd name="T51" fmla="*/ 42 h 947"/>
              <a:gd name="T52" fmla="*/ 944 w 952"/>
              <a:gd name="T53" fmla="*/ 24 h 947"/>
              <a:gd name="T54" fmla="*/ 949 w 952"/>
              <a:gd name="T55" fmla="*/ 12 h 947"/>
              <a:gd name="T56" fmla="*/ 952 w 952"/>
              <a:gd name="T57" fmla="*/ 2 h 947"/>
              <a:gd name="T58" fmla="*/ 952 w 952"/>
              <a:gd name="T59" fmla="*/ 0 h 947"/>
              <a:gd name="T60" fmla="*/ 952 w 952"/>
              <a:gd name="T61" fmla="*/ 4 h 947"/>
              <a:gd name="T62" fmla="*/ 950 w 952"/>
              <a:gd name="T63" fmla="*/ 17 h 947"/>
              <a:gd name="T64" fmla="*/ 948 w 952"/>
              <a:gd name="T65" fmla="*/ 36 h 947"/>
              <a:gd name="T66" fmla="*/ 942 w 952"/>
              <a:gd name="T67" fmla="*/ 62 h 947"/>
              <a:gd name="T68" fmla="*/ 936 w 952"/>
              <a:gd name="T69" fmla="*/ 93 h 947"/>
              <a:gd name="T70" fmla="*/ 927 w 952"/>
              <a:gd name="T71" fmla="*/ 130 h 947"/>
              <a:gd name="T72" fmla="*/ 914 w 952"/>
              <a:gd name="T73" fmla="*/ 172 h 947"/>
              <a:gd name="T74" fmla="*/ 899 w 952"/>
              <a:gd name="T75" fmla="*/ 217 h 947"/>
              <a:gd name="T76" fmla="*/ 881 w 952"/>
              <a:gd name="T77" fmla="*/ 264 h 947"/>
              <a:gd name="T78" fmla="*/ 857 w 952"/>
              <a:gd name="T79" fmla="*/ 315 h 947"/>
              <a:gd name="T80" fmla="*/ 830 w 952"/>
              <a:gd name="T81" fmla="*/ 368 h 947"/>
              <a:gd name="T82" fmla="*/ 798 w 952"/>
              <a:gd name="T83" fmla="*/ 421 h 947"/>
              <a:gd name="T84" fmla="*/ 762 w 952"/>
              <a:gd name="T85" fmla="*/ 475 h 947"/>
              <a:gd name="T86" fmla="*/ 719 w 952"/>
              <a:gd name="T87" fmla="*/ 529 h 947"/>
              <a:gd name="T88" fmla="*/ 671 w 952"/>
              <a:gd name="T89" fmla="*/ 582 h 947"/>
              <a:gd name="T90" fmla="*/ 613 w 952"/>
              <a:gd name="T91" fmla="*/ 637 h 947"/>
              <a:gd name="T92" fmla="*/ 555 w 952"/>
              <a:gd name="T93" fmla="*/ 685 h 947"/>
              <a:gd name="T94" fmla="*/ 500 w 952"/>
              <a:gd name="T95" fmla="*/ 726 h 947"/>
              <a:gd name="T96" fmla="*/ 447 w 952"/>
              <a:gd name="T97" fmla="*/ 761 h 947"/>
              <a:gd name="T98" fmla="*/ 396 w 952"/>
              <a:gd name="T99" fmla="*/ 790 h 947"/>
              <a:gd name="T100" fmla="*/ 350 w 952"/>
              <a:gd name="T101" fmla="*/ 813 h 947"/>
              <a:gd name="T102" fmla="*/ 307 w 952"/>
              <a:gd name="T103" fmla="*/ 831 h 947"/>
              <a:gd name="T104" fmla="*/ 270 w 952"/>
              <a:gd name="T105" fmla="*/ 845 h 947"/>
              <a:gd name="T106" fmla="*/ 238 w 952"/>
              <a:gd name="T107" fmla="*/ 855 h 947"/>
              <a:gd name="T108" fmla="*/ 212 w 952"/>
              <a:gd name="T109" fmla="*/ 862 h 947"/>
              <a:gd name="T110" fmla="*/ 192 w 952"/>
              <a:gd name="T111" fmla="*/ 866 h 947"/>
              <a:gd name="T112" fmla="*/ 181 w 952"/>
              <a:gd name="T113" fmla="*/ 868 h 947"/>
              <a:gd name="T114" fmla="*/ 176 w 952"/>
              <a:gd name="T115" fmla="*/ 868 h 947"/>
              <a:gd name="T116" fmla="*/ 167 w 952"/>
              <a:gd name="T117" fmla="*/ 947 h 947"/>
              <a:gd name="T118" fmla="*/ 0 w 952"/>
              <a:gd name="T119" fmla="*/ 756 h 9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52" h="947">
                <a:moveTo>
                  <a:pt x="0" y="756"/>
                </a:moveTo>
                <a:lnTo>
                  <a:pt x="191" y="591"/>
                </a:lnTo>
                <a:lnTo>
                  <a:pt x="190" y="672"/>
                </a:lnTo>
                <a:lnTo>
                  <a:pt x="194" y="672"/>
                </a:lnTo>
                <a:lnTo>
                  <a:pt x="205" y="672"/>
                </a:lnTo>
                <a:lnTo>
                  <a:pt x="225" y="671"/>
                </a:lnTo>
                <a:lnTo>
                  <a:pt x="250" y="667"/>
                </a:lnTo>
                <a:lnTo>
                  <a:pt x="281" y="662"/>
                </a:lnTo>
                <a:lnTo>
                  <a:pt x="316" y="653"/>
                </a:lnTo>
                <a:lnTo>
                  <a:pt x="356" y="641"/>
                </a:lnTo>
                <a:lnTo>
                  <a:pt x="399" y="626"/>
                </a:lnTo>
                <a:lnTo>
                  <a:pt x="444" y="605"/>
                </a:lnTo>
                <a:lnTo>
                  <a:pt x="492" y="578"/>
                </a:lnTo>
                <a:lnTo>
                  <a:pt x="540" y="547"/>
                </a:lnTo>
                <a:lnTo>
                  <a:pt x="587" y="508"/>
                </a:lnTo>
                <a:lnTo>
                  <a:pt x="635" y="463"/>
                </a:lnTo>
                <a:lnTo>
                  <a:pt x="689" y="405"/>
                </a:lnTo>
                <a:lnTo>
                  <a:pt x="737" y="350"/>
                </a:lnTo>
                <a:lnTo>
                  <a:pt x="780" y="298"/>
                </a:lnTo>
                <a:lnTo>
                  <a:pt x="816" y="249"/>
                </a:lnTo>
                <a:lnTo>
                  <a:pt x="847" y="204"/>
                </a:lnTo>
                <a:lnTo>
                  <a:pt x="873" y="164"/>
                </a:lnTo>
                <a:lnTo>
                  <a:pt x="895" y="126"/>
                </a:lnTo>
                <a:lnTo>
                  <a:pt x="913" y="94"/>
                </a:lnTo>
                <a:lnTo>
                  <a:pt x="926" y="66"/>
                </a:lnTo>
                <a:lnTo>
                  <a:pt x="936" y="42"/>
                </a:lnTo>
                <a:lnTo>
                  <a:pt x="944" y="24"/>
                </a:lnTo>
                <a:lnTo>
                  <a:pt x="949" y="12"/>
                </a:lnTo>
                <a:lnTo>
                  <a:pt x="952" y="2"/>
                </a:lnTo>
                <a:lnTo>
                  <a:pt x="952" y="0"/>
                </a:lnTo>
                <a:lnTo>
                  <a:pt x="952" y="4"/>
                </a:lnTo>
                <a:lnTo>
                  <a:pt x="950" y="17"/>
                </a:lnTo>
                <a:lnTo>
                  <a:pt x="948" y="36"/>
                </a:lnTo>
                <a:lnTo>
                  <a:pt x="942" y="62"/>
                </a:lnTo>
                <a:lnTo>
                  <a:pt x="936" y="93"/>
                </a:lnTo>
                <a:lnTo>
                  <a:pt x="927" y="130"/>
                </a:lnTo>
                <a:lnTo>
                  <a:pt x="914" y="172"/>
                </a:lnTo>
                <a:lnTo>
                  <a:pt x="899" y="217"/>
                </a:lnTo>
                <a:lnTo>
                  <a:pt x="881" y="264"/>
                </a:lnTo>
                <a:lnTo>
                  <a:pt x="857" y="315"/>
                </a:lnTo>
                <a:lnTo>
                  <a:pt x="830" y="368"/>
                </a:lnTo>
                <a:lnTo>
                  <a:pt x="798" y="421"/>
                </a:lnTo>
                <a:lnTo>
                  <a:pt x="762" y="475"/>
                </a:lnTo>
                <a:lnTo>
                  <a:pt x="719" y="529"/>
                </a:lnTo>
                <a:lnTo>
                  <a:pt x="671" y="582"/>
                </a:lnTo>
                <a:lnTo>
                  <a:pt x="613" y="637"/>
                </a:lnTo>
                <a:lnTo>
                  <a:pt x="555" y="685"/>
                </a:lnTo>
                <a:lnTo>
                  <a:pt x="500" y="726"/>
                </a:lnTo>
                <a:lnTo>
                  <a:pt x="447" y="761"/>
                </a:lnTo>
                <a:lnTo>
                  <a:pt x="396" y="790"/>
                </a:lnTo>
                <a:lnTo>
                  <a:pt x="350" y="813"/>
                </a:lnTo>
                <a:lnTo>
                  <a:pt x="307" y="831"/>
                </a:lnTo>
                <a:lnTo>
                  <a:pt x="270" y="845"/>
                </a:lnTo>
                <a:lnTo>
                  <a:pt x="238" y="855"/>
                </a:lnTo>
                <a:lnTo>
                  <a:pt x="212" y="862"/>
                </a:lnTo>
                <a:lnTo>
                  <a:pt x="192" y="866"/>
                </a:lnTo>
                <a:lnTo>
                  <a:pt x="181" y="868"/>
                </a:lnTo>
                <a:lnTo>
                  <a:pt x="176" y="868"/>
                </a:lnTo>
                <a:lnTo>
                  <a:pt x="167" y="947"/>
                </a:lnTo>
                <a:lnTo>
                  <a:pt x="0" y="756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ffectLst>
            <a:outerShdw dist="107763" dir="2700000" algn="ctr" rotWithShape="0">
              <a:srgbClr val="080808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0">
                <a:solidFill>
                  <a:srgbClr val="BBF6EE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3321" name="AutoShape 9"/>
          <p:cNvSpPr>
            <a:spLocks noChangeArrowheads="1"/>
          </p:cNvSpPr>
          <p:nvPr/>
        </p:nvSpPr>
        <p:spPr bwMode="gray">
          <a:xfrm>
            <a:off x="4355975" y="6005814"/>
            <a:ext cx="4320481" cy="810888"/>
          </a:xfrm>
          <a:prstGeom prst="cube">
            <a:avLst>
              <a:gd name="adj" fmla="val 49880"/>
            </a:avLst>
          </a:prstGeom>
          <a:ln/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13322" name="AutoShape 10"/>
          <p:cNvSpPr>
            <a:spLocks noChangeArrowheads="1"/>
          </p:cNvSpPr>
          <p:nvPr/>
        </p:nvSpPr>
        <p:spPr bwMode="ltGray">
          <a:xfrm rot="16200000" flipV="1">
            <a:off x="5157986" y="5401809"/>
            <a:ext cx="1204341" cy="792036"/>
          </a:xfrm>
          <a:prstGeom prst="cube">
            <a:avLst>
              <a:gd name="adj" fmla="val 23792"/>
            </a:avLst>
          </a:prstGeom>
          <a:ln/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13323" name="AutoShape 11"/>
          <p:cNvSpPr>
            <a:spLocks noChangeArrowheads="1"/>
          </p:cNvSpPr>
          <p:nvPr/>
        </p:nvSpPr>
        <p:spPr bwMode="ltGray">
          <a:xfrm rot="16200000" flipV="1">
            <a:off x="6269747" y="5008736"/>
            <a:ext cx="1871822" cy="781356"/>
          </a:xfrm>
          <a:prstGeom prst="cube">
            <a:avLst>
              <a:gd name="adj" fmla="val 23792"/>
            </a:avLst>
          </a:prstGeom>
          <a:ln/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13328" name="Text Box 16"/>
          <p:cNvSpPr txBox="1">
            <a:spLocks noChangeArrowheads="1"/>
          </p:cNvSpPr>
          <p:nvPr/>
        </p:nvSpPr>
        <p:spPr bwMode="gray">
          <a:xfrm>
            <a:off x="2324100" y="4891088"/>
            <a:ext cx="635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600">
                <a:solidFill>
                  <a:srgbClr val="FEFEFE"/>
                </a:solidFill>
              </a:rPr>
              <a:t>2005</a:t>
            </a:r>
          </a:p>
        </p:txBody>
      </p:sp>
      <p:sp>
        <p:nvSpPr>
          <p:cNvPr id="13329" name="Text Box 17"/>
          <p:cNvSpPr txBox="1">
            <a:spLocks noChangeArrowheads="1"/>
          </p:cNvSpPr>
          <p:nvPr/>
        </p:nvSpPr>
        <p:spPr bwMode="gray">
          <a:xfrm>
            <a:off x="3181350" y="4891088"/>
            <a:ext cx="635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600">
                <a:solidFill>
                  <a:srgbClr val="FEFEFE"/>
                </a:solidFill>
              </a:rPr>
              <a:t>2006</a:t>
            </a:r>
          </a:p>
        </p:txBody>
      </p:sp>
      <p:sp>
        <p:nvSpPr>
          <p:cNvPr id="13330" name="Text Box 18"/>
          <p:cNvSpPr txBox="1">
            <a:spLocks noChangeArrowheads="1"/>
          </p:cNvSpPr>
          <p:nvPr/>
        </p:nvSpPr>
        <p:spPr bwMode="black">
          <a:xfrm>
            <a:off x="5076056" y="6411258"/>
            <a:ext cx="124077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1мл.70т.р.</a:t>
            </a:r>
            <a:endParaRPr lang="en-US" sz="1400" b="1" dirty="0">
              <a:solidFill>
                <a:srgbClr val="FEFEF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33" name="Text Box 21"/>
          <p:cNvSpPr txBox="1">
            <a:spLocks noChangeArrowheads="1"/>
          </p:cNvSpPr>
          <p:nvPr/>
        </p:nvSpPr>
        <p:spPr bwMode="black">
          <a:xfrm>
            <a:off x="3171825" y="1831975"/>
            <a:ext cx="565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EFEFE"/>
                </a:solidFill>
              </a:rPr>
              <a:t>120</a:t>
            </a:r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4129724"/>
              </p:ext>
            </p:extLst>
          </p:nvPr>
        </p:nvGraphicFramePr>
        <p:xfrm>
          <a:off x="242501" y="1196752"/>
          <a:ext cx="6572250" cy="2481072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581938"/>
                <a:gridCol w="629981"/>
                <a:gridCol w="618550"/>
                <a:gridCol w="809703"/>
                <a:gridCol w="630616"/>
                <a:gridCol w="629981"/>
                <a:gridCol w="810338"/>
                <a:gridCol w="861143"/>
              </a:tblGrid>
              <a:tr h="1882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</a:rPr>
                        <a:t>Источники финансирования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</a:rPr>
                        <a:t>2015 год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</a:rPr>
                        <a:t>2016 год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</a:rPr>
                        <a:t>2017 год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</a:rPr>
                        <a:t>2018 год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</a:rPr>
                        <a:t>2019 год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</a:rPr>
                        <a:t>2020 год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R="410845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</a:rPr>
                        <a:t>Всего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solidFill>
                      <a:srgbClr val="00B0F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Муниципальный бюджет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262,0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285,0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308,0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331,0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354,0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377,0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1917,0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Внебюджетные источники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630,0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785,0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830,0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895,0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970,0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1045,0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5155,0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Всего по Программе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892,0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1070,0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1138,0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1226,0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1324,0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1422,0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7072,0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/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6690483" y="6399998"/>
            <a:ext cx="10303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1мл.330т.р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3434" y="82229"/>
            <a:ext cx="88130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объем финансирования Программы составляет 7 миллионов 72 тысячи рублей, в том числе средства муниципального бюджета – 1 миллион 917 тысяч рублей, внебюджетные источники – 5 миллионов 155 тысяч рублей </a:t>
            </a:r>
            <a:endParaRPr lang="ru-RU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63" y="3874124"/>
            <a:ext cx="3638873" cy="298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2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9000" r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to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61"/>
          <a:stretch>
            <a:fillRect/>
          </a:stretch>
        </p:blipFill>
        <p:spPr bwMode="invGray">
          <a:xfrm>
            <a:off x="4025900" y="3481388"/>
            <a:ext cx="963613" cy="177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1" name="Picture 3" descr="to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5192713" y="2924945"/>
            <a:ext cx="963612" cy="256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Picture 4" descr="to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6380163" y="3124200"/>
            <a:ext cx="963612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3" name="Picture 5" descr="to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7589838" y="2767013"/>
            <a:ext cx="963612" cy="305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4" name="Rectangle 6"/>
          <p:cNvSpPr>
            <a:spLocks noGrp="1" noChangeArrowheads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Внебюджетные источники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ea typeface="Calibri"/>
              <a:cs typeface="Times New Roman"/>
            </a:endParaRPr>
          </a:p>
        </p:txBody>
      </p:sp>
      <p:sp>
        <p:nvSpPr>
          <p:cNvPr id="43015" name="Text Box 4"/>
          <p:cNvSpPr txBox="1">
            <a:spLocks noChangeArrowheads="1"/>
          </p:cNvSpPr>
          <p:nvPr/>
        </p:nvSpPr>
        <p:spPr bwMode="black">
          <a:xfrm>
            <a:off x="228058" y="3869323"/>
            <a:ext cx="32766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/>
            <a:r>
              <a:rPr lang="en-US" sz="1600" dirty="0" smtClean="0">
                <a:solidFill>
                  <a:srgbClr val="4F81BD"/>
                </a:solidFill>
              </a:rPr>
              <a:t>.</a:t>
            </a:r>
            <a:endParaRPr lang="en-US" sz="1600" dirty="0">
              <a:solidFill>
                <a:srgbClr val="4F81BD"/>
              </a:solidFill>
            </a:endParaRPr>
          </a:p>
        </p:txBody>
      </p:sp>
      <p:sp>
        <p:nvSpPr>
          <p:cNvPr id="43017" name="Oval 9"/>
          <p:cNvSpPr>
            <a:spLocks noChangeArrowheads="1"/>
          </p:cNvSpPr>
          <p:nvPr/>
        </p:nvSpPr>
        <p:spPr bwMode="gray">
          <a:xfrm>
            <a:off x="6400800" y="5495925"/>
            <a:ext cx="930275" cy="257175"/>
          </a:xfrm>
          <a:prstGeom prst="ellipse">
            <a:avLst/>
          </a:prstGeom>
          <a:solidFill>
            <a:srgbClr val="FFFFFF">
              <a:alpha val="10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3018" name="Oval 10"/>
          <p:cNvSpPr>
            <a:spLocks noChangeArrowheads="1"/>
          </p:cNvSpPr>
          <p:nvPr/>
        </p:nvSpPr>
        <p:spPr bwMode="gray">
          <a:xfrm>
            <a:off x="7599363" y="5649913"/>
            <a:ext cx="930275" cy="292100"/>
          </a:xfrm>
          <a:prstGeom prst="ellipse">
            <a:avLst/>
          </a:prstGeom>
          <a:solidFill>
            <a:srgbClr val="FFFFFF">
              <a:alpha val="10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3019" name="AutoShape 11"/>
          <p:cNvSpPr>
            <a:spLocks noChangeArrowheads="1"/>
          </p:cNvSpPr>
          <p:nvPr/>
        </p:nvSpPr>
        <p:spPr bwMode="gray">
          <a:xfrm>
            <a:off x="7605713" y="3869324"/>
            <a:ext cx="928687" cy="2059990"/>
          </a:xfrm>
          <a:prstGeom prst="can">
            <a:avLst>
              <a:gd name="adj" fmla="val 26994"/>
            </a:avLst>
          </a:prstGeom>
          <a:gradFill rotWithShape="1">
            <a:gsLst>
              <a:gs pos="0">
                <a:schemeClr val="hlink"/>
              </a:gs>
              <a:gs pos="50000">
                <a:schemeClr val="hlink">
                  <a:gamma/>
                  <a:tint val="50980"/>
                  <a:invGamma/>
                </a:schemeClr>
              </a:gs>
              <a:gs pos="100000">
                <a:schemeClr val="hlink"/>
              </a:gs>
            </a:gsLst>
            <a:lin ang="0" scaled="1"/>
          </a:gradFill>
          <a:ln w="9525">
            <a:solidFill>
              <a:srgbClr val="F8F8F8">
                <a:alpha val="14999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3020" name="AutoShape 12"/>
          <p:cNvSpPr>
            <a:spLocks noChangeArrowheads="1"/>
          </p:cNvSpPr>
          <p:nvPr/>
        </p:nvSpPr>
        <p:spPr bwMode="ltGray">
          <a:xfrm>
            <a:off x="4046538" y="4703763"/>
            <a:ext cx="930275" cy="623887"/>
          </a:xfrm>
          <a:prstGeom prst="can">
            <a:avLst>
              <a:gd name="adj" fmla="val 30417"/>
            </a:avLst>
          </a:prstGeom>
          <a:gradFill rotWithShape="1">
            <a:gsLst>
              <a:gs pos="0">
                <a:schemeClr val="accent2"/>
              </a:gs>
              <a:gs pos="50000">
                <a:schemeClr val="accent2">
                  <a:gamma/>
                  <a:tint val="50980"/>
                  <a:invGamma/>
                </a:schemeClr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3021" name="AutoShape 13"/>
          <p:cNvSpPr>
            <a:spLocks noChangeArrowheads="1"/>
          </p:cNvSpPr>
          <p:nvPr/>
        </p:nvSpPr>
        <p:spPr bwMode="gray">
          <a:xfrm>
            <a:off x="5210175" y="3377750"/>
            <a:ext cx="930275" cy="2181676"/>
          </a:xfrm>
          <a:prstGeom prst="can">
            <a:avLst>
              <a:gd name="adj" fmla="val 26948"/>
            </a:avLst>
          </a:prstGeom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43022" name="AutoShape 14"/>
          <p:cNvSpPr>
            <a:spLocks noChangeArrowheads="1"/>
          </p:cNvSpPr>
          <p:nvPr/>
        </p:nvSpPr>
        <p:spPr bwMode="gray">
          <a:xfrm>
            <a:off x="6396038" y="4038600"/>
            <a:ext cx="930275" cy="1714500"/>
          </a:xfrm>
          <a:prstGeom prst="can">
            <a:avLst>
              <a:gd name="adj" fmla="val 30022"/>
            </a:avLst>
          </a:prstGeom>
          <a:gradFill rotWithShape="1">
            <a:gsLst>
              <a:gs pos="0">
                <a:schemeClr val="folHlink"/>
              </a:gs>
              <a:gs pos="50000">
                <a:schemeClr val="folHlink">
                  <a:gamma/>
                  <a:tint val="50980"/>
                  <a:invGamma/>
                </a:schemeClr>
              </a:gs>
              <a:gs pos="100000">
                <a:schemeClr val="folHlink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3023" name="Text Box 15"/>
          <p:cNvSpPr txBox="1">
            <a:spLocks noChangeArrowheads="1"/>
          </p:cNvSpPr>
          <p:nvPr/>
        </p:nvSpPr>
        <p:spPr bwMode="auto">
          <a:xfrm>
            <a:off x="4143375" y="4876800"/>
            <a:ext cx="762000" cy="307777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b="1" dirty="0" smtClean="0">
                <a:solidFill>
                  <a:prstClr val="black"/>
                </a:solidFill>
              </a:rPr>
              <a:t>11570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43024" name="Text Box 16"/>
          <p:cNvSpPr txBox="1">
            <a:spLocks noChangeArrowheads="1"/>
          </p:cNvSpPr>
          <p:nvPr/>
        </p:nvSpPr>
        <p:spPr bwMode="auto">
          <a:xfrm>
            <a:off x="5210175" y="4613969"/>
            <a:ext cx="946150" cy="276999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200" b="1" dirty="0" smtClean="0">
                <a:solidFill>
                  <a:prstClr val="black"/>
                </a:solidFill>
              </a:rPr>
              <a:t>1093950,00</a:t>
            </a:r>
            <a:endParaRPr lang="en-US" sz="1200" b="1" dirty="0">
              <a:solidFill>
                <a:prstClr val="black"/>
              </a:solidFill>
            </a:endParaRPr>
          </a:p>
        </p:txBody>
      </p:sp>
      <p:sp>
        <p:nvSpPr>
          <p:cNvPr id="43025" name="Text Box 17"/>
          <p:cNvSpPr txBox="1">
            <a:spLocks noChangeArrowheads="1"/>
          </p:cNvSpPr>
          <p:nvPr/>
        </p:nvSpPr>
        <p:spPr bwMode="auto">
          <a:xfrm>
            <a:off x="6443535" y="4458332"/>
            <a:ext cx="857250" cy="276999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200" b="1" dirty="0" smtClean="0">
                <a:solidFill>
                  <a:prstClr val="black"/>
                </a:solidFill>
              </a:rPr>
              <a:t>200000,00</a:t>
            </a:r>
            <a:endParaRPr lang="en-US" sz="1200" b="1" dirty="0">
              <a:solidFill>
                <a:prstClr val="black"/>
              </a:solidFill>
            </a:endParaRPr>
          </a:p>
        </p:txBody>
      </p:sp>
      <p:sp>
        <p:nvSpPr>
          <p:cNvPr id="43026" name="Text Box 18"/>
          <p:cNvSpPr txBox="1">
            <a:spLocks noChangeArrowheads="1"/>
          </p:cNvSpPr>
          <p:nvPr/>
        </p:nvSpPr>
        <p:spPr bwMode="black">
          <a:xfrm>
            <a:off x="7651750" y="5119300"/>
            <a:ext cx="901700" cy="276999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200" b="1" dirty="0" smtClean="0">
                <a:solidFill>
                  <a:prstClr val="black"/>
                </a:solidFill>
              </a:rPr>
              <a:t>220000,00</a:t>
            </a:r>
            <a:endParaRPr lang="en-US" sz="1200" b="1" dirty="0">
              <a:solidFill>
                <a:prstClr val="black"/>
              </a:solidFill>
            </a:endParaRPr>
          </a:p>
        </p:txBody>
      </p:sp>
      <p:sp>
        <p:nvSpPr>
          <p:cNvPr id="43027" name="Rectangle 19"/>
          <p:cNvSpPr>
            <a:spLocks noChangeArrowheads="1"/>
          </p:cNvSpPr>
          <p:nvPr/>
        </p:nvSpPr>
        <p:spPr bwMode="auto">
          <a:xfrm>
            <a:off x="6096000" y="5748338"/>
            <a:ext cx="14478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400" b="1" u="sng" dirty="0">
                <a:solidFill>
                  <a:prstClr val="black"/>
                </a:solidFill>
              </a:rPr>
              <a:t>«</a:t>
            </a:r>
            <a:r>
              <a:rPr lang="ru-RU" sz="1400" b="1" u="sng" dirty="0" err="1">
                <a:solidFill>
                  <a:prstClr val="black"/>
                </a:solidFill>
              </a:rPr>
              <a:t>Татнефтепром-Зюзеевнефть</a:t>
            </a:r>
            <a:r>
              <a:rPr lang="ru-RU" sz="1400" b="1" u="sng" dirty="0">
                <a:solidFill>
                  <a:prstClr val="black"/>
                </a:solidFill>
              </a:rPr>
              <a:t>»</a:t>
            </a:r>
            <a:endParaRPr lang="en-US" sz="1400" u="sng" dirty="0">
              <a:solidFill>
                <a:prstClr val="black"/>
              </a:solidFill>
            </a:endParaRPr>
          </a:p>
        </p:txBody>
      </p:sp>
      <p:sp>
        <p:nvSpPr>
          <p:cNvPr id="43028" name="Rectangle 20"/>
          <p:cNvSpPr>
            <a:spLocks noChangeArrowheads="1"/>
          </p:cNvSpPr>
          <p:nvPr/>
        </p:nvSpPr>
        <p:spPr bwMode="auto">
          <a:xfrm>
            <a:off x="7294563" y="5935663"/>
            <a:ext cx="1544637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400" b="1" u="sng" dirty="0" err="1">
                <a:solidFill>
                  <a:prstClr val="black"/>
                </a:solidFill>
              </a:rPr>
              <a:t>Тахаутдинова</a:t>
            </a:r>
            <a:r>
              <a:rPr lang="ru-RU" sz="1400" b="1" u="sng" dirty="0">
                <a:solidFill>
                  <a:prstClr val="black"/>
                </a:solidFill>
              </a:rPr>
              <a:t>  Ш.Ф</a:t>
            </a:r>
            <a:endParaRPr lang="en-US" sz="1400" u="sng" dirty="0">
              <a:solidFill>
                <a:prstClr val="black"/>
              </a:solidFill>
            </a:endParaRPr>
          </a:p>
        </p:txBody>
      </p:sp>
      <p:sp>
        <p:nvSpPr>
          <p:cNvPr id="43029" name="AutoShape 21"/>
          <p:cNvSpPr>
            <a:spLocks/>
          </p:cNvSpPr>
          <p:nvPr/>
        </p:nvSpPr>
        <p:spPr bwMode="auto">
          <a:xfrm>
            <a:off x="1190216" y="3066599"/>
            <a:ext cx="2146920" cy="311150"/>
          </a:xfrm>
          <a:prstGeom prst="accentCallout2">
            <a:avLst>
              <a:gd name="adj1" fmla="val 36736"/>
              <a:gd name="adj2" fmla="val 103796"/>
              <a:gd name="adj3" fmla="val 36736"/>
              <a:gd name="adj4" fmla="val 133546"/>
              <a:gd name="adj5" fmla="val 160713"/>
              <a:gd name="adj6" fmla="val 153481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«Помоги собраться в школу» </a:t>
            </a:r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030" name="AutoShape 22"/>
          <p:cNvSpPr>
            <a:spLocks/>
          </p:cNvSpPr>
          <p:nvPr/>
        </p:nvSpPr>
        <p:spPr bwMode="auto">
          <a:xfrm>
            <a:off x="2263676" y="2514600"/>
            <a:ext cx="2460104" cy="311150"/>
          </a:xfrm>
          <a:prstGeom prst="accentCallout2">
            <a:avLst>
              <a:gd name="adj1" fmla="val 36736"/>
              <a:gd name="adj2" fmla="val 103796"/>
              <a:gd name="adj3" fmla="val 36736"/>
              <a:gd name="adj4" fmla="val 130537"/>
              <a:gd name="adj5" fmla="val 288778"/>
              <a:gd name="adj6" fmla="val 145884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sz="1400" b="1" dirty="0">
                <a:solidFill>
                  <a:prstClr val="black"/>
                </a:solidFill>
              </a:rPr>
              <a:t>Благотворительная </a:t>
            </a:r>
            <a:r>
              <a:rPr lang="ru-RU" sz="1400" b="1" dirty="0" smtClean="0">
                <a:solidFill>
                  <a:prstClr val="black"/>
                </a:solidFill>
              </a:rPr>
              <a:t>помощь на проведение праздника «Сабантуй-2016»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43031" name="AutoShape 23"/>
          <p:cNvSpPr>
            <a:spLocks/>
          </p:cNvSpPr>
          <p:nvPr/>
        </p:nvSpPr>
        <p:spPr bwMode="auto">
          <a:xfrm>
            <a:off x="5016500" y="1115864"/>
            <a:ext cx="2616200" cy="593824"/>
          </a:xfrm>
          <a:prstGeom prst="accentCallout2">
            <a:avLst>
              <a:gd name="adj1" fmla="val 34616"/>
              <a:gd name="adj2" fmla="val 103704"/>
              <a:gd name="adj3" fmla="val 34616"/>
              <a:gd name="adj4" fmla="val 117051"/>
              <a:gd name="adj5" fmla="val 422116"/>
              <a:gd name="adj6" fmla="val 129245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sz="1400" b="1" dirty="0" smtClean="0">
                <a:solidFill>
                  <a:prstClr val="black"/>
                </a:solidFill>
              </a:rPr>
              <a:t>Благотворительная помощь на оказание помощи инвалидам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43032" name="Rectangle 24"/>
          <p:cNvSpPr>
            <a:spLocks noChangeArrowheads="1"/>
          </p:cNvSpPr>
          <p:nvPr/>
        </p:nvSpPr>
        <p:spPr bwMode="auto">
          <a:xfrm>
            <a:off x="4959350" y="5535783"/>
            <a:ext cx="1447800" cy="28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400" b="1" u="sng" dirty="0" smtClean="0">
                <a:solidFill>
                  <a:prstClr val="black"/>
                </a:solidFill>
              </a:rPr>
              <a:t>ИП</a:t>
            </a:r>
            <a:endParaRPr lang="en-US" sz="1400" b="1" u="sng" dirty="0">
              <a:solidFill>
                <a:prstClr val="black"/>
              </a:solidFill>
            </a:endParaRPr>
          </a:p>
        </p:txBody>
      </p:sp>
      <p:sp>
        <p:nvSpPr>
          <p:cNvPr id="43033" name="Rectangle 25"/>
          <p:cNvSpPr>
            <a:spLocks noChangeArrowheads="1"/>
          </p:cNvSpPr>
          <p:nvPr/>
        </p:nvSpPr>
        <p:spPr bwMode="auto">
          <a:xfrm>
            <a:off x="3733800" y="5373688"/>
            <a:ext cx="14478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4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Жители района </a:t>
            </a:r>
            <a:endParaRPr lang="en-US" sz="1400" b="1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034" name="AutoShape 26"/>
          <p:cNvSpPr>
            <a:spLocks/>
          </p:cNvSpPr>
          <p:nvPr/>
        </p:nvSpPr>
        <p:spPr bwMode="auto">
          <a:xfrm>
            <a:off x="3491880" y="1714826"/>
            <a:ext cx="2615234" cy="523726"/>
          </a:xfrm>
          <a:prstGeom prst="accentCallout2">
            <a:avLst>
              <a:gd name="adj1" fmla="val 36736"/>
              <a:gd name="adj2" fmla="val 103685"/>
              <a:gd name="adj3" fmla="val 36736"/>
              <a:gd name="adj4" fmla="val 126708"/>
              <a:gd name="adj5" fmla="val 387245"/>
              <a:gd name="adj6" fmla="val 140981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sz="1400" b="1" dirty="0">
                <a:solidFill>
                  <a:srgbClr val="FF0000"/>
                </a:solidFill>
              </a:rPr>
              <a:t>Благотворительная помощь на </a:t>
            </a:r>
            <a:r>
              <a:rPr lang="ru-RU" sz="1400" b="1" dirty="0" smtClean="0">
                <a:solidFill>
                  <a:srgbClr val="FF0000"/>
                </a:solidFill>
              </a:rPr>
              <a:t>проведение 9 мая</a:t>
            </a:r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26" name="Picture 2" descr="to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61"/>
          <a:stretch>
            <a:fillRect/>
          </a:stretch>
        </p:blipFill>
        <p:spPr bwMode="invGray">
          <a:xfrm>
            <a:off x="617645" y="4554314"/>
            <a:ext cx="1794116" cy="2056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AutoShape 12"/>
          <p:cNvSpPr>
            <a:spLocks noChangeArrowheads="1"/>
          </p:cNvSpPr>
          <p:nvPr/>
        </p:nvSpPr>
        <p:spPr bwMode="ltGray">
          <a:xfrm>
            <a:off x="617643" y="5734857"/>
            <a:ext cx="1794117" cy="972250"/>
          </a:xfrm>
          <a:prstGeom prst="can">
            <a:avLst>
              <a:gd name="adj" fmla="val 30417"/>
            </a:avLst>
          </a:prstGeom>
          <a:ln/>
          <a:ex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5948" y="3565780"/>
            <a:ext cx="237750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u="sng" dirty="0" smtClean="0">
                <a:solidFill>
                  <a:prstClr val="black"/>
                </a:solidFill>
              </a:rPr>
              <a:t>Предприятия:</a:t>
            </a:r>
          </a:p>
          <a:p>
            <a:pPr algn="ctr"/>
            <a:r>
              <a:rPr lang="ru-RU" sz="1400" b="1" dirty="0" smtClean="0">
                <a:solidFill>
                  <a:prstClr val="black"/>
                </a:solidFill>
              </a:rPr>
              <a:t>ОАО «</a:t>
            </a:r>
            <a:r>
              <a:rPr lang="ru-RU" sz="1400" b="1" dirty="0" err="1" smtClean="0">
                <a:solidFill>
                  <a:prstClr val="black"/>
                </a:solidFill>
              </a:rPr>
              <a:t>Алексеевскдорстрой</a:t>
            </a:r>
            <a:r>
              <a:rPr lang="ru-RU" sz="1400" b="1" dirty="0" smtClean="0">
                <a:solidFill>
                  <a:prstClr val="black"/>
                </a:solidFill>
              </a:rPr>
              <a:t>»</a:t>
            </a:r>
          </a:p>
          <a:p>
            <a:pPr algn="ctr"/>
            <a:r>
              <a:rPr lang="ru-RU" sz="1400" b="1" dirty="0" smtClean="0">
                <a:solidFill>
                  <a:prstClr val="black"/>
                </a:solidFill>
              </a:rPr>
              <a:t>ЗАО «</a:t>
            </a:r>
            <a:r>
              <a:rPr lang="ru-RU" sz="1400" b="1" dirty="0" err="1" smtClean="0">
                <a:solidFill>
                  <a:prstClr val="black"/>
                </a:solidFill>
              </a:rPr>
              <a:t>Троицкнефть</a:t>
            </a:r>
            <a:r>
              <a:rPr lang="ru-RU" sz="1400" b="1" dirty="0" smtClean="0">
                <a:solidFill>
                  <a:prstClr val="black"/>
                </a:solidFill>
              </a:rPr>
              <a:t>»</a:t>
            </a:r>
          </a:p>
          <a:p>
            <a:pPr algn="ctr"/>
            <a:r>
              <a:rPr lang="ru-RU" sz="1400" b="1" dirty="0" smtClean="0">
                <a:solidFill>
                  <a:prstClr val="black"/>
                </a:solidFill>
              </a:rPr>
              <a:t>НГДУ «</a:t>
            </a:r>
            <a:r>
              <a:rPr lang="ru-RU" sz="1400" b="1" dirty="0" err="1" smtClean="0">
                <a:solidFill>
                  <a:prstClr val="black"/>
                </a:solidFill>
              </a:rPr>
              <a:t>Ямашнефть</a:t>
            </a:r>
            <a:r>
              <a:rPr lang="ru-RU" sz="1400" b="1" dirty="0" smtClean="0">
                <a:solidFill>
                  <a:prstClr val="black"/>
                </a:solidFill>
              </a:rPr>
              <a:t>»</a:t>
            </a:r>
          </a:p>
          <a:p>
            <a:pPr algn="ctr"/>
            <a:r>
              <a:rPr lang="ru-RU" sz="1400" b="1" dirty="0" smtClean="0">
                <a:solidFill>
                  <a:prstClr val="black"/>
                </a:solidFill>
              </a:rPr>
              <a:t>ПАО «Татнефть»</a:t>
            </a:r>
            <a:endParaRPr lang="ru-RU" sz="1400" b="1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34443" y="6108017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prstClr val="black"/>
                </a:solidFill>
              </a:rPr>
              <a:t>464480,00</a:t>
            </a:r>
            <a:endParaRPr lang="ru-RU" sz="1400" b="1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031" y="5040866"/>
            <a:ext cx="751627" cy="114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9833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Ih-T-IR6J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3037455" cy="1872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05" y="2348880"/>
            <a:ext cx="3035562" cy="1686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4365104"/>
            <a:ext cx="3037455" cy="2180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750722"/>
            <a:ext cx="4968552" cy="496855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868211" y="1035447"/>
            <a:ext cx="32257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u="sng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Декада пожилых, декада </a:t>
            </a:r>
            <a:r>
              <a:rPr lang="ru-RU" sz="1400" b="1" u="sng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инвалидов</a:t>
            </a:r>
          </a:p>
        </p:txBody>
      </p:sp>
      <p:sp>
        <p:nvSpPr>
          <p:cNvPr id="9" name="Стрелка вправо 8"/>
          <p:cNvSpPr/>
          <p:nvPr/>
        </p:nvSpPr>
        <p:spPr>
          <a:xfrm>
            <a:off x="5498065" y="1064404"/>
            <a:ext cx="298071" cy="260933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615003" y="5229200"/>
            <a:ext cx="37653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</a:t>
            </a:r>
            <a:r>
              <a:rPr lang="ru-RU" sz="14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посвященного вывода войск из Афганистана</a:t>
            </a:r>
          </a:p>
        </p:txBody>
      </p:sp>
      <p:sp>
        <p:nvSpPr>
          <p:cNvPr id="11" name="Стрелка вправо 10"/>
          <p:cNvSpPr/>
          <p:nvPr/>
        </p:nvSpPr>
        <p:spPr>
          <a:xfrm rot="5171390">
            <a:off x="3851920" y="4725144"/>
            <a:ext cx="288032" cy="260933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303909" y="5766712"/>
            <a:ext cx="27900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Празднования </a:t>
            </a:r>
            <a:r>
              <a:rPr lang="ru-RU" sz="14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71-й годовщины в ВОВ 1941-1945 </a:t>
            </a:r>
            <a:r>
              <a:rPr lang="ru-RU" sz="1400" b="1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sz="14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Стрелка вправо 12"/>
          <p:cNvSpPr/>
          <p:nvPr/>
        </p:nvSpPr>
        <p:spPr>
          <a:xfrm rot="5171390">
            <a:off x="7476820" y="5172420"/>
            <a:ext cx="288032" cy="260933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112621" y="2661433"/>
            <a:ext cx="615553" cy="2489086"/>
          </a:xfrm>
          <a:prstGeom prst="rect">
            <a:avLst/>
          </a:prstGeom>
        </p:spPr>
        <p:txBody>
          <a:bodyPr vert="vert" wrap="square">
            <a:spAutoFit/>
          </a:bodyPr>
          <a:lstStyle/>
          <a:p>
            <a:r>
              <a:rPr lang="ru-RU" sz="1400" b="1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sz="14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национально-культурных праздников</a:t>
            </a:r>
          </a:p>
        </p:txBody>
      </p:sp>
      <p:sp>
        <p:nvSpPr>
          <p:cNvPr id="15" name="Стрелка вправо 14"/>
          <p:cNvSpPr/>
          <p:nvPr/>
        </p:nvSpPr>
        <p:spPr>
          <a:xfrm rot="5171390">
            <a:off x="8174052" y="2218414"/>
            <a:ext cx="288032" cy="260933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507" y="2515873"/>
            <a:ext cx="1694804" cy="1904274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3361100" y="104391"/>
            <a:ext cx="5603388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средства были направлены на проведение таких </a:t>
            </a:r>
            <a:r>
              <a:rPr lang="ru-RU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мероприятий:</a:t>
            </a:r>
            <a:endParaRPr lang="ru-RU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8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Скругленный прямоугольник 42"/>
          <p:cNvSpPr/>
          <p:nvPr/>
        </p:nvSpPr>
        <p:spPr>
          <a:xfrm>
            <a:off x="6804249" y="3100284"/>
            <a:ext cx="1873934" cy="205522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4828342" y="3862851"/>
            <a:ext cx="1831975" cy="1515599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2731541" y="4701033"/>
            <a:ext cx="1831975" cy="1517288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615906" y="5408611"/>
            <a:ext cx="1831975" cy="13548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Совместная работа в </a:t>
            </a:r>
            <a:r>
              <a:rPr lang="ru-RU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участие </a:t>
            </a:r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конкурсах </a:t>
            </a:r>
            <a:r>
              <a:rPr lang="ru-RU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 </a:t>
            </a:r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грантах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7348" name="Freeform 4"/>
          <p:cNvSpPr>
            <a:spLocks/>
          </p:cNvSpPr>
          <p:nvPr/>
        </p:nvSpPr>
        <p:spPr bwMode="gray">
          <a:xfrm>
            <a:off x="671513" y="2901950"/>
            <a:ext cx="7999412" cy="2476500"/>
          </a:xfrm>
          <a:custGeom>
            <a:avLst/>
            <a:gdLst>
              <a:gd name="T0" fmla="*/ 0 w 5424"/>
              <a:gd name="T1" fmla="*/ 1440 h 1488"/>
              <a:gd name="T2" fmla="*/ 0 w 5424"/>
              <a:gd name="T3" fmla="*/ 1488 h 1488"/>
              <a:gd name="T4" fmla="*/ 1152 w 5424"/>
              <a:gd name="T5" fmla="*/ 1488 h 1488"/>
              <a:gd name="T6" fmla="*/ 1392 w 5424"/>
              <a:gd name="T7" fmla="*/ 1008 h 1488"/>
              <a:gd name="T8" fmla="*/ 2544 w 5424"/>
              <a:gd name="T9" fmla="*/ 1008 h 1488"/>
              <a:gd name="T10" fmla="*/ 2832 w 5424"/>
              <a:gd name="T11" fmla="*/ 528 h 1488"/>
              <a:gd name="T12" fmla="*/ 3984 w 5424"/>
              <a:gd name="T13" fmla="*/ 528 h 1488"/>
              <a:gd name="T14" fmla="*/ 4272 w 5424"/>
              <a:gd name="T15" fmla="*/ 48 h 1488"/>
              <a:gd name="T16" fmla="*/ 5424 w 5424"/>
              <a:gd name="T17" fmla="*/ 48 h 1488"/>
              <a:gd name="T18" fmla="*/ 5424 w 5424"/>
              <a:gd name="T19" fmla="*/ 0 h 1488"/>
              <a:gd name="T20" fmla="*/ 4272 w 5424"/>
              <a:gd name="T21" fmla="*/ 0 h 1488"/>
              <a:gd name="T22" fmla="*/ 3984 w 5424"/>
              <a:gd name="T23" fmla="*/ 480 h 1488"/>
              <a:gd name="T24" fmla="*/ 2832 w 5424"/>
              <a:gd name="T25" fmla="*/ 480 h 1488"/>
              <a:gd name="T26" fmla="*/ 2544 w 5424"/>
              <a:gd name="T27" fmla="*/ 960 h 1488"/>
              <a:gd name="T28" fmla="*/ 1392 w 5424"/>
              <a:gd name="T29" fmla="*/ 960 h 1488"/>
              <a:gd name="T30" fmla="*/ 1152 w 5424"/>
              <a:gd name="T31" fmla="*/ 1440 h 1488"/>
              <a:gd name="T32" fmla="*/ 0 w 5424"/>
              <a:gd name="T33" fmla="*/ 1440 h 1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424" h="1488">
                <a:moveTo>
                  <a:pt x="0" y="1440"/>
                </a:moveTo>
                <a:lnTo>
                  <a:pt x="0" y="1488"/>
                </a:lnTo>
                <a:lnTo>
                  <a:pt x="1152" y="1488"/>
                </a:lnTo>
                <a:lnTo>
                  <a:pt x="1392" y="1008"/>
                </a:lnTo>
                <a:lnTo>
                  <a:pt x="2544" y="1008"/>
                </a:lnTo>
                <a:lnTo>
                  <a:pt x="2832" y="528"/>
                </a:lnTo>
                <a:lnTo>
                  <a:pt x="3984" y="528"/>
                </a:lnTo>
                <a:lnTo>
                  <a:pt x="4272" y="48"/>
                </a:lnTo>
                <a:lnTo>
                  <a:pt x="5424" y="48"/>
                </a:lnTo>
                <a:lnTo>
                  <a:pt x="5424" y="0"/>
                </a:lnTo>
                <a:lnTo>
                  <a:pt x="4272" y="0"/>
                </a:lnTo>
                <a:lnTo>
                  <a:pt x="3984" y="480"/>
                </a:lnTo>
                <a:lnTo>
                  <a:pt x="2832" y="480"/>
                </a:lnTo>
                <a:lnTo>
                  <a:pt x="2544" y="960"/>
                </a:lnTo>
                <a:lnTo>
                  <a:pt x="1392" y="960"/>
                </a:lnTo>
                <a:lnTo>
                  <a:pt x="1152" y="1440"/>
                </a:lnTo>
                <a:lnTo>
                  <a:pt x="0" y="144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  <a:scene3d>
            <a:camera prst="legacyPerspectiveTop"/>
            <a:lightRig rig="legacyNormal3" dir="r"/>
          </a:scene3d>
          <a:sp3d extrusionH="1801800" prstMaterial="legacyPlastic">
            <a:bevelT w="13500" h="13500" prst="angle"/>
            <a:bevelB w="13500" h="13500" prst="angle"/>
            <a:extrusionClr>
              <a:schemeClr val="accent1"/>
            </a:extrusionClr>
          </a:sp3d>
          <a:extLst>
            <a:ext uri="{91240B29-F687-4F45-9708-019B960494DF}">
              <a14:hiddenLine xmlns:a14="http://schemas.microsoft.com/office/drawing/2010/main" w="9525">
                <a:noFill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flatTx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57349" name="Group 5"/>
          <p:cNvGrpSpPr>
            <a:grpSpLocks/>
          </p:cNvGrpSpPr>
          <p:nvPr/>
        </p:nvGrpSpPr>
        <p:grpSpPr bwMode="auto">
          <a:xfrm>
            <a:off x="5177591" y="2539647"/>
            <a:ext cx="1133475" cy="1044575"/>
            <a:chOff x="482" y="1851"/>
            <a:chExt cx="860" cy="796"/>
          </a:xfrm>
        </p:grpSpPr>
        <p:sp>
          <p:nvSpPr>
            <p:cNvPr id="57350" name="Freeform 6"/>
            <p:cNvSpPr>
              <a:spLocks/>
            </p:cNvSpPr>
            <p:nvPr/>
          </p:nvSpPr>
          <p:spPr bwMode="gray">
            <a:xfrm>
              <a:off x="567" y="2464"/>
              <a:ext cx="335" cy="173"/>
            </a:xfrm>
            <a:custGeom>
              <a:avLst/>
              <a:gdLst>
                <a:gd name="T0" fmla="*/ 0 w 335"/>
                <a:gd name="T1" fmla="*/ 166 h 173"/>
                <a:gd name="T2" fmla="*/ 58 w 335"/>
                <a:gd name="T3" fmla="*/ 173 h 173"/>
                <a:gd name="T4" fmla="*/ 297 w 335"/>
                <a:gd name="T5" fmla="*/ 32 h 173"/>
                <a:gd name="T6" fmla="*/ 289 w 335"/>
                <a:gd name="T7" fmla="*/ 8 h 173"/>
                <a:gd name="T8" fmla="*/ 223 w 335"/>
                <a:gd name="T9" fmla="*/ 26 h 173"/>
                <a:gd name="T10" fmla="*/ 0 w 335"/>
                <a:gd name="T11" fmla="*/ 166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5" h="173">
                  <a:moveTo>
                    <a:pt x="0" y="166"/>
                  </a:moveTo>
                  <a:lnTo>
                    <a:pt x="58" y="173"/>
                  </a:lnTo>
                  <a:lnTo>
                    <a:pt x="297" y="32"/>
                  </a:lnTo>
                  <a:cubicBezTo>
                    <a:pt x="335" y="5"/>
                    <a:pt x="301" y="9"/>
                    <a:pt x="289" y="8"/>
                  </a:cubicBezTo>
                  <a:cubicBezTo>
                    <a:pt x="277" y="7"/>
                    <a:pt x="271" y="0"/>
                    <a:pt x="223" y="26"/>
                  </a:cubicBezTo>
                  <a:lnTo>
                    <a:pt x="0" y="166"/>
                  </a:lnTo>
                  <a:close/>
                </a:path>
              </a:pathLst>
            </a:custGeom>
            <a:gradFill rotWithShape="1">
              <a:gsLst>
                <a:gs pos="0">
                  <a:srgbClr val="1C1C1C">
                    <a:gamma/>
                    <a:shade val="85882"/>
                    <a:invGamma/>
                    <a:alpha val="0"/>
                  </a:srgbClr>
                </a:gs>
                <a:gs pos="100000">
                  <a:srgbClr val="1C1C1C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57351" name="Freeform 7"/>
            <p:cNvSpPr>
              <a:spLocks/>
            </p:cNvSpPr>
            <p:nvPr/>
          </p:nvSpPr>
          <p:spPr bwMode="gray">
            <a:xfrm>
              <a:off x="797" y="2401"/>
              <a:ext cx="367" cy="170"/>
            </a:xfrm>
            <a:custGeom>
              <a:avLst/>
              <a:gdLst>
                <a:gd name="T0" fmla="*/ 0 w 367"/>
                <a:gd name="T1" fmla="*/ 158 h 170"/>
                <a:gd name="T2" fmla="*/ 80 w 367"/>
                <a:gd name="T3" fmla="*/ 170 h 170"/>
                <a:gd name="T4" fmla="*/ 332 w 367"/>
                <a:gd name="T5" fmla="*/ 37 h 170"/>
                <a:gd name="T6" fmla="*/ 292 w 367"/>
                <a:gd name="T7" fmla="*/ 1 h 170"/>
                <a:gd name="T8" fmla="*/ 230 w 367"/>
                <a:gd name="T9" fmla="*/ 29 h 170"/>
                <a:gd name="T10" fmla="*/ 0 w 367"/>
                <a:gd name="T11" fmla="*/ 158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7" h="170">
                  <a:moveTo>
                    <a:pt x="0" y="158"/>
                  </a:moveTo>
                  <a:lnTo>
                    <a:pt x="80" y="170"/>
                  </a:lnTo>
                  <a:lnTo>
                    <a:pt x="332" y="37"/>
                  </a:lnTo>
                  <a:cubicBezTo>
                    <a:pt x="367" y="9"/>
                    <a:pt x="309" y="2"/>
                    <a:pt x="292" y="1"/>
                  </a:cubicBezTo>
                  <a:cubicBezTo>
                    <a:pt x="280" y="0"/>
                    <a:pt x="279" y="3"/>
                    <a:pt x="230" y="29"/>
                  </a:cubicBezTo>
                  <a:lnTo>
                    <a:pt x="0" y="158"/>
                  </a:lnTo>
                  <a:close/>
                </a:path>
              </a:pathLst>
            </a:custGeom>
            <a:gradFill rotWithShape="1">
              <a:gsLst>
                <a:gs pos="0">
                  <a:srgbClr val="1C1C1C">
                    <a:gamma/>
                    <a:shade val="85882"/>
                    <a:invGamma/>
                    <a:alpha val="0"/>
                  </a:srgbClr>
                </a:gs>
                <a:gs pos="100000">
                  <a:srgbClr val="1C1C1C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57352" name="Freeform 8"/>
            <p:cNvSpPr>
              <a:spLocks/>
            </p:cNvSpPr>
            <p:nvPr/>
          </p:nvSpPr>
          <p:spPr bwMode="gray">
            <a:xfrm>
              <a:off x="1035" y="2504"/>
              <a:ext cx="307" cy="143"/>
            </a:xfrm>
            <a:custGeom>
              <a:avLst/>
              <a:gdLst>
                <a:gd name="T0" fmla="*/ 0 w 307"/>
                <a:gd name="T1" fmla="*/ 134 h 143"/>
                <a:gd name="T2" fmla="*/ 66 w 307"/>
                <a:gd name="T3" fmla="*/ 143 h 143"/>
                <a:gd name="T4" fmla="*/ 282 w 307"/>
                <a:gd name="T5" fmla="*/ 35 h 143"/>
                <a:gd name="T6" fmla="*/ 219 w 307"/>
                <a:gd name="T7" fmla="*/ 17 h 143"/>
                <a:gd name="T8" fmla="*/ 0 w 307"/>
                <a:gd name="T9" fmla="*/ 134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7" h="143">
                  <a:moveTo>
                    <a:pt x="0" y="134"/>
                  </a:moveTo>
                  <a:lnTo>
                    <a:pt x="66" y="143"/>
                  </a:lnTo>
                  <a:lnTo>
                    <a:pt x="282" y="35"/>
                  </a:lnTo>
                  <a:cubicBezTo>
                    <a:pt x="307" y="14"/>
                    <a:pt x="266" y="0"/>
                    <a:pt x="219" y="17"/>
                  </a:cubicBezTo>
                  <a:lnTo>
                    <a:pt x="0" y="134"/>
                  </a:lnTo>
                  <a:close/>
                </a:path>
              </a:pathLst>
            </a:custGeom>
            <a:gradFill rotWithShape="1">
              <a:gsLst>
                <a:gs pos="0">
                  <a:srgbClr val="1C1C1C">
                    <a:gamma/>
                    <a:shade val="85882"/>
                    <a:invGamma/>
                    <a:alpha val="0"/>
                  </a:srgbClr>
                </a:gs>
                <a:gs pos="100000">
                  <a:srgbClr val="1C1C1C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57353" name="Freeform 9"/>
            <p:cNvSpPr>
              <a:spLocks/>
            </p:cNvSpPr>
            <p:nvPr/>
          </p:nvSpPr>
          <p:spPr bwMode="gray">
            <a:xfrm>
              <a:off x="482" y="2066"/>
              <a:ext cx="224" cy="569"/>
            </a:xfrm>
            <a:custGeom>
              <a:avLst/>
              <a:gdLst>
                <a:gd name="T0" fmla="*/ 103 w 224"/>
                <a:gd name="T1" fmla="*/ 101 h 569"/>
                <a:gd name="T2" fmla="*/ 74 w 224"/>
                <a:gd name="T3" fmla="*/ 50 h 569"/>
                <a:gd name="T4" fmla="*/ 121 w 224"/>
                <a:gd name="T5" fmla="*/ 1 h 569"/>
                <a:gd name="T6" fmla="*/ 171 w 224"/>
                <a:gd name="T7" fmla="*/ 52 h 569"/>
                <a:gd name="T8" fmla="*/ 135 w 224"/>
                <a:gd name="T9" fmla="*/ 101 h 569"/>
                <a:gd name="T10" fmla="*/ 134 w 224"/>
                <a:gd name="T11" fmla="*/ 124 h 569"/>
                <a:gd name="T12" fmla="*/ 209 w 224"/>
                <a:gd name="T13" fmla="*/ 145 h 569"/>
                <a:gd name="T14" fmla="*/ 221 w 224"/>
                <a:gd name="T15" fmla="*/ 204 h 569"/>
                <a:gd name="T16" fmla="*/ 218 w 224"/>
                <a:gd name="T17" fmla="*/ 321 h 569"/>
                <a:gd name="T18" fmla="*/ 209 w 224"/>
                <a:gd name="T19" fmla="*/ 365 h 569"/>
                <a:gd name="T20" fmla="*/ 196 w 224"/>
                <a:gd name="T21" fmla="*/ 308 h 569"/>
                <a:gd name="T22" fmla="*/ 187 w 224"/>
                <a:gd name="T23" fmla="*/ 202 h 569"/>
                <a:gd name="T24" fmla="*/ 170 w 224"/>
                <a:gd name="T25" fmla="*/ 321 h 569"/>
                <a:gd name="T26" fmla="*/ 144 w 224"/>
                <a:gd name="T27" fmla="*/ 569 h 569"/>
                <a:gd name="T28" fmla="*/ 78 w 224"/>
                <a:gd name="T29" fmla="*/ 565 h 569"/>
                <a:gd name="T30" fmla="*/ 50 w 224"/>
                <a:gd name="T31" fmla="*/ 325 h 569"/>
                <a:gd name="T32" fmla="*/ 33 w 224"/>
                <a:gd name="T33" fmla="*/ 208 h 569"/>
                <a:gd name="T34" fmla="*/ 25 w 224"/>
                <a:gd name="T35" fmla="*/ 310 h 569"/>
                <a:gd name="T36" fmla="*/ 12 w 224"/>
                <a:gd name="T37" fmla="*/ 365 h 569"/>
                <a:gd name="T38" fmla="*/ 1 w 224"/>
                <a:gd name="T39" fmla="*/ 305 h 569"/>
                <a:gd name="T40" fmla="*/ 7 w 224"/>
                <a:gd name="T41" fmla="*/ 184 h 569"/>
                <a:gd name="T42" fmla="*/ 23 w 224"/>
                <a:gd name="T43" fmla="*/ 140 h 569"/>
                <a:gd name="T44" fmla="*/ 102 w 224"/>
                <a:gd name="T45" fmla="*/ 124 h 569"/>
                <a:gd name="T46" fmla="*/ 103 w 224"/>
                <a:gd name="T47" fmla="*/ 10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4" h="569">
                  <a:moveTo>
                    <a:pt x="103" y="101"/>
                  </a:moveTo>
                  <a:cubicBezTo>
                    <a:pt x="87" y="94"/>
                    <a:pt x="75" y="75"/>
                    <a:pt x="74" y="50"/>
                  </a:cubicBezTo>
                  <a:cubicBezTo>
                    <a:pt x="72" y="26"/>
                    <a:pt x="90" y="0"/>
                    <a:pt x="121" y="1"/>
                  </a:cubicBezTo>
                  <a:cubicBezTo>
                    <a:pt x="152" y="2"/>
                    <a:pt x="172" y="18"/>
                    <a:pt x="171" y="52"/>
                  </a:cubicBezTo>
                  <a:cubicBezTo>
                    <a:pt x="170" y="85"/>
                    <a:pt x="151" y="96"/>
                    <a:pt x="135" y="101"/>
                  </a:cubicBezTo>
                  <a:cubicBezTo>
                    <a:pt x="132" y="111"/>
                    <a:pt x="132" y="118"/>
                    <a:pt x="134" y="124"/>
                  </a:cubicBezTo>
                  <a:cubicBezTo>
                    <a:pt x="151" y="131"/>
                    <a:pt x="194" y="132"/>
                    <a:pt x="209" y="145"/>
                  </a:cubicBezTo>
                  <a:cubicBezTo>
                    <a:pt x="224" y="156"/>
                    <a:pt x="219" y="175"/>
                    <a:pt x="221" y="204"/>
                  </a:cubicBezTo>
                  <a:lnTo>
                    <a:pt x="218" y="321"/>
                  </a:lnTo>
                  <a:cubicBezTo>
                    <a:pt x="216" y="348"/>
                    <a:pt x="212" y="367"/>
                    <a:pt x="209" y="365"/>
                  </a:cubicBezTo>
                  <a:cubicBezTo>
                    <a:pt x="199" y="370"/>
                    <a:pt x="200" y="335"/>
                    <a:pt x="196" y="308"/>
                  </a:cubicBezTo>
                  <a:lnTo>
                    <a:pt x="187" y="202"/>
                  </a:lnTo>
                  <a:cubicBezTo>
                    <a:pt x="182" y="204"/>
                    <a:pt x="177" y="260"/>
                    <a:pt x="170" y="321"/>
                  </a:cubicBezTo>
                  <a:lnTo>
                    <a:pt x="144" y="569"/>
                  </a:lnTo>
                  <a:lnTo>
                    <a:pt x="78" y="565"/>
                  </a:lnTo>
                  <a:lnTo>
                    <a:pt x="50" y="325"/>
                  </a:lnTo>
                  <a:cubicBezTo>
                    <a:pt x="39" y="255"/>
                    <a:pt x="37" y="211"/>
                    <a:pt x="33" y="208"/>
                  </a:cubicBezTo>
                  <a:lnTo>
                    <a:pt x="25" y="310"/>
                  </a:lnTo>
                  <a:cubicBezTo>
                    <a:pt x="22" y="336"/>
                    <a:pt x="16" y="366"/>
                    <a:pt x="12" y="365"/>
                  </a:cubicBezTo>
                  <a:cubicBezTo>
                    <a:pt x="4" y="365"/>
                    <a:pt x="2" y="335"/>
                    <a:pt x="1" y="305"/>
                  </a:cubicBezTo>
                  <a:cubicBezTo>
                    <a:pt x="0" y="275"/>
                    <a:pt x="3" y="212"/>
                    <a:pt x="7" y="184"/>
                  </a:cubicBezTo>
                  <a:cubicBezTo>
                    <a:pt x="12" y="157"/>
                    <a:pt x="7" y="150"/>
                    <a:pt x="23" y="140"/>
                  </a:cubicBezTo>
                  <a:cubicBezTo>
                    <a:pt x="39" y="131"/>
                    <a:pt x="89" y="131"/>
                    <a:pt x="102" y="124"/>
                  </a:cubicBezTo>
                  <a:cubicBezTo>
                    <a:pt x="106" y="120"/>
                    <a:pt x="108" y="108"/>
                    <a:pt x="103" y="101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scene3d>
              <a:camera prst="legacyPerspectiveTopRight">
                <a:rot lat="0" lon="900000" rev="0"/>
              </a:camera>
              <a:lightRig rig="legacyFlat1" dir="t"/>
            </a:scene3d>
            <a:sp3d extrusionH="36500" prstMaterial="legacyMetal">
              <a:bevelT w="13500" h="13500" prst="angle"/>
              <a:bevelB w="13500" h="13500" prst="angle"/>
              <a:extrusionClr>
                <a:srgbClr val="333333"/>
              </a:extrusionClr>
            </a:sp3d>
            <a:extLst>
              <a:ext uri="{91240B29-F687-4F45-9708-019B960494DF}">
                <a14:hiddenLine xmlns:a14="http://schemas.microsoft.com/office/drawing/2010/main" w="9525">
                  <a:noFill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sy="50000" rotWithShape="0">
                      <a:srgbClr val="1C1C1C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>
              <a:flatTx/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57354" name="Freeform 10"/>
            <p:cNvSpPr>
              <a:spLocks/>
            </p:cNvSpPr>
            <p:nvPr/>
          </p:nvSpPr>
          <p:spPr bwMode="gray">
            <a:xfrm>
              <a:off x="698" y="1851"/>
              <a:ext cx="282" cy="716"/>
            </a:xfrm>
            <a:custGeom>
              <a:avLst/>
              <a:gdLst>
                <a:gd name="T0" fmla="*/ 103 w 224"/>
                <a:gd name="T1" fmla="*/ 101 h 569"/>
                <a:gd name="T2" fmla="*/ 74 w 224"/>
                <a:gd name="T3" fmla="*/ 50 h 569"/>
                <a:gd name="T4" fmla="*/ 121 w 224"/>
                <a:gd name="T5" fmla="*/ 1 h 569"/>
                <a:gd name="T6" fmla="*/ 171 w 224"/>
                <a:gd name="T7" fmla="*/ 52 h 569"/>
                <a:gd name="T8" fmla="*/ 135 w 224"/>
                <a:gd name="T9" fmla="*/ 101 h 569"/>
                <a:gd name="T10" fmla="*/ 134 w 224"/>
                <a:gd name="T11" fmla="*/ 124 h 569"/>
                <a:gd name="T12" fmla="*/ 209 w 224"/>
                <a:gd name="T13" fmla="*/ 145 h 569"/>
                <a:gd name="T14" fmla="*/ 221 w 224"/>
                <a:gd name="T15" fmla="*/ 204 h 569"/>
                <a:gd name="T16" fmla="*/ 218 w 224"/>
                <a:gd name="T17" fmla="*/ 321 h 569"/>
                <a:gd name="T18" fmla="*/ 209 w 224"/>
                <a:gd name="T19" fmla="*/ 365 h 569"/>
                <a:gd name="T20" fmla="*/ 196 w 224"/>
                <a:gd name="T21" fmla="*/ 308 h 569"/>
                <a:gd name="T22" fmla="*/ 187 w 224"/>
                <a:gd name="T23" fmla="*/ 202 h 569"/>
                <a:gd name="T24" fmla="*/ 170 w 224"/>
                <a:gd name="T25" fmla="*/ 321 h 569"/>
                <a:gd name="T26" fmla="*/ 144 w 224"/>
                <a:gd name="T27" fmla="*/ 569 h 569"/>
                <a:gd name="T28" fmla="*/ 78 w 224"/>
                <a:gd name="T29" fmla="*/ 565 h 569"/>
                <a:gd name="T30" fmla="*/ 50 w 224"/>
                <a:gd name="T31" fmla="*/ 325 h 569"/>
                <a:gd name="T32" fmla="*/ 33 w 224"/>
                <a:gd name="T33" fmla="*/ 208 h 569"/>
                <a:gd name="T34" fmla="*/ 25 w 224"/>
                <a:gd name="T35" fmla="*/ 310 h 569"/>
                <a:gd name="T36" fmla="*/ 12 w 224"/>
                <a:gd name="T37" fmla="*/ 365 h 569"/>
                <a:gd name="T38" fmla="*/ 1 w 224"/>
                <a:gd name="T39" fmla="*/ 305 h 569"/>
                <a:gd name="T40" fmla="*/ 7 w 224"/>
                <a:gd name="T41" fmla="*/ 184 h 569"/>
                <a:gd name="T42" fmla="*/ 23 w 224"/>
                <a:gd name="T43" fmla="*/ 140 h 569"/>
                <a:gd name="T44" fmla="*/ 102 w 224"/>
                <a:gd name="T45" fmla="*/ 124 h 569"/>
                <a:gd name="T46" fmla="*/ 103 w 224"/>
                <a:gd name="T47" fmla="*/ 10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4" h="569">
                  <a:moveTo>
                    <a:pt x="103" y="101"/>
                  </a:moveTo>
                  <a:cubicBezTo>
                    <a:pt x="87" y="94"/>
                    <a:pt x="75" y="75"/>
                    <a:pt x="74" y="50"/>
                  </a:cubicBezTo>
                  <a:cubicBezTo>
                    <a:pt x="72" y="26"/>
                    <a:pt x="90" y="0"/>
                    <a:pt x="121" y="1"/>
                  </a:cubicBezTo>
                  <a:cubicBezTo>
                    <a:pt x="152" y="2"/>
                    <a:pt x="172" y="18"/>
                    <a:pt x="171" y="52"/>
                  </a:cubicBezTo>
                  <a:cubicBezTo>
                    <a:pt x="170" y="85"/>
                    <a:pt x="151" y="96"/>
                    <a:pt x="135" y="101"/>
                  </a:cubicBezTo>
                  <a:cubicBezTo>
                    <a:pt x="132" y="111"/>
                    <a:pt x="132" y="118"/>
                    <a:pt x="134" y="124"/>
                  </a:cubicBezTo>
                  <a:cubicBezTo>
                    <a:pt x="151" y="131"/>
                    <a:pt x="194" y="132"/>
                    <a:pt x="209" y="145"/>
                  </a:cubicBezTo>
                  <a:cubicBezTo>
                    <a:pt x="224" y="156"/>
                    <a:pt x="219" y="175"/>
                    <a:pt x="221" y="204"/>
                  </a:cubicBezTo>
                  <a:lnTo>
                    <a:pt x="218" y="321"/>
                  </a:lnTo>
                  <a:cubicBezTo>
                    <a:pt x="216" y="348"/>
                    <a:pt x="212" y="367"/>
                    <a:pt x="209" y="365"/>
                  </a:cubicBezTo>
                  <a:cubicBezTo>
                    <a:pt x="199" y="370"/>
                    <a:pt x="200" y="335"/>
                    <a:pt x="196" y="308"/>
                  </a:cubicBezTo>
                  <a:lnTo>
                    <a:pt x="187" y="202"/>
                  </a:lnTo>
                  <a:cubicBezTo>
                    <a:pt x="182" y="204"/>
                    <a:pt x="177" y="260"/>
                    <a:pt x="170" y="321"/>
                  </a:cubicBezTo>
                  <a:lnTo>
                    <a:pt x="144" y="569"/>
                  </a:lnTo>
                  <a:lnTo>
                    <a:pt x="78" y="565"/>
                  </a:lnTo>
                  <a:lnTo>
                    <a:pt x="50" y="325"/>
                  </a:lnTo>
                  <a:cubicBezTo>
                    <a:pt x="39" y="255"/>
                    <a:pt x="37" y="211"/>
                    <a:pt x="33" y="208"/>
                  </a:cubicBezTo>
                  <a:lnTo>
                    <a:pt x="25" y="310"/>
                  </a:lnTo>
                  <a:cubicBezTo>
                    <a:pt x="22" y="336"/>
                    <a:pt x="16" y="366"/>
                    <a:pt x="12" y="365"/>
                  </a:cubicBezTo>
                  <a:cubicBezTo>
                    <a:pt x="4" y="365"/>
                    <a:pt x="2" y="335"/>
                    <a:pt x="1" y="305"/>
                  </a:cubicBezTo>
                  <a:cubicBezTo>
                    <a:pt x="0" y="275"/>
                    <a:pt x="3" y="212"/>
                    <a:pt x="7" y="184"/>
                  </a:cubicBezTo>
                  <a:cubicBezTo>
                    <a:pt x="12" y="157"/>
                    <a:pt x="7" y="150"/>
                    <a:pt x="23" y="140"/>
                  </a:cubicBezTo>
                  <a:cubicBezTo>
                    <a:pt x="39" y="131"/>
                    <a:pt x="89" y="131"/>
                    <a:pt x="102" y="124"/>
                  </a:cubicBezTo>
                  <a:cubicBezTo>
                    <a:pt x="106" y="120"/>
                    <a:pt x="108" y="108"/>
                    <a:pt x="103" y="101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scene3d>
              <a:camera prst="legacyPerspectiveTopRight">
                <a:rot lat="0" lon="900000" rev="0"/>
              </a:camera>
              <a:lightRig rig="legacyFlat1" dir="t"/>
            </a:scene3d>
            <a:sp3d extrusionH="36500" prstMaterial="legacyMetal">
              <a:bevelT w="13500" h="13500" prst="angle"/>
              <a:bevelB w="13500" h="13500" prst="angle"/>
              <a:extrusionClr>
                <a:srgbClr val="333333"/>
              </a:extrusionClr>
            </a:sp3d>
            <a:extLst>
              <a:ext uri="{91240B29-F687-4F45-9708-019B960494DF}">
                <a14:hiddenLine xmlns:a14="http://schemas.microsoft.com/office/drawing/2010/main" w="9525">
                  <a:noFill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sy="50000" rotWithShape="0">
                      <a:srgbClr val="1C1C1C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>
              <a:flatTx/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57355" name="Freeform 11"/>
            <p:cNvSpPr>
              <a:spLocks/>
            </p:cNvSpPr>
            <p:nvPr/>
          </p:nvSpPr>
          <p:spPr bwMode="gray">
            <a:xfrm>
              <a:off x="956" y="2078"/>
              <a:ext cx="224" cy="569"/>
            </a:xfrm>
            <a:custGeom>
              <a:avLst/>
              <a:gdLst>
                <a:gd name="T0" fmla="*/ 103 w 224"/>
                <a:gd name="T1" fmla="*/ 101 h 569"/>
                <a:gd name="T2" fmla="*/ 74 w 224"/>
                <a:gd name="T3" fmla="*/ 50 h 569"/>
                <a:gd name="T4" fmla="*/ 121 w 224"/>
                <a:gd name="T5" fmla="*/ 1 h 569"/>
                <a:gd name="T6" fmla="*/ 171 w 224"/>
                <a:gd name="T7" fmla="*/ 52 h 569"/>
                <a:gd name="T8" fmla="*/ 135 w 224"/>
                <a:gd name="T9" fmla="*/ 101 h 569"/>
                <a:gd name="T10" fmla="*/ 134 w 224"/>
                <a:gd name="T11" fmla="*/ 124 h 569"/>
                <a:gd name="T12" fmla="*/ 209 w 224"/>
                <a:gd name="T13" fmla="*/ 145 h 569"/>
                <a:gd name="T14" fmla="*/ 221 w 224"/>
                <a:gd name="T15" fmla="*/ 204 h 569"/>
                <a:gd name="T16" fmla="*/ 218 w 224"/>
                <a:gd name="T17" fmla="*/ 321 h 569"/>
                <a:gd name="T18" fmla="*/ 209 w 224"/>
                <a:gd name="T19" fmla="*/ 365 h 569"/>
                <a:gd name="T20" fmla="*/ 196 w 224"/>
                <a:gd name="T21" fmla="*/ 308 h 569"/>
                <a:gd name="T22" fmla="*/ 187 w 224"/>
                <a:gd name="T23" fmla="*/ 202 h 569"/>
                <a:gd name="T24" fmla="*/ 170 w 224"/>
                <a:gd name="T25" fmla="*/ 321 h 569"/>
                <a:gd name="T26" fmla="*/ 144 w 224"/>
                <a:gd name="T27" fmla="*/ 569 h 569"/>
                <a:gd name="T28" fmla="*/ 78 w 224"/>
                <a:gd name="T29" fmla="*/ 565 h 569"/>
                <a:gd name="T30" fmla="*/ 50 w 224"/>
                <a:gd name="T31" fmla="*/ 325 h 569"/>
                <a:gd name="T32" fmla="*/ 33 w 224"/>
                <a:gd name="T33" fmla="*/ 208 h 569"/>
                <a:gd name="T34" fmla="*/ 25 w 224"/>
                <a:gd name="T35" fmla="*/ 310 h 569"/>
                <a:gd name="T36" fmla="*/ 12 w 224"/>
                <a:gd name="T37" fmla="*/ 365 h 569"/>
                <a:gd name="T38" fmla="*/ 1 w 224"/>
                <a:gd name="T39" fmla="*/ 305 h 569"/>
                <a:gd name="T40" fmla="*/ 7 w 224"/>
                <a:gd name="T41" fmla="*/ 184 h 569"/>
                <a:gd name="T42" fmla="*/ 23 w 224"/>
                <a:gd name="T43" fmla="*/ 140 h 569"/>
                <a:gd name="T44" fmla="*/ 102 w 224"/>
                <a:gd name="T45" fmla="*/ 124 h 569"/>
                <a:gd name="T46" fmla="*/ 103 w 224"/>
                <a:gd name="T47" fmla="*/ 10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4" h="569">
                  <a:moveTo>
                    <a:pt x="103" y="101"/>
                  </a:moveTo>
                  <a:cubicBezTo>
                    <a:pt x="87" y="94"/>
                    <a:pt x="75" y="75"/>
                    <a:pt x="74" y="50"/>
                  </a:cubicBezTo>
                  <a:cubicBezTo>
                    <a:pt x="72" y="26"/>
                    <a:pt x="90" y="0"/>
                    <a:pt x="121" y="1"/>
                  </a:cubicBezTo>
                  <a:cubicBezTo>
                    <a:pt x="152" y="2"/>
                    <a:pt x="172" y="18"/>
                    <a:pt x="171" y="52"/>
                  </a:cubicBezTo>
                  <a:cubicBezTo>
                    <a:pt x="170" y="85"/>
                    <a:pt x="151" y="96"/>
                    <a:pt x="135" y="101"/>
                  </a:cubicBezTo>
                  <a:cubicBezTo>
                    <a:pt x="132" y="111"/>
                    <a:pt x="132" y="118"/>
                    <a:pt x="134" y="124"/>
                  </a:cubicBezTo>
                  <a:cubicBezTo>
                    <a:pt x="151" y="131"/>
                    <a:pt x="194" y="132"/>
                    <a:pt x="209" y="145"/>
                  </a:cubicBezTo>
                  <a:cubicBezTo>
                    <a:pt x="224" y="156"/>
                    <a:pt x="219" y="175"/>
                    <a:pt x="221" y="204"/>
                  </a:cubicBezTo>
                  <a:lnTo>
                    <a:pt x="218" y="321"/>
                  </a:lnTo>
                  <a:cubicBezTo>
                    <a:pt x="216" y="348"/>
                    <a:pt x="212" y="367"/>
                    <a:pt x="209" y="365"/>
                  </a:cubicBezTo>
                  <a:cubicBezTo>
                    <a:pt x="199" y="370"/>
                    <a:pt x="200" y="335"/>
                    <a:pt x="196" y="308"/>
                  </a:cubicBezTo>
                  <a:lnTo>
                    <a:pt x="187" y="202"/>
                  </a:lnTo>
                  <a:cubicBezTo>
                    <a:pt x="182" y="204"/>
                    <a:pt x="177" y="260"/>
                    <a:pt x="170" y="321"/>
                  </a:cubicBezTo>
                  <a:lnTo>
                    <a:pt x="144" y="569"/>
                  </a:lnTo>
                  <a:lnTo>
                    <a:pt x="78" y="565"/>
                  </a:lnTo>
                  <a:lnTo>
                    <a:pt x="50" y="325"/>
                  </a:lnTo>
                  <a:cubicBezTo>
                    <a:pt x="39" y="255"/>
                    <a:pt x="37" y="211"/>
                    <a:pt x="33" y="208"/>
                  </a:cubicBezTo>
                  <a:lnTo>
                    <a:pt x="25" y="310"/>
                  </a:lnTo>
                  <a:cubicBezTo>
                    <a:pt x="22" y="336"/>
                    <a:pt x="16" y="366"/>
                    <a:pt x="12" y="365"/>
                  </a:cubicBezTo>
                  <a:cubicBezTo>
                    <a:pt x="4" y="365"/>
                    <a:pt x="2" y="335"/>
                    <a:pt x="1" y="305"/>
                  </a:cubicBezTo>
                  <a:cubicBezTo>
                    <a:pt x="0" y="275"/>
                    <a:pt x="3" y="212"/>
                    <a:pt x="7" y="184"/>
                  </a:cubicBezTo>
                  <a:cubicBezTo>
                    <a:pt x="12" y="157"/>
                    <a:pt x="7" y="150"/>
                    <a:pt x="23" y="140"/>
                  </a:cubicBezTo>
                  <a:cubicBezTo>
                    <a:pt x="39" y="131"/>
                    <a:pt x="89" y="131"/>
                    <a:pt x="102" y="124"/>
                  </a:cubicBezTo>
                  <a:cubicBezTo>
                    <a:pt x="106" y="120"/>
                    <a:pt x="108" y="108"/>
                    <a:pt x="103" y="101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scene3d>
              <a:camera prst="legacyPerspectiveTopRight">
                <a:rot lat="0" lon="900000" rev="0"/>
              </a:camera>
              <a:lightRig rig="legacyFlat1" dir="t"/>
            </a:scene3d>
            <a:sp3d extrusionH="36500" prstMaterial="legacyMetal">
              <a:bevelT w="13500" h="13500" prst="angle"/>
              <a:bevelB w="13500" h="13500" prst="angle"/>
              <a:extrusionClr>
                <a:srgbClr val="333333"/>
              </a:extrusionClr>
            </a:sp3d>
            <a:extLst>
              <a:ext uri="{91240B29-F687-4F45-9708-019B960494DF}">
                <a14:hiddenLine xmlns:a14="http://schemas.microsoft.com/office/drawing/2010/main" w="9525">
                  <a:noFill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sy="50000" rotWithShape="0">
                      <a:srgbClr val="1C1C1C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>
              <a:flatTx/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</p:grpSp>
      <p:pic>
        <p:nvPicPr>
          <p:cNvPr id="57356" name="Picture 12" descr="16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438" y="19812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8" name="Picture 14" descr="13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213" y="3255963"/>
            <a:ext cx="1017587" cy="115887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</p:pic>
      <p:sp>
        <p:nvSpPr>
          <p:cNvPr id="57364" name="Text Box 9"/>
          <p:cNvSpPr txBox="1">
            <a:spLocks noChangeArrowheads="1"/>
          </p:cNvSpPr>
          <p:nvPr/>
        </p:nvSpPr>
        <p:spPr bwMode="black">
          <a:xfrm>
            <a:off x="538163" y="1981200"/>
            <a:ext cx="417671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2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Сумма от выигранных грантов составила: 832 тыс.520 рублей</a:t>
            </a:r>
            <a:r>
              <a:rPr lang="ru-RU" sz="2000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57365" name="Rectangle 21"/>
          <p:cNvSpPr>
            <a:spLocks noChangeArrowheads="1"/>
          </p:cNvSpPr>
          <p:nvPr/>
        </p:nvSpPr>
        <p:spPr bwMode="black">
          <a:xfrm>
            <a:off x="524480" y="5378450"/>
            <a:ext cx="2047518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Союз пенсионеров </a:t>
            </a:r>
            <a:r>
              <a:rPr lang="ru-RU" sz="1400" b="1" dirty="0" smtClean="0">
                <a:solidFill>
                  <a:prstClr val="black"/>
                </a:solidFill>
              </a:rPr>
              <a:t>выиграл </a:t>
            </a:r>
            <a:r>
              <a:rPr lang="ru-RU" sz="1400" b="1" dirty="0">
                <a:solidFill>
                  <a:prstClr val="black"/>
                </a:solidFill>
              </a:rPr>
              <a:t>грант в конкурсе РИТЭК </a:t>
            </a:r>
            <a:r>
              <a:rPr lang="ru-RU" sz="1400" b="1" dirty="0" smtClean="0">
                <a:solidFill>
                  <a:prstClr val="black"/>
                </a:solidFill>
              </a:rPr>
              <a:t>«</a:t>
            </a:r>
            <a:r>
              <a:rPr lang="ru-RU" sz="1400" b="1" dirty="0">
                <a:solidFill>
                  <a:prstClr val="black"/>
                </a:solidFill>
              </a:rPr>
              <a:t>Третий возраст только в радость» </a:t>
            </a:r>
            <a:endParaRPr lang="ru-RU" sz="1400" b="1" dirty="0" smtClean="0">
              <a:solidFill>
                <a:prstClr val="black"/>
              </a:solidFill>
            </a:endParaRPr>
          </a:p>
          <a:p>
            <a:pPr algn="ctr"/>
            <a:r>
              <a:rPr lang="ru-RU" sz="1400" b="1" dirty="0" smtClean="0">
                <a:solidFill>
                  <a:prstClr val="black"/>
                </a:solidFill>
              </a:rPr>
              <a:t>сумма </a:t>
            </a:r>
            <a:r>
              <a:rPr lang="ru-RU" sz="1400" b="1" dirty="0">
                <a:solidFill>
                  <a:prstClr val="black"/>
                </a:solidFill>
              </a:rPr>
              <a:t>150 тыс. руб. </a:t>
            </a:r>
            <a:endParaRPr lang="en-US" sz="1400" b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7366" name="Rectangle 22"/>
          <p:cNvSpPr>
            <a:spLocks noChangeArrowheads="1"/>
          </p:cNvSpPr>
          <p:nvPr/>
        </p:nvSpPr>
        <p:spPr bwMode="black">
          <a:xfrm>
            <a:off x="2679701" y="4705691"/>
            <a:ext cx="1991518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</a:rPr>
              <a:t>Профсоюзная организация </a:t>
            </a:r>
            <a:r>
              <a:rPr lang="ru-RU" sz="1400" b="1" dirty="0">
                <a:solidFill>
                  <a:prstClr val="black"/>
                </a:solidFill>
              </a:rPr>
              <a:t>работников культуры </a:t>
            </a:r>
            <a:r>
              <a:rPr lang="ru-RU" sz="1400" b="1" dirty="0" smtClean="0">
                <a:solidFill>
                  <a:prstClr val="black"/>
                </a:solidFill>
              </a:rPr>
              <a:t>-гран </a:t>
            </a:r>
            <a:r>
              <a:rPr lang="ru-RU" sz="1400" b="1" dirty="0" err="1">
                <a:solidFill>
                  <a:prstClr val="black"/>
                </a:solidFill>
              </a:rPr>
              <a:t>Каб</a:t>
            </a:r>
            <a:r>
              <a:rPr lang="ru-RU" sz="1400" b="1" dirty="0">
                <a:solidFill>
                  <a:prstClr val="black"/>
                </a:solidFill>
              </a:rPr>
              <a:t>. Мин. РТ </a:t>
            </a:r>
            <a:r>
              <a:rPr lang="ru-RU" sz="1400" b="1" dirty="0" smtClean="0">
                <a:solidFill>
                  <a:prstClr val="black"/>
                </a:solidFill>
              </a:rPr>
              <a:t>«</a:t>
            </a:r>
            <a:r>
              <a:rPr lang="ru-RU" sz="1400" b="1" dirty="0">
                <a:solidFill>
                  <a:prstClr val="black"/>
                </a:solidFill>
              </a:rPr>
              <a:t>Гармония души и тела» </a:t>
            </a:r>
            <a:r>
              <a:rPr lang="ru-RU" sz="1400" b="1" dirty="0" smtClean="0">
                <a:solidFill>
                  <a:prstClr val="black"/>
                </a:solidFill>
              </a:rPr>
              <a:t> сумма </a:t>
            </a:r>
            <a:r>
              <a:rPr lang="ru-RU" sz="1400" b="1" dirty="0">
                <a:solidFill>
                  <a:prstClr val="black"/>
                </a:solidFill>
              </a:rPr>
              <a:t>152 тыс. 520 </a:t>
            </a:r>
            <a:r>
              <a:rPr lang="ru-RU" sz="1400" b="1" dirty="0" smtClean="0">
                <a:solidFill>
                  <a:prstClr val="black"/>
                </a:solidFill>
              </a:rPr>
              <a:t>руб.</a:t>
            </a:r>
            <a:endParaRPr lang="ru-RU" sz="1400" b="1" dirty="0">
              <a:solidFill>
                <a:prstClr val="black"/>
              </a:solidFill>
            </a:endParaRPr>
          </a:p>
        </p:txBody>
      </p:sp>
      <p:sp>
        <p:nvSpPr>
          <p:cNvPr id="57367" name="Rectangle 23"/>
          <p:cNvSpPr>
            <a:spLocks noChangeArrowheads="1"/>
          </p:cNvSpPr>
          <p:nvPr/>
        </p:nvSpPr>
        <p:spPr bwMode="black">
          <a:xfrm>
            <a:off x="4890255" y="4284551"/>
            <a:ext cx="177006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«Совет отцов» </a:t>
            </a:r>
            <a:r>
              <a:rPr lang="ru-RU" sz="1400" b="1" dirty="0" smtClean="0">
                <a:solidFill>
                  <a:prstClr val="black"/>
                </a:solidFill>
              </a:rPr>
              <a:t>-грант на </a:t>
            </a:r>
            <a:r>
              <a:rPr lang="ru-RU" sz="1400" b="1" dirty="0">
                <a:solidFill>
                  <a:prstClr val="black"/>
                </a:solidFill>
              </a:rPr>
              <a:t>сумму 80 тыс. рублей. </a:t>
            </a:r>
            <a:endParaRPr lang="en-US" sz="1400" b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7368" name="Rectangle 24"/>
          <p:cNvSpPr>
            <a:spLocks noChangeArrowheads="1"/>
          </p:cNvSpPr>
          <p:nvPr/>
        </p:nvSpPr>
        <p:spPr bwMode="black">
          <a:xfrm>
            <a:off x="6660317" y="3061935"/>
            <a:ext cx="2160155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</a:rPr>
              <a:t>Национально-культурные объединения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</a:rPr>
              <a:t>Грант «Мир в народной культуре» </a:t>
            </a:r>
            <a:r>
              <a:rPr lang="ru-RU" sz="1400" b="1" dirty="0" smtClean="0">
                <a:solidFill>
                  <a:prstClr val="black"/>
                </a:solidFill>
              </a:rPr>
              <a:t> сумма </a:t>
            </a:r>
            <a:r>
              <a:rPr lang="ru-RU" sz="1400" b="1" dirty="0">
                <a:solidFill>
                  <a:prstClr val="black"/>
                </a:solidFill>
              </a:rPr>
              <a:t>240 </a:t>
            </a:r>
            <a:r>
              <a:rPr lang="ru-RU" sz="1400" b="1" dirty="0" err="1" smtClean="0">
                <a:solidFill>
                  <a:prstClr val="black"/>
                </a:solidFill>
              </a:rPr>
              <a:t>тыс.руб</a:t>
            </a:r>
            <a:r>
              <a:rPr lang="ru-RU" sz="1400" b="1" dirty="0" smtClean="0">
                <a:solidFill>
                  <a:prstClr val="black"/>
                </a:solidFill>
              </a:rPr>
              <a:t>.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</a:rPr>
              <a:t>Грант «Сердцу милая сторонка</a:t>
            </a:r>
            <a:r>
              <a:rPr lang="ru-RU" sz="1400" b="1" dirty="0" smtClean="0">
                <a:solidFill>
                  <a:prstClr val="black"/>
                </a:solidFill>
              </a:rPr>
              <a:t>» сумма </a:t>
            </a:r>
            <a:r>
              <a:rPr lang="ru-RU" sz="1400" b="1" dirty="0">
                <a:solidFill>
                  <a:prstClr val="black"/>
                </a:solidFill>
              </a:rPr>
              <a:t>210 </a:t>
            </a:r>
            <a:r>
              <a:rPr lang="ru-RU" sz="1400" b="1" dirty="0" err="1" smtClean="0">
                <a:solidFill>
                  <a:prstClr val="black"/>
                </a:solidFill>
              </a:rPr>
              <a:t>тыс.руб</a:t>
            </a:r>
            <a:r>
              <a:rPr lang="ru-RU" sz="1400" dirty="0" smtClean="0">
                <a:solidFill>
                  <a:prstClr val="black"/>
                </a:solidFill>
              </a:rPr>
              <a:t>. </a:t>
            </a:r>
            <a:r>
              <a:rPr lang="ru-RU" sz="1400" b="1" dirty="0" smtClean="0">
                <a:solidFill>
                  <a:prstClr val="black"/>
                </a:solidFill>
              </a:rPr>
              <a:t> </a:t>
            </a:r>
            <a:endParaRPr lang="en-US" sz="1400" b="1" dirty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532597"/>
            <a:ext cx="1159034" cy="81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88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88640"/>
            <a:ext cx="2700953" cy="17601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184" y="188641"/>
            <a:ext cx="2736304" cy="17601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5856" y="188639"/>
            <a:ext cx="2640248" cy="17601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7331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1"/>
          <p:cNvSpPr txBox="1">
            <a:spLocks/>
          </p:cNvSpPr>
          <p:nvPr/>
        </p:nvSpPr>
        <p:spPr>
          <a:xfrm>
            <a:off x="183914" y="428625"/>
            <a:ext cx="8712968" cy="357190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/>
          <a:p>
            <a:pPr algn="ctr"/>
            <a:r>
              <a:rPr lang="ru-RU" sz="2400" b="1" i="1" dirty="0" smtClean="0">
                <a:solidFill>
                  <a:srgbClr val="044C36"/>
                </a:solidFill>
              </a:rPr>
              <a:t>Примерная структура программы</a:t>
            </a:r>
          </a:p>
          <a:p>
            <a:pPr algn="ctr"/>
            <a:endParaRPr lang="ru-RU" sz="2000" i="1" dirty="0" smtClean="0">
              <a:solidFill>
                <a:srgbClr val="044C36"/>
              </a:solidFill>
            </a:endParaRPr>
          </a:p>
          <a:p>
            <a:pPr algn="ctr"/>
            <a:endParaRPr lang="ru-RU" sz="2000" i="1" dirty="0">
              <a:solidFill>
                <a:srgbClr val="044C36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524625"/>
            <a:ext cx="2133600" cy="365125"/>
          </a:xfrm>
        </p:spPr>
        <p:txBody>
          <a:bodyPr/>
          <a:lstStyle/>
          <a:p>
            <a:fld id="{256D0FF7-DF15-40C2-846F-6608064B5C99}" type="slidenum">
              <a:rPr lang="ru-RU" sz="1600" b="1" smtClean="0">
                <a:solidFill>
                  <a:schemeClr val="tx1"/>
                </a:solidFill>
              </a:rPr>
              <a:pPr/>
              <a:t>4</a:t>
            </a:fld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1787" y="3418798"/>
            <a:ext cx="842493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720000" lvl="2" indent="-288000">
              <a:spcAft>
                <a:spcPts val="600"/>
              </a:spcAft>
              <a:buBlip>
                <a:blip r:embed="rId2"/>
              </a:buBlip>
            </a:pPr>
            <a:r>
              <a:rPr lang="ru-RU" sz="14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Ресурсное обеспечение программы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7967" y="1111300"/>
            <a:ext cx="8424936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720000" lvl="2" indent="-288000" algn="just">
              <a:spcAft>
                <a:spcPts val="600"/>
              </a:spcAft>
              <a:buBlip>
                <a:blip r:embed="rId2"/>
              </a:buBlip>
            </a:pPr>
            <a:r>
              <a:rPr lang="ru-RU" sz="1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Общая характеристика </a:t>
            </a:r>
            <a:r>
              <a:rPr lang="ru-RU" sz="14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деятельности СО НКО, с формулировкой основных проблем их развития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7967" y="1844824"/>
            <a:ext cx="842493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60000" lvl="2" indent="-288000">
              <a:buBlip>
                <a:blip r:embed="rId2"/>
              </a:buBlip>
            </a:pPr>
            <a:r>
              <a:rPr lang="ru-RU" sz="1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Прогноз развития НКО</a:t>
            </a:r>
            <a:endParaRPr lang="ru-RU" sz="1400" b="1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1526" y="3887207"/>
            <a:ext cx="8424936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60000" lvl="2" indent="-288000" algn="just">
              <a:buBlip>
                <a:blip r:embed="rId2"/>
              </a:buBlip>
            </a:pPr>
            <a:r>
              <a:rPr lang="ru-RU" sz="14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Механизм управления реализацией программы, включая анализ рисков и описание </a:t>
            </a:r>
            <a:r>
              <a:rPr lang="ru-RU" sz="1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мер управления </a:t>
            </a:r>
            <a:r>
              <a:rPr lang="ru-RU" sz="14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ими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21526" y="4595093"/>
            <a:ext cx="842493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720000" lvl="2" indent="-288000">
              <a:buBlip>
                <a:blip r:embed="rId2"/>
              </a:buBlip>
            </a:pPr>
            <a:r>
              <a:rPr lang="ru-RU" sz="1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Методика </a:t>
            </a:r>
            <a:r>
              <a:rPr lang="ru-RU" sz="14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оценки результативности и эффективности программы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97967" y="2953694"/>
            <a:ext cx="842493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60000" lvl="2" indent="-288000" algn="just">
              <a:buBlip>
                <a:blip r:embed="rId2"/>
              </a:buBlip>
            </a:pPr>
            <a:r>
              <a:rPr lang="ru-RU" sz="14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План и характеристика основных мероприятий программы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97967" y="2274102"/>
            <a:ext cx="8424936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3pPr marL="720000" lvl="2" indent="-288000">
              <a:buBlip>
                <a:blip r:embed="rId2"/>
              </a:buBlip>
              <a:defRPr sz="1200" i="1"/>
            </a:lvl3pPr>
          </a:lstStyle>
          <a:p>
            <a:pPr lvl="2" algn="just"/>
            <a:r>
              <a:rPr lang="ru-RU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Цели, задачи и показатели достижения, описание основных ожидаемых результатов программы, сроки и этапы реализации программы</a:t>
            </a:r>
          </a:p>
        </p:txBody>
      </p:sp>
    </p:spTree>
    <p:extLst>
      <p:ext uri="{BB962C8B-B14F-4D97-AF65-F5344CB8AC3E}">
        <p14:creationId xmlns:p14="http://schemas.microsoft.com/office/powerpoint/2010/main" val="368643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631" y="-243408"/>
            <a:ext cx="8229600" cy="1143000"/>
          </a:xfrm>
        </p:spPr>
        <p:txBody>
          <a:bodyPr>
            <a:normAutofit/>
          </a:bodyPr>
          <a:lstStyle/>
          <a:p>
            <a:r>
              <a:rPr lang="tt-RU" b="1" dirty="0" smtClean="0">
                <a:solidFill>
                  <a:srgbClr val="002060"/>
                </a:solidFill>
              </a:rPr>
              <a:t>Весенний призыв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99483"/>
            <a:ext cx="9036497" cy="5127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6075" y="182632"/>
            <a:ext cx="2639938" cy="17599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568" y="4327972"/>
            <a:ext cx="3762705" cy="25084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6016" y="4334982"/>
            <a:ext cx="4019599" cy="25065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1" y="182632"/>
            <a:ext cx="2709685" cy="17341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0344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15" y="134634"/>
            <a:ext cx="2824088" cy="21180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1840" y="134634"/>
            <a:ext cx="2880320" cy="21062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8184" y="162027"/>
            <a:ext cx="2686089" cy="20906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3868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56264"/>
            <a:ext cx="4752528" cy="654547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148064" y="1484784"/>
            <a:ext cx="374441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t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событиями, воспоминаниями воинов-афганцев Новошешминского района  и впечатлениями о стране Афганистан можно узнать из книги </a:t>
            </a:r>
            <a:endParaRPr lang="tt-RU" sz="20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tt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Мидхата Газымова</a:t>
            </a:r>
          </a:p>
          <a:p>
            <a:pPr algn="ctr"/>
            <a:r>
              <a:rPr lang="tt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t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«Ваши имена в наших сердцах», </a:t>
            </a:r>
            <a:endParaRPr lang="tt-RU" sz="20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tt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изданные </a:t>
            </a:r>
            <a:r>
              <a:rPr lang="tt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средства гранта РИТЭК 150 тыс. руб. </a:t>
            </a:r>
            <a:r>
              <a:rPr lang="tt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tt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количестве 75 экземпляров. </a:t>
            </a: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38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0" y="1725216"/>
            <a:ext cx="468052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prstClr val="black"/>
                </a:solidFill>
              </a:rPr>
              <a:t>С целью поддержки военнослужащих налажены тесные контакты с командованием тех частей, где служат </a:t>
            </a:r>
            <a:r>
              <a:rPr lang="ru-RU" sz="1600" dirty="0" err="1">
                <a:solidFill>
                  <a:prstClr val="black"/>
                </a:solidFill>
              </a:rPr>
              <a:t>Новошешминцы</a:t>
            </a:r>
            <a:r>
              <a:rPr lang="ru-RU" sz="1600" dirty="0">
                <a:solidFill>
                  <a:prstClr val="black"/>
                </a:solidFill>
              </a:rPr>
              <a:t>. Особая роль отводится шефским связям с командованием 41-й бригады ракетных катеров ЧФ в г. Севастополь.</a:t>
            </a: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36296" y="1152827"/>
            <a:ext cx="1789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prstClr val="white"/>
                </a:solidFill>
              </a:rPr>
              <a:t>Новошешминск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5827224"/>
            <a:ext cx="1488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prstClr val="white"/>
                </a:solidFill>
              </a:rPr>
              <a:t>Севастополь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44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novosheshminsk.tatarstan.ru/file/photoreport/view_617674_771948.jpg"/>
          <p:cNvPicPr>
            <a:picLocks noChangeAspect="1" noChangeArrowheads="1"/>
          </p:cNvPicPr>
          <p:nvPr/>
        </p:nvPicPr>
        <p:blipFill>
          <a:blip r:embed="rId3"/>
          <a:srcRect l="10032"/>
          <a:stretch>
            <a:fillRect/>
          </a:stretch>
        </p:blipFill>
        <p:spPr bwMode="auto">
          <a:xfrm>
            <a:off x="3347864" y="4581346"/>
            <a:ext cx="2664296" cy="19742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12" descr="http://novosheshminsk.tatarstan.ru/file/photoreport/view_617674_77195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00192" y="4725144"/>
            <a:ext cx="2642322" cy="17615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79" y="4752595"/>
            <a:ext cx="2706429" cy="18030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8529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ntt.cc/wp-content/uploads/2009/07/Web_1920x1440.jpg"/>
          <p:cNvPicPr>
            <a:picLocks noChangeAspect="1" noChangeArrowheads="1"/>
          </p:cNvPicPr>
          <p:nvPr/>
        </p:nvPicPr>
        <p:blipFill>
          <a:blip r:embed="rId2"/>
          <a:srcRect t="21521" r="23437" b="3543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218" name="Picture 2" descr="http://novosheshminsk.tatarstan.ru/file/photoreport/view_682892_110004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327"/>
            <a:ext cx="9179026" cy="6853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2" name="Picture 6" descr="http://novosheshminsk.tatarstan.ru/file/photoreport/view_682892_110007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4168" y="4926767"/>
            <a:ext cx="2606664" cy="17483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4" name="Picture 8" descr="http://novosheshminsk.tatarstan.ru/file/photoreport/view_682892_1100042.jpg"/>
          <p:cNvPicPr>
            <a:picLocks noChangeAspect="1" noChangeArrowheads="1"/>
          </p:cNvPicPr>
          <p:nvPr/>
        </p:nvPicPr>
        <p:blipFill>
          <a:blip r:embed="rId5"/>
          <a:srcRect b="8511"/>
          <a:stretch>
            <a:fillRect/>
          </a:stretch>
        </p:blipFill>
        <p:spPr bwMode="auto">
          <a:xfrm>
            <a:off x="251520" y="4941168"/>
            <a:ext cx="2520280" cy="17721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4926767"/>
            <a:ext cx="2622568" cy="17483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8162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3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385192" y="-32657"/>
            <a:ext cx="8229600" cy="648072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Волонтерские отряды</a:t>
            </a:r>
            <a:endParaRPr lang="en-US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1203" name="Picture 3" descr="cylinder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1066800" y="4572000"/>
            <a:ext cx="277812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4" name="Picture 4" descr="cylinder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4791075" y="4572000"/>
            <a:ext cx="277812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205" name="Group 5"/>
          <p:cNvGrpSpPr>
            <a:grpSpLocks/>
          </p:cNvGrpSpPr>
          <p:nvPr/>
        </p:nvGrpSpPr>
        <p:grpSpPr bwMode="auto">
          <a:xfrm>
            <a:off x="5181600" y="2681288"/>
            <a:ext cx="1973263" cy="2190750"/>
            <a:chOff x="3264" y="1689"/>
            <a:chExt cx="1243" cy="1380"/>
          </a:xfrm>
        </p:grpSpPr>
        <p:sp>
          <p:nvSpPr>
            <p:cNvPr id="51206" name="Freeform 6"/>
            <p:cNvSpPr>
              <a:spLocks noEditPoints="1"/>
            </p:cNvSpPr>
            <p:nvPr/>
          </p:nvSpPr>
          <p:spPr bwMode="invGray">
            <a:xfrm>
              <a:off x="3665" y="1689"/>
              <a:ext cx="490" cy="1377"/>
            </a:xfrm>
            <a:custGeom>
              <a:avLst/>
              <a:gdLst>
                <a:gd name="T0" fmla="*/ 1128 w 1155"/>
                <a:gd name="T1" fmla="*/ 998 h 3334"/>
                <a:gd name="T2" fmla="*/ 1036 w 1155"/>
                <a:gd name="T3" fmla="*/ 783 h 3334"/>
                <a:gd name="T4" fmla="*/ 876 w 1155"/>
                <a:gd name="T5" fmla="*/ 566 h 3334"/>
                <a:gd name="T6" fmla="*/ 731 w 1155"/>
                <a:gd name="T7" fmla="*/ 471 h 3334"/>
                <a:gd name="T8" fmla="*/ 807 w 1155"/>
                <a:gd name="T9" fmla="*/ 326 h 3334"/>
                <a:gd name="T10" fmla="*/ 818 w 1155"/>
                <a:gd name="T11" fmla="*/ 199 h 3334"/>
                <a:gd name="T12" fmla="*/ 754 w 1155"/>
                <a:gd name="T13" fmla="*/ 87 h 3334"/>
                <a:gd name="T14" fmla="*/ 575 w 1155"/>
                <a:gd name="T15" fmla="*/ 7 h 3334"/>
                <a:gd name="T16" fmla="*/ 529 w 1155"/>
                <a:gd name="T17" fmla="*/ 49 h 3334"/>
                <a:gd name="T18" fmla="*/ 465 w 1155"/>
                <a:gd name="T19" fmla="*/ 78 h 3334"/>
                <a:gd name="T20" fmla="*/ 461 w 1155"/>
                <a:gd name="T21" fmla="*/ 166 h 3334"/>
                <a:gd name="T22" fmla="*/ 474 w 1155"/>
                <a:gd name="T23" fmla="*/ 204 h 3334"/>
                <a:gd name="T24" fmla="*/ 471 w 1155"/>
                <a:gd name="T25" fmla="*/ 353 h 3334"/>
                <a:gd name="T26" fmla="*/ 519 w 1155"/>
                <a:gd name="T27" fmla="*/ 416 h 3334"/>
                <a:gd name="T28" fmla="*/ 355 w 1155"/>
                <a:gd name="T29" fmla="*/ 527 h 3334"/>
                <a:gd name="T30" fmla="*/ 235 w 1155"/>
                <a:gd name="T31" fmla="*/ 581 h 3334"/>
                <a:gd name="T32" fmla="*/ 174 w 1155"/>
                <a:gd name="T33" fmla="*/ 867 h 3334"/>
                <a:gd name="T34" fmla="*/ 136 w 1155"/>
                <a:gd name="T35" fmla="*/ 1159 h 3334"/>
                <a:gd name="T36" fmla="*/ 114 w 1155"/>
                <a:gd name="T37" fmla="*/ 1456 h 3334"/>
                <a:gd name="T38" fmla="*/ 114 w 1155"/>
                <a:gd name="T39" fmla="*/ 1536 h 3334"/>
                <a:gd name="T40" fmla="*/ 177 w 1155"/>
                <a:gd name="T41" fmla="*/ 1709 h 3334"/>
                <a:gd name="T42" fmla="*/ 174 w 1155"/>
                <a:gd name="T43" fmla="*/ 1727 h 3334"/>
                <a:gd name="T44" fmla="*/ 132 w 1155"/>
                <a:gd name="T45" fmla="*/ 1779 h 3334"/>
                <a:gd name="T46" fmla="*/ 44 w 1155"/>
                <a:gd name="T47" fmla="*/ 2243 h 3334"/>
                <a:gd name="T48" fmla="*/ 108 w 1155"/>
                <a:gd name="T49" fmla="*/ 2220 h 3334"/>
                <a:gd name="T50" fmla="*/ 131 w 1155"/>
                <a:gd name="T51" fmla="*/ 2376 h 3334"/>
                <a:gd name="T52" fmla="*/ 28 w 1155"/>
                <a:gd name="T53" fmla="*/ 3062 h 3334"/>
                <a:gd name="T54" fmla="*/ 0 w 1155"/>
                <a:gd name="T55" fmla="*/ 3191 h 3334"/>
                <a:gd name="T56" fmla="*/ 36 w 1155"/>
                <a:gd name="T57" fmla="*/ 3276 h 3334"/>
                <a:gd name="T58" fmla="*/ 109 w 1155"/>
                <a:gd name="T59" fmla="*/ 3287 h 3334"/>
                <a:gd name="T60" fmla="*/ 196 w 1155"/>
                <a:gd name="T61" fmla="*/ 3239 h 3334"/>
                <a:gd name="T62" fmla="*/ 256 w 1155"/>
                <a:gd name="T63" fmla="*/ 3093 h 3334"/>
                <a:gd name="T64" fmla="*/ 285 w 1155"/>
                <a:gd name="T65" fmla="*/ 3008 h 3334"/>
                <a:gd name="T66" fmla="*/ 373 w 1155"/>
                <a:gd name="T67" fmla="*/ 2764 h 3334"/>
                <a:gd name="T68" fmla="*/ 590 w 1155"/>
                <a:gd name="T69" fmla="*/ 1862 h 3334"/>
                <a:gd name="T70" fmla="*/ 725 w 1155"/>
                <a:gd name="T71" fmla="*/ 2087 h 3334"/>
                <a:gd name="T72" fmla="*/ 765 w 1155"/>
                <a:gd name="T73" fmla="*/ 2409 h 3334"/>
                <a:gd name="T74" fmla="*/ 772 w 1155"/>
                <a:gd name="T75" fmla="*/ 3059 h 3334"/>
                <a:gd name="T76" fmla="*/ 810 w 1155"/>
                <a:gd name="T77" fmla="*/ 3135 h 3334"/>
                <a:gd name="T78" fmla="*/ 802 w 1155"/>
                <a:gd name="T79" fmla="*/ 3260 h 3334"/>
                <a:gd name="T80" fmla="*/ 876 w 1155"/>
                <a:gd name="T81" fmla="*/ 3332 h 3334"/>
                <a:gd name="T82" fmla="*/ 962 w 1155"/>
                <a:gd name="T83" fmla="*/ 3309 h 3334"/>
                <a:gd name="T84" fmla="*/ 1006 w 1155"/>
                <a:gd name="T85" fmla="*/ 3141 h 3334"/>
                <a:gd name="T86" fmla="*/ 1048 w 1155"/>
                <a:gd name="T87" fmla="*/ 3091 h 3334"/>
                <a:gd name="T88" fmla="*/ 1048 w 1155"/>
                <a:gd name="T89" fmla="*/ 3014 h 3334"/>
                <a:gd name="T90" fmla="*/ 1036 w 1155"/>
                <a:gd name="T91" fmla="*/ 2702 h 3334"/>
                <a:gd name="T92" fmla="*/ 993 w 1155"/>
                <a:gd name="T93" fmla="*/ 2132 h 3334"/>
                <a:gd name="T94" fmla="*/ 977 w 1155"/>
                <a:gd name="T95" fmla="*/ 1560 h 3334"/>
                <a:gd name="T96" fmla="*/ 915 w 1155"/>
                <a:gd name="T97" fmla="*/ 1317 h 3334"/>
                <a:gd name="T98" fmla="*/ 1093 w 1155"/>
                <a:gd name="T99" fmla="*/ 1217 h 3334"/>
                <a:gd name="T100" fmla="*/ 1147 w 1155"/>
                <a:gd name="T101" fmla="*/ 1181 h 3334"/>
                <a:gd name="T102" fmla="*/ 286 w 1155"/>
                <a:gd name="T103" fmla="*/ 1152 h 3334"/>
                <a:gd name="T104" fmla="*/ 304 w 1155"/>
                <a:gd name="T105" fmla="*/ 1059 h 3334"/>
                <a:gd name="T106" fmla="*/ 203 w 1155"/>
                <a:gd name="T107" fmla="*/ 1637 h 3334"/>
                <a:gd name="T108" fmla="*/ 210 w 1155"/>
                <a:gd name="T109" fmla="*/ 2070 h 3334"/>
                <a:gd name="T110" fmla="*/ 269 w 1155"/>
                <a:gd name="T111" fmla="*/ 1649 h 3334"/>
                <a:gd name="T112" fmla="*/ 235 w 1155"/>
                <a:gd name="T113" fmla="*/ 1755 h 3334"/>
                <a:gd name="T114" fmla="*/ 237 w 1155"/>
                <a:gd name="T115" fmla="*/ 1685 h 3334"/>
                <a:gd name="T116" fmla="*/ 259 w 1155"/>
                <a:gd name="T117" fmla="*/ 1579 h 3334"/>
                <a:gd name="T118" fmla="*/ 291 w 1155"/>
                <a:gd name="T119" fmla="*/ 1476 h 3334"/>
                <a:gd name="T120" fmla="*/ 894 w 1155"/>
                <a:gd name="T121" fmla="*/ 1063 h 3334"/>
                <a:gd name="T122" fmla="*/ 953 w 1155"/>
                <a:gd name="T123" fmla="*/ 1049 h 3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55" h="3334">
                  <a:moveTo>
                    <a:pt x="1155" y="1096"/>
                  </a:moveTo>
                  <a:lnTo>
                    <a:pt x="1149" y="1074"/>
                  </a:lnTo>
                  <a:lnTo>
                    <a:pt x="1148" y="1054"/>
                  </a:lnTo>
                  <a:lnTo>
                    <a:pt x="1148" y="1054"/>
                  </a:lnTo>
                  <a:lnTo>
                    <a:pt x="1143" y="1037"/>
                  </a:lnTo>
                  <a:lnTo>
                    <a:pt x="1138" y="1022"/>
                  </a:lnTo>
                  <a:lnTo>
                    <a:pt x="1133" y="1009"/>
                  </a:lnTo>
                  <a:lnTo>
                    <a:pt x="1128" y="998"/>
                  </a:lnTo>
                  <a:lnTo>
                    <a:pt x="1120" y="982"/>
                  </a:lnTo>
                  <a:lnTo>
                    <a:pt x="1117" y="977"/>
                  </a:lnTo>
                  <a:lnTo>
                    <a:pt x="1095" y="931"/>
                  </a:lnTo>
                  <a:lnTo>
                    <a:pt x="1085" y="892"/>
                  </a:lnTo>
                  <a:lnTo>
                    <a:pt x="1056" y="857"/>
                  </a:lnTo>
                  <a:lnTo>
                    <a:pt x="1038" y="809"/>
                  </a:lnTo>
                  <a:lnTo>
                    <a:pt x="1036" y="783"/>
                  </a:lnTo>
                  <a:lnTo>
                    <a:pt x="1036" y="783"/>
                  </a:lnTo>
                  <a:lnTo>
                    <a:pt x="1019" y="749"/>
                  </a:lnTo>
                  <a:lnTo>
                    <a:pt x="991" y="699"/>
                  </a:lnTo>
                  <a:lnTo>
                    <a:pt x="957" y="637"/>
                  </a:lnTo>
                  <a:lnTo>
                    <a:pt x="942" y="620"/>
                  </a:lnTo>
                  <a:lnTo>
                    <a:pt x="938" y="618"/>
                  </a:lnTo>
                  <a:lnTo>
                    <a:pt x="918" y="598"/>
                  </a:lnTo>
                  <a:lnTo>
                    <a:pt x="894" y="581"/>
                  </a:lnTo>
                  <a:lnTo>
                    <a:pt x="876" y="566"/>
                  </a:lnTo>
                  <a:lnTo>
                    <a:pt x="863" y="563"/>
                  </a:lnTo>
                  <a:lnTo>
                    <a:pt x="824" y="544"/>
                  </a:lnTo>
                  <a:lnTo>
                    <a:pt x="808" y="523"/>
                  </a:lnTo>
                  <a:lnTo>
                    <a:pt x="787" y="522"/>
                  </a:lnTo>
                  <a:lnTo>
                    <a:pt x="786" y="522"/>
                  </a:lnTo>
                  <a:lnTo>
                    <a:pt x="778" y="519"/>
                  </a:lnTo>
                  <a:lnTo>
                    <a:pt x="745" y="473"/>
                  </a:lnTo>
                  <a:lnTo>
                    <a:pt x="731" y="471"/>
                  </a:lnTo>
                  <a:lnTo>
                    <a:pt x="734" y="452"/>
                  </a:lnTo>
                  <a:lnTo>
                    <a:pt x="735" y="453"/>
                  </a:lnTo>
                  <a:lnTo>
                    <a:pt x="742" y="439"/>
                  </a:lnTo>
                  <a:lnTo>
                    <a:pt x="750" y="463"/>
                  </a:lnTo>
                  <a:lnTo>
                    <a:pt x="755" y="463"/>
                  </a:lnTo>
                  <a:lnTo>
                    <a:pt x="779" y="411"/>
                  </a:lnTo>
                  <a:lnTo>
                    <a:pt x="807" y="326"/>
                  </a:lnTo>
                  <a:lnTo>
                    <a:pt x="807" y="326"/>
                  </a:lnTo>
                  <a:lnTo>
                    <a:pt x="814" y="305"/>
                  </a:lnTo>
                  <a:lnTo>
                    <a:pt x="821" y="279"/>
                  </a:lnTo>
                  <a:lnTo>
                    <a:pt x="829" y="249"/>
                  </a:lnTo>
                  <a:lnTo>
                    <a:pt x="829" y="249"/>
                  </a:lnTo>
                  <a:lnTo>
                    <a:pt x="828" y="236"/>
                  </a:lnTo>
                  <a:lnTo>
                    <a:pt x="825" y="222"/>
                  </a:lnTo>
                  <a:lnTo>
                    <a:pt x="821" y="210"/>
                  </a:lnTo>
                  <a:lnTo>
                    <a:pt x="818" y="199"/>
                  </a:lnTo>
                  <a:lnTo>
                    <a:pt x="809" y="184"/>
                  </a:lnTo>
                  <a:lnTo>
                    <a:pt x="805" y="178"/>
                  </a:lnTo>
                  <a:lnTo>
                    <a:pt x="805" y="178"/>
                  </a:lnTo>
                  <a:lnTo>
                    <a:pt x="794" y="163"/>
                  </a:lnTo>
                  <a:lnTo>
                    <a:pt x="783" y="148"/>
                  </a:lnTo>
                  <a:lnTo>
                    <a:pt x="773" y="132"/>
                  </a:lnTo>
                  <a:lnTo>
                    <a:pt x="760" y="89"/>
                  </a:lnTo>
                  <a:lnTo>
                    <a:pt x="754" y="87"/>
                  </a:lnTo>
                  <a:lnTo>
                    <a:pt x="730" y="57"/>
                  </a:lnTo>
                  <a:lnTo>
                    <a:pt x="696" y="51"/>
                  </a:lnTo>
                  <a:lnTo>
                    <a:pt x="635" y="10"/>
                  </a:lnTo>
                  <a:lnTo>
                    <a:pt x="629" y="10"/>
                  </a:lnTo>
                  <a:lnTo>
                    <a:pt x="634" y="25"/>
                  </a:lnTo>
                  <a:lnTo>
                    <a:pt x="588" y="0"/>
                  </a:lnTo>
                  <a:lnTo>
                    <a:pt x="598" y="25"/>
                  </a:lnTo>
                  <a:lnTo>
                    <a:pt x="575" y="7"/>
                  </a:lnTo>
                  <a:lnTo>
                    <a:pt x="579" y="29"/>
                  </a:lnTo>
                  <a:lnTo>
                    <a:pt x="574" y="26"/>
                  </a:lnTo>
                  <a:lnTo>
                    <a:pt x="534" y="14"/>
                  </a:lnTo>
                  <a:lnTo>
                    <a:pt x="556" y="39"/>
                  </a:lnTo>
                  <a:lnTo>
                    <a:pt x="554" y="41"/>
                  </a:lnTo>
                  <a:lnTo>
                    <a:pt x="519" y="19"/>
                  </a:lnTo>
                  <a:lnTo>
                    <a:pt x="532" y="47"/>
                  </a:lnTo>
                  <a:lnTo>
                    <a:pt x="529" y="49"/>
                  </a:lnTo>
                  <a:lnTo>
                    <a:pt x="508" y="19"/>
                  </a:lnTo>
                  <a:lnTo>
                    <a:pt x="508" y="24"/>
                  </a:lnTo>
                  <a:lnTo>
                    <a:pt x="507" y="56"/>
                  </a:lnTo>
                  <a:lnTo>
                    <a:pt x="476" y="46"/>
                  </a:lnTo>
                  <a:lnTo>
                    <a:pt x="479" y="50"/>
                  </a:lnTo>
                  <a:lnTo>
                    <a:pt x="505" y="73"/>
                  </a:lnTo>
                  <a:lnTo>
                    <a:pt x="461" y="74"/>
                  </a:lnTo>
                  <a:lnTo>
                    <a:pt x="465" y="78"/>
                  </a:lnTo>
                  <a:lnTo>
                    <a:pt x="489" y="90"/>
                  </a:lnTo>
                  <a:lnTo>
                    <a:pt x="468" y="94"/>
                  </a:lnTo>
                  <a:lnTo>
                    <a:pt x="491" y="103"/>
                  </a:lnTo>
                  <a:lnTo>
                    <a:pt x="458" y="115"/>
                  </a:lnTo>
                  <a:lnTo>
                    <a:pt x="482" y="126"/>
                  </a:lnTo>
                  <a:lnTo>
                    <a:pt x="468" y="137"/>
                  </a:lnTo>
                  <a:lnTo>
                    <a:pt x="482" y="139"/>
                  </a:lnTo>
                  <a:lnTo>
                    <a:pt x="461" y="166"/>
                  </a:lnTo>
                  <a:lnTo>
                    <a:pt x="464" y="164"/>
                  </a:lnTo>
                  <a:lnTo>
                    <a:pt x="479" y="158"/>
                  </a:lnTo>
                  <a:lnTo>
                    <a:pt x="479" y="158"/>
                  </a:lnTo>
                  <a:lnTo>
                    <a:pt x="476" y="167"/>
                  </a:lnTo>
                  <a:lnTo>
                    <a:pt x="474" y="178"/>
                  </a:lnTo>
                  <a:lnTo>
                    <a:pt x="473" y="190"/>
                  </a:lnTo>
                  <a:lnTo>
                    <a:pt x="473" y="198"/>
                  </a:lnTo>
                  <a:lnTo>
                    <a:pt x="474" y="204"/>
                  </a:lnTo>
                  <a:lnTo>
                    <a:pt x="471" y="216"/>
                  </a:lnTo>
                  <a:lnTo>
                    <a:pt x="471" y="229"/>
                  </a:lnTo>
                  <a:lnTo>
                    <a:pt x="471" y="229"/>
                  </a:lnTo>
                  <a:lnTo>
                    <a:pt x="466" y="240"/>
                  </a:lnTo>
                  <a:lnTo>
                    <a:pt x="460" y="252"/>
                  </a:lnTo>
                  <a:lnTo>
                    <a:pt x="469" y="304"/>
                  </a:lnTo>
                  <a:lnTo>
                    <a:pt x="471" y="353"/>
                  </a:lnTo>
                  <a:lnTo>
                    <a:pt x="471" y="353"/>
                  </a:lnTo>
                  <a:lnTo>
                    <a:pt x="473" y="359"/>
                  </a:lnTo>
                  <a:lnTo>
                    <a:pt x="474" y="365"/>
                  </a:lnTo>
                  <a:lnTo>
                    <a:pt x="477" y="374"/>
                  </a:lnTo>
                  <a:lnTo>
                    <a:pt x="481" y="383"/>
                  </a:lnTo>
                  <a:lnTo>
                    <a:pt x="487" y="391"/>
                  </a:lnTo>
                  <a:lnTo>
                    <a:pt x="495" y="399"/>
                  </a:lnTo>
                  <a:lnTo>
                    <a:pt x="505" y="406"/>
                  </a:lnTo>
                  <a:lnTo>
                    <a:pt x="519" y="416"/>
                  </a:lnTo>
                  <a:lnTo>
                    <a:pt x="521" y="428"/>
                  </a:lnTo>
                  <a:lnTo>
                    <a:pt x="519" y="439"/>
                  </a:lnTo>
                  <a:lnTo>
                    <a:pt x="510" y="441"/>
                  </a:lnTo>
                  <a:lnTo>
                    <a:pt x="438" y="505"/>
                  </a:lnTo>
                  <a:lnTo>
                    <a:pt x="415" y="507"/>
                  </a:lnTo>
                  <a:lnTo>
                    <a:pt x="388" y="523"/>
                  </a:lnTo>
                  <a:lnTo>
                    <a:pt x="355" y="527"/>
                  </a:lnTo>
                  <a:lnTo>
                    <a:pt x="355" y="527"/>
                  </a:lnTo>
                  <a:lnTo>
                    <a:pt x="343" y="529"/>
                  </a:lnTo>
                  <a:lnTo>
                    <a:pt x="332" y="532"/>
                  </a:lnTo>
                  <a:lnTo>
                    <a:pt x="310" y="538"/>
                  </a:lnTo>
                  <a:lnTo>
                    <a:pt x="289" y="547"/>
                  </a:lnTo>
                  <a:lnTo>
                    <a:pt x="270" y="556"/>
                  </a:lnTo>
                  <a:lnTo>
                    <a:pt x="256" y="565"/>
                  </a:lnTo>
                  <a:lnTo>
                    <a:pt x="245" y="574"/>
                  </a:lnTo>
                  <a:lnTo>
                    <a:pt x="235" y="581"/>
                  </a:lnTo>
                  <a:lnTo>
                    <a:pt x="232" y="619"/>
                  </a:lnTo>
                  <a:lnTo>
                    <a:pt x="205" y="690"/>
                  </a:lnTo>
                  <a:lnTo>
                    <a:pt x="195" y="731"/>
                  </a:lnTo>
                  <a:lnTo>
                    <a:pt x="187" y="793"/>
                  </a:lnTo>
                  <a:lnTo>
                    <a:pt x="183" y="809"/>
                  </a:lnTo>
                  <a:lnTo>
                    <a:pt x="183" y="809"/>
                  </a:lnTo>
                  <a:lnTo>
                    <a:pt x="178" y="837"/>
                  </a:lnTo>
                  <a:lnTo>
                    <a:pt x="174" y="867"/>
                  </a:lnTo>
                  <a:lnTo>
                    <a:pt x="169" y="921"/>
                  </a:lnTo>
                  <a:lnTo>
                    <a:pt x="168" y="962"/>
                  </a:lnTo>
                  <a:lnTo>
                    <a:pt x="168" y="978"/>
                  </a:lnTo>
                  <a:lnTo>
                    <a:pt x="155" y="1017"/>
                  </a:lnTo>
                  <a:lnTo>
                    <a:pt x="146" y="1063"/>
                  </a:lnTo>
                  <a:lnTo>
                    <a:pt x="137" y="1079"/>
                  </a:lnTo>
                  <a:lnTo>
                    <a:pt x="134" y="1141"/>
                  </a:lnTo>
                  <a:lnTo>
                    <a:pt x="136" y="1159"/>
                  </a:lnTo>
                  <a:lnTo>
                    <a:pt x="130" y="1173"/>
                  </a:lnTo>
                  <a:lnTo>
                    <a:pt x="113" y="1231"/>
                  </a:lnTo>
                  <a:lnTo>
                    <a:pt x="116" y="1249"/>
                  </a:lnTo>
                  <a:lnTo>
                    <a:pt x="121" y="1277"/>
                  </a:lnTo>
                  <a:lnTo>
                    <a:pt x="111" y="1297"/>
                  </a:lnTo>
                  <a:lnTo>
                    <a:pt x="113" y="1340"/>
                  </a:lnTo>
                  <a:lnTo>
                    <a:pt x="114" y="1456"/>
                  </a:lnTo>
                  <a:lnTo>
                    <a:pt x="114" y="1456"/>
                  </a:lnTo>
                  <a:lnTo>
                    <a:pt x="113" y="1466"/>
                  </a:lnTo>
                  <a:lnTo>
                    <a:pt x="113" y="1466"/>
                  </a:lnTo>
                  <a:lnTo>
                    <a:pt x="97" y="1477"/>
                  </a:lnTo>
                  <a:lnTo>
                    <a:pt x="102" y="1530"/>
                  </a:lnTo>
                  <a:lnTo>
                    <a:pt x="111" y="1539"/>
                  </a:lnTo>
                  <a:lnTo>
                    <a:pt x="111" y="1539"/>
                  </a:lnTo>
                  <a:lnTo>
                    <a:pt x="114" y="1536"/>
                  </a:lnTo>
                  <a:lnTo>
                    <a:pt x="114" y="1536"/>
                  </a:lnTo>
                  <a:lnTo>
                    <a:pt x="116" y="1579"/>
                  </a:lnTo>
                  <a:lnTo>
                    <a:pt x="119" y="1597"/>
                  </a:lnTo>
                  <a:lnTo>
                    <a:pt x="120" y="1597"/>
                  </a:lnTo>
                  <a:lnTo>
                    <a:pt x="114" y="1644"/>
                  </a:lnTo>
                  <a:lnTo>
                    <a:pt x="126" y="1679"/>
                  </a:lnTo>
                  <a:lnTo>
                    <a:pt x="146" y="1705"/>
                  </a:lnTo>
                  <a:lnTo>
                    <a:pt x="164" y="1718"/>
                  </a:lnTo>
                  <a:lnTo>
                    <a:pt x="177" y="1709"/>
                  </a:lnTo>
                  <a:lnTo>
                    <a:pt x="184" y="1709"/>
                  </a:lnTo>
                  <a:lnTo>
                    <a:pt x="184" y="1709"/>
                  </a:lnTo>
                  <a:lnTo>
                    <a:pt x="185" y="1722"/>
                  </a:lnTo>
                  <a:lnTo>
                    <a:pt x="183" y="1720"/>
                  </a:lnTo>
                  <a:lnTo>
                    <a:pt x="179" y="1727"/>
                  </a:lnTo>
                  <a:lnTo>
                    <a:pt x="179" y="1727"/>
                  </a:lnTo>
                  <a:lnTo>
                    <a:pt x="174" y="1727"/>
                  </a:lnTo>
                  <a:lnTo>
                    <a:pt x="174" y="1727"/>
                  </a:lnTo>
                  <a:lnTo>
                    <a:pt x="166" y="1734"/>
                  </a:lnTo>
                  <a:lnTo>
                    <a:pt x="159" y="1740"/>
                  </a:lnTo>
                  <a:lnTo>
                    <a:pt x="152" y="1747"/>
                  </a:lnTo>
                  <a:lnTo>
                    <a:pt x="146" y="1755"/>
                  </a:lnTo>
                  <a:lnTo>
                    <a:pt x="137" y="1769"/>
                  </a:lnTo>
                  <a:lnTo>
                    <a:pt x="132" y="1779"/>
                  </a:lnTo>
                  <a:lnTo>
                    <a:pt x="132" y="1779"/>
                  </a:lnTo>
                  <a:lnTo>
                    <a:pt x="132" y="1779"/>
                  </a:lnTo>
                  <a:lnTo>
                    <a:pt x="132" y="1779"/>
                  </a:lnTo>
                  <a:lnTo>
                    <a:pt x="132" y="1779"/>
                  </a:lnTo>
                  <a:lnTo>
                    <a:pt x="131" y="1782"/>
                  </a:lnTo>
                  <a:lnTo>
                    <a:pt x="131" y="1782"/>
                  </a:lnTo>
                  <a:lnTo>
                    <a:pt x="33" y="2244"/>
                  </a:lnTo>
                  <a:lnTo>
                    <a:pt x="30" y="2255"/>
                  </a:lnTo>
                  <a:lnTo>
                    <a:pt x="30" y="2255"/>
                  </a:lnTo>
                  <a:lnTo>
                    <a:pt x="44" y="2243"/>
                  </a:lnTo>
                  <a:lnTo>
                    <a:pt x="56" y="2233"/>
                  </a:lnTo>
                  <a:lnTo>
                    <a:pt x="68" y="2227"/>
                  </a:lnTo>
                  <a:lnTo>
                    <a:pt x="79" y="2223"/>
                  </a:lnTo>
                  <a:lnTo>
                    <a:pt x="89" y="2222"/>
                  </a:lnTo>
                  <a:lnTo>
                    <a:pt x="95" y="2220"/>
                  </a:lnTo>
                  <a:lnTo>
                    <a:pt x="102" y="2220"/>
                  </a:lnTo>
                  <a:lnTo>
                    <a:pt x="102" y="2220"/>
                  </a:lnTo>
                  <a:lnTo>
                    <a:pt x="108" y="2220"/>
                  </a:lnTo>
                  <a:lnTo>
                    <a:pt x="115" y="2222"/>
                  </a:lnTo>
                  <a:lnTo>
                    <a:pt x="122" y="2224"/>
                  </a:lnTo>
                  <a:lnTo>
                    <a:pt x="131" y="2228"/>
                  </a:lnTo>
                  <a:lnTo>
                    <a:pt x="148" y="2238"/>
                  </a:lnTo>
                  <a:lnTo>
                    <a:pt x="164" y="2249"/>
                  </a:lnTo>
                  <a:lnTo>
                    <a:pt x="159" y="2260"/>
                  </a:lnTo>
                  <a:lnTo>
                    <a:pt x="158" y="2307"/>
                  </a:lnTo>
                  <a:lnTo>
                    <a:pt x="131" y="2376"/>
                  </a:lnTo>
                  <a:lnTo>
                    <a:pt x="97" y="2580"/>
                  </a:lnTo>
                  <a:lnTo>
                    <a:pt x="77" y="2662"/>
                  </a:lnTo>
                  <a:lnTo>
                    <a:pt x="51" y="2826"/>
                  </a:lnTo>
                  <a:lnTo>
                    <a:pt x="37" y="2850"/>
                  </a:lnTo>
                  <a:lnTo>
                    <a:pt x="35" y="2896"/>
                  </a:lnTo>
                  <a:lnTo>
                    <a:pt x="34" y="2913"/>
                  </a:lnTo>
                  <a:lnTo>
                    <a:pt x="28" y="2938"/>
                  </a:lnTo>
                  <a:lnTo>
                    <a:pt x="28" y="3062"/>
                  </a:lnTo>
                  <a:lnTo>
                    <a:pt x="35" y="3081"/>
                  </a:lnTo>
                  <a:lnTo>
                    <a:pt x="35" y="3081"/>
                  </a:lnTo>
                  <a:lnTo>
                    <a:pt x="21" y="3108"/>
                  </a:lnTo>
                  <a:lnTo>
                    <a:pt x="10" y="3133"/>
                  </a:lnTo>
                  <a:lnTo>
                    <a:pt x="2" y="3156"/>
                  </a:lnTo>
                  <a:lnTo>
                    <a:pt x="2" y="3156"/>
                  </a:lnTo>
                  <a:lnTo>
                    <a:pt x="0" y="3173"/>
                  </a:lnTo>
                  <a:lnTo>
                    <a:pt x="0" y="3191"/>
                  </a:lnTo>
                  <a:lnTo>
                    <a:pt x="3" y="3208"/>
                  </a:lnTo>
                  <a:lnTo>
                    <a:pt x="5" y="3223"/>
                  </a:lnTo>
                  <a:lnTo>
                    <a:pt x="13" y="3245"/>
                  </a:lnTo>
                  <a:lnTo>
                    <a:pt x="15" y="3253"/>
                  </a:lnTo>
                  <a:lnTo>
                    <a:pt x="15" y="3253"/>
                  </a:lnTo>
                  <a:lnTo>
                    <a:pt x="23" y="3262"/>
                  </a:lnTo>
                  <a:lnTo>
                    <a:pt x="29" y="3269"/>
                  </a:lnTo>
                  <a:lnTo>
                    <a:pt x="36" y="3276"/>
                  </a:lnTo>
                  <a:lnTo>
                    <a:pt x="45" y="3281"/>
                  </a:lnTo>
                  <a:lnTo>
                    <a:pt x="52" y="3284"/>
                  </a:lnTo>
                  <a:lnTo>
                    <a:pt x="60" y="3287"/>
                  </a:lnTo>
                  <a:lnTo>
                    <a:pt x="74" y="3289"/>
                  </a:lnTo>
                  <a:lnTo>
                    <a:pt x="88" y="3289"/>
                  </a:lnTo>
                  <a:lnTo>
                    <a:pt x="99" y="3288"/>
                  </a:lnTo>
                  <a:lnTo>
                    <a:pt x="109" y="3287"/>
                  </a:lnTo>
                  <a:lnTo>
                    <a:pt x="109" y="3287"/>
                  </a:lnTo>
                  <a:lnTo>
                    <a:pt x="125" y="3283"/>
                  </a:lnTo>
                  <a:lnTo>
                    <a:pt x="140" y="3278"/>
                  </a:lnTo>
                  <a:lnTo>
                    <a:pt x="152" y="3272"/>
                  </a:lnTo>
                  <a:lnTo>
                    <a:pt x="163" y="3266"/>
                  </a:lnTo>
                  <a:lnTo>
                    <a:pt x="173" y="3260"/>
                  </a:lnTo>
                  <a:lnTo>
                    <a:pt x="182" y="3252"/>
                  </a:lnTo>
                  <a:lnTo>
                    <a:pt x="189" y="3246"/>
                  </a:lnTo>
                  <a:lnTo>
                    <a:pt x="196" y="3239"/>
                  </a:lnTo>
                  <a:lnTo>
                    <a:pt x="205" y="3226"/>
                  </a:lnTo>
                  <a:lnTo>
                    <a:pt x="211" y="3215"/>
                  </a:lnTo>
                  <a:lnTo>
                    <a:pt x="215" y="3205"/>
                  </a:lnTo>
                  <a:lnTo>
                    <a:pt x="216" y="3154"/>
                  </a:lnTo>
                  <a:lnTo>
                    <a:pt x="216" y="3154"/>
                  </a:lnTo>
                  <a:lnTo>
                    <a:pt x="216" y="3155"/>
                  </a:lnTo>
                  <a:lnTo>
                    <a:pt x="240" y="3145"/>
                  </a:lnTo>
                  <a:lnTo>
                    <a:pt x="256" y="3093"/>
                  </a:lnTo>
                  <a:lnTo>
                    <a:pt x="254" y="3041"/>
                  </a:lnTo>
                  <a:lnTo>
                    <a:pt x="254" y="3041"/>
                  </a:lnTo>
                  <a:lnTo>
                    <a:pt x="262" y="3036"/>
                  </a:lnTo>
                  <a:lnTo>
                    <a:pt x="269" y="3032"/>
                  </a:lnTo>
                  <a:lnTo>
                    <a:pt x="275" y="3027"/>
                  </a:lnTo>
                  <a:lnTo>
                    <a:pt x="279" y="3020"/>
                  </a:lnTo>
                  <a:lnTo>
                    <a:pt x="283" y="3014"/>
                  </a:lnTo>
                  <a:lnTo>
                    <a:pt x="285" y="3008"/>
                  </a:lnTo>
                  <a:lnTo>
                    <a:pt x="289" y="2996"/>
                  </a:lnTo>
                  <a:lnTo>
                    <a:pt x="289" y="2985"/>
                  </a:lnTo>
                  <a:lnTo>
                    <a:pt x="289" y="2975"/>
                  </a:lnTo>
                  <a:lnTo>
                    <a:pt x="286" y="2967"/>
                  </a:lnTo>
                  <a:lnTo>
                    <a:pt x="286" y="2967"/>
                  </a:lnTo>
                  <a:lnTo>
                    <a:pt x="306" y="2923"/>
                  </a:lnTo>
                  <a:lnTo>
                    <a:pt x="335" y="2855"/>
                  </a:lnTo>
                  <a:lnTo>
                    <a:pt x="373" y="2764"/>
                  </a:lnTo>
                  <a:lnTo>
                    <a:pt x="434" y="2578"/>
                  </a:lnTo>
                  <a:lnTo>
                    <a:pt x="469" y="2347"/>
                  </a:lnTo>
                  <a:lnTo>
                    <a:pt x="528" y="2040"/>
                  </a:lnTo>
                  <a:lnTo>
                    <a:pt x="528" y="2040"/>
                  </a:lnTo>
                  <a:lnTo>
                    <a:pt x="542" y="1992"/>
                  </a:lnTo>
                  <a:lnTo>
                    <a:pt x="556" y="1947"/>
                  </a:lnTo>
                  <a:lnTo>
                    <a:pt x="574" y="1902"/>
                  </a:lnTo>
                  <a:lnTo>
                    <a:pt x="590" y="1862"/>
                  </a:lnTo>
                  <a:lnTo>
                    <a:pt x="616" y="1800"/>
                  </a:lnTo>
                  <a:lnTo>
                    <a:pt x="627" y="1777"/>
                  </a:lnTo>
                  <a:lnTo>
                    <a:pt x="646" y="1795"/>
                  </a:lnTo>
                  <a:lnTo>
                    <a:pt x="651" y="1820"/>
                  </a:lnTo>
                  <a:lnTo>
                    <a:pt x="697" y="1915"/>
                  </a:lnTo>
                  <a:lnTo>
                    <a:pt x="714" y="2033"/>
                  </a:lnTo>
                  <a:lnTo>
                    <a:pt x="720" y="2055"/>
                  </a:lnTo>
                  <a:lnTo>
                    <a:pt x="725" y="2087"/>
                  </a:lnTo>
                  <a:lnTo>
                    <a:pt x="725" y="2087"/>
                  </a:lnTo>
                  <a:lnTo>
                    <a:pt x="725" y="2110"/>
                  </a:lnTo>
                  <a:lnTo>
                    <a:pt x="726" y="2138"/>
                  </a:lnTo>
                  <a:lnTo>
                    <a:pt x="729" y="2169"/>
                  </a:lnTo>
                  <a:lnTo>
                    <a:pt x="733" y="2201"/>
                  </a:lnTo>
                  <a:lnTo>
                    <a:pt x="739" y="2253"/>
                  </a:lnTo>
                  <a:lnTo>
                    <a:pt x="742" y="2275"/>
                  </a:lnTo>
                  <a:lnTo>
                    <a:pt x="765" y="2409"/>
                  </a:lnTo>
                  <a:lnTo>
                    <a:pt x="765" y="2409"/>
                  </a:lnTo>
                  <a:lnTo>
                    <a:pt x="812" y="2637"/>
                  </a:lnTo>
                  <a:lnTo>
                    <a:pt x="798" y="2869"/>
                  </a:lnTo>
                  <a:lnTo>
                    <a:pt x="814" y="2930"/>
                  </a:lnTo>
                  <a:lnTo>
                    <a:pt x="812" y="2987"/>
                  </a:lnTo>
                  <a:lnTo>
                    <a:pt x="775" y="3016"/>
                  </a:lnTo>
                  <a:lnTo>
                    <a:pt x="772" y="3059"/>
                  </a:lnTo>
                  <a:lnTo>
                    <a:pt x="772" y="3059"/>
                  </a:lnTo>
                  <a:lnTo>
                    <a:pt x="773" y="3081"/>
                  </a:lnTo>
                  <a:lnTo>
                    <a:pt x="777" y="3098"/>
                  </a:lnTo>
                  <a:lnTo>
                    <a:pt x="782" y="3112"/>
                  </a:lnTo>
                  <a:lnTo>
                    <a:pt x="788" y="3120"/>
                  </a:lnTo>
                  <a:lnTo>
                    <a:pt x="794" y="3128"/>
                  </a:lnTo>
                  <a:lnTo>
                    <a:pt x="800" y="3131"/>
                  </a:lnTo>
                  <a:lnTo>
                    <a:pt x="805" y="3134"/>
                  </a:lnTo>
                  <a:lnTo>
                    <a:pt x="810" y="3135"/>
                  </a:lnTo>
                  <a:lnTo>
                    <a:pt x="799" y="3208"/>
                  </a:lnTo>
                  <a:lnTo>
                    <a:pt x="799" y="3208"/>
                  </a:lnTo>
                  <a:lnTo>
                    <a:pt x="798" y="3212"/>
                  </a:lnTo>
                  <a:lnTo>
                    <a:pt x="795" y="3220"/>
                  </a:lnTo>
                  <a:lnTo>
                    <a:pt x="795" y="3232"/>
                  </a:lnTo>
                  <a:lnTo>
                    <a:pt x="797" y="3241"/>
                  </a:lnTo>
                  <a:lnTo>
                    <a:pt x="798" y="3250"/>
                  </a:lnTo>
                  <a:lnTo>
                    <a:pt x="802" y="3260"/>
                  </a:lnTo>
                  <a:lnTo>
                    <a:pt x="805" y="3269"/>
                  </a:lnTo>
                  <a:lnTo>
                    <a:pt x="812" y="3279"/>
                  </a:lnTo>
                  <a:lnTo>
                    <a:pt x="820" y="3290"/>
                  </a:lnTo>
                  <a:lnTo>
                    <a:pt x="830" y="3300"/>
                  </a:lnTo>
                  <a:lnTo>
                    <a:pt x="842" y="3311"/>
                  </a:lnTo>
                  <a:lnTo>
                    <a:pt x="857" y="3322"/>
                  </a:lnTo>
                  <a:lnTo>
                    <a:pt x="876" y="3332"/>
                  </a:lnTo>
                  <a:lnTo>
                    <a:pt x="876" y="3332"/>
                  </a:lnTo>
                  <a:lnTo>
                    <a:pt x="878" y="3334"/>
                  </a:lnTo>
                  <a:lnTo>
                    <a:pt x="887" y="3334"/>
                  </a:lnTo>
                  <a:lnTo>
                    <a:pt x="902" y="3332"/>
                  </a:lnTo>
                  <a:lnTo>
                    <a:pt x="919" y="3329"/>
                  </a:lnTo>
                  <a:lnTo>
                    <a:pt x="929" y="3325"/>
                  </a:lnTo>
                  <a:lnTo>
                    <a:pt x="940" y="3321"/>
                  </a:lnTo>
                  <a:lnTo>
                    <a:pt x="951" y="3315"/>
                  </a:lnTo>
                  <a:lnTo>
                    <a:pt x="962" y="3309"/>
                  </a:lnTo>
                  <a:lnTo>
                    <a:pt x="974" y="3300"/>
                  </a:lnTo>
                  <a:lnTo>
                    <a:pt x="985" y="3289"/>
                  </a:lnTo>
                  <a:lnTo>
                    <a:pt x="998" y="3278"/>
                  </a:lnTo>
                  <a:lnTo>
                    <a:pt x="1009" y="3263"/>
                  </a:lnTo>
                  <a:lnTo>
                    <a:pt x="1011" y="3225"/>
                  </a:lnTo>
                  <a:lnTo>
                    <a:pt x="1009" y="3214"/>
                  </a:lnTo>
                  <a:lnTo>
                    <a:pt x="1009" y="3179"/>
                  </a:lnTo>
                  <a:lnTo>
                    <a:pt x="1006" y="3141"/>
                  </a:lnTo>
                  <a:lnTo>
                    <a:pt x="1019" y="3146"/>
                  </a:lnTo>
                  <a:lnTo>
                    <a:pt x="1019" y="3146"/>
                  </a:lnTo>
                  <a:lnTo>
                    <a:pt x="1024" y="3142"/>
                  </a:lnTo>
                  <a:lnTo>
                    <a:pt x="1028" y="3138"/>
                  </a:lnTo>
                  <a:lnTo>
                    <a:pt x="1033" y="3131"/>
                  </a:lnTo>
                  <a:lnTo>
                    <a:pt x="1037" y="3124"/>
                  </a:lnTo>
                  <a:lnTo>
                    <a:pt x="1043" y="3108"/>
                  </a:lnTo>
                  <a:lnTo>
                    <a:pt x="1048" y="3091"/>
                  </a:lnTo>
                  <a:lnTo>
                    <a:pt x="1052" y="3075"/>
                  </a:lnTo>
                  <a:lnTo>
                    <a:pt x="1054" y="3060"/>
                  </a:lnTo>
                  <a:lnTo>
                    <a:pt x="1057" y="3046"/>
                  </a:lnTo>
                  <a:lnTo>
                    <a:pt x="1058" y="3032"/>
                  </a:lnTo>
                  <a:lnTo>
                    <a:pt x="1058" y="3032"/>
                  </a:lnTo>
                  <a:lnTo>
                    <a:pt x="1057" y="3027"/>
                  </a:lnTo>
                  <a:lnTo>
                    <a:pt x="1054" y="3023"/>
                  </a:lnTo>
                  <a:lnTo>
                    <a:pt x="1048" y="3014"/>
                  </a:lnTo>
                  <a:lnTo>
                    <a:pt x="1041" y="3008"/>
                  </a:lnTo>
                  <a:lnTo>
                    <a:pt x="1033" y="3002"/>
                  </a:lnTo>
                  <a:lnTo>
                    <a:pt x="1019" y="2995"/>
                  </a:lnTo>
                  <a:lnTo>
                    <a:pt x="1012" y="2992"/>
                  </a:lnTo>
                  <a:lnTo>
                    <a:pt x="1021" y="2908"/>
                  </a:lnTo>
                  <a:lnTo>
                    <a:pt x="1036" y="2718"/>
                  </a:lnTo>
                  <a:lnTo>
                    <a:pt x="1036" y="2718"/>
                  </a:lnTo>
                  <a:lnTo>
                    <a:pt x="1036" y="2702"/>
                  </a:lnTo>
                  <a:lnTo>
                    <a:pt x="1035" y="2680"/>
                  </a:lnTo>
                  <a:lnTo>
                    <a:pt x="1031" y="2626"/>
                  </a:lnTo>
                  <a:lnTo>
                    <a:pt x="1026" y="2558"/>
                  </a:lnTo>
                  <a:lnTo>
                    <a:pt x="1026" y="2531"/>
                  </a:lnTo>
                  <a:lnTo>
                    <a:pt x="1015" y="2386"/>
                  </a:lnTo>
                  <a:lnTo>
                    <a:pt x="1005" y="2256"/>
                  </a:lnTo>
                  <a:lnTo>
                    <a:pt x="995" y="2169"/>
                  </a:lnTo>
                  <a:lnTo>
                    <a:pt x="993" y="2132"/>
                  </a:lnTo>
                  <a:lnTo>
                    <a:pt x="990" y="2097"/>
                  </a:lnTo>
                  <a:lnTo>
                    <a:pt x="988" y="2047"/>
                  </a:lnTo>
                  <a:lnTo>
                    <a:pt x="984" y="1932"/>
                  </a:lnTo>
                  <a:lnTo>
                    <a:pt x="984" y="1878"/>
                  </a:lnTo>
                  <a:lnTo>
                    <a:pt x="982" y="1720"/>
                  </a:lnTo>
                  <a:lnTo>
                    <a:pt x="974" y="1594"/>
                  </a:lnTo>
                  <a:lnTo>
                    <a:pt x="977" y="1560"/>
                  </a:lnTo>
                  <a:lnTo>
                    <a:pt x="977" y="1560"/>
                  </a:lnTo>
                  <a:lnTo>
                    <a:pt x="974" y="1543"/>
                  </a:lnTo>
                  <a:lnTo>
                    <a:pt x="971" y="1529"/>
                  </a:lnTo>
                  <a:lnTo>
                    <a:pt x="967" y="1519"/>
                  </a:lnTo>
                  <a:lnTo>
                    <a:pt x="963" y="1513"/>
                  </a:lnTo>
                  <a:lnTo>
                    <a:pt x="941" y="1386"/>
                  </a:lnTo>
                  <a:lnTo>
                    <a:pt x="909" y="1343"/>
                  </a:lnTo>
                  <a:lnTo>
                    <a:pt x="909" y="1326"/>
                  </a:lnTo>
                  <a:lnTo>
                    <a:pt x="915" y="1317"/>
                  </a:lnTo>
                  <a:lnTo>
                    <a:pt x="915" y="1298"/>
                  </a:lnTo>
                  <a:lnTo>
                    <a:pt x="922" y="1298"/>
                  </a:lnTo>
                  <a:lnTo>
                    <a:pt x="925" y="1290"/>
                  </a:lnTo>
                  <a:lnTo>
                    <a:pt x="920" y="1249"/>
                  </a:lnTo>
                  <a:lnTo>
                    <a:pt x="925" y="1247"/>
                  </a:lnTo>
                  <a:lnTo>
                    <a:pt x="1012" y="1229"/>
                  </a:lnTo>
                  <a:lnTo>
                    <a:pt x="1041" y="1222"/>
                  </a:lnTo>
                  <a:lnTo>
                    <a:pt x="1093" y="1217"/>
                  </a:lnTo>
                  <a:lnTo>
                    <a:pt x="1093" y="1217"/>
                  </a:lnTo>
                  <a:lnTo>
                    <a:pt x="1104" y="1212"/>
                  </a:lnTo>
                  <a:lnTo>
                    <a:pt x="1115" y="1207"/>
                  </a:lnTo>
                  <a:lnTo>
                    <a:pt x="1131" y="1197"/>
                  </a:lnTo>
                  <a:lnTo>
                    <a:pt x="1141" y="1190"/>
                  </a:lnTo>
                  <a:lnTo>
                    <a:pt x="1144" y="1186"/>
                  </a:lnTo>
                  <a:lnTo>
                    <a:pt x="1144" y="1186"/>
                  </a:lnTo>
                  <a:lnTo>
                    <a:pt x="1147" y="1181"/>
                  </a:lnTo>
                  <a:lnTo>
                    <a:pt x="1148" y="1176"/>
                  </a:lnTo>
                  <a:lnTo>
                    <a:pt x="1152" y="1163"/>
                  </a:lnTo>
                  <a:lnTo>
                    <a:pt x="1154" y="1148"/>
                  </a:lnTo>
                  <a:lnTo>
                    <a:pt x="1155" y="1133"/>
                  </a:lnTo>
                  <a:lnTo>
                    <a:pt x="1155" y="1107"/>
                  </a:lnTo>
                  <a:lnTo>
                    <a:pt x="1155" y="1096"/>
                  </a:lnTo>
                  <a:lnTo>
                    <a:pt x="1155" y="1096"/>
                  </a:lnTo>
                  <a:close/>
                  <a:moveTo>
                    <a:pt x="286" y="1152"/>
                  </a:moveTo>
                  <a:lnTo>
                    <a:pt x="284" y="1127"/>
                  </a:lnTo>
                  <a:lnTo>
                    <a:pt x="295" y="1109"/>
                  </a:lnTo>
                  <a:lnTo>
                    <a:pt x="295" y="1068"/>
                  </a:lnTo>
                  <a:lnTo>
                    <a:pt x="300" y="1056"/>
                  </a:lnTo>
                  <a:lnTo>
                    <a:pt x="300" y="1056"/>
                  </a:lnTo>
                  <a:lnTo>
                    <a:pt x="301" y="1056"/>
                  </a:lnTo>
                  <a:lnTo>
                    <a:pt x="302" y="1057"/>
                  </a:lnTo>
                  <a:lnTo>
                    <a:pt x="304" y="1059"/>
                  </a:lnTo>
                  <a:lnTo>
                    <a:pt x="299" y="1107"/>
                  </a:lnTo>
                  <a:lnTo>
                    <a:pt x="295" y="1155"/>
                  </a:lnTo>
                  <a:lnTo>
                    <a:pt x="284" y="1189"/>
                  </a:lnTo>
                  <a:lnTo>
                    <a:pt x="286" y="1162"/>
                  </a:lnTo>
                  <a:lnTo>
                    <a:pt x="286" y="1152"/>
                  </a:lnTo>
                  <a:close/>
                  <a:moveTo>
                    <a:pt x="190" y="1636"/>
                  </a:moveTo>
                  <a:lnTo>
                    <a:pt x="194" y="1631"/>
                  </a:lnTo>
                  <a:lnTo>
                    <a:pt x="203" y="1637"/>
                  </a:lnTo>
                  <a:lnTo>
                    <a:pt x="205" y="1657"/>
                  </a:lnTo>
                  <a:lnTo>
                    <a:pt x="205" y="1657"/>
                  </a:lnTo>
                  <a:lnTo>
                    <a:pt x="201" y="1655"/>
                  </a:lnTo>
                  <a:lnTo>
                    <a:pt x="196" y="1653"/>
                  </a:lnTo>
                  <a:lnTo>
                    <a:pt x="193" y="1655"/>
                  </a:lnTo>
                  <a:lnTo>
                    <a:pt x="189" y="1657"/>
                  </a:lnTo>
                  <a:lnTo>
                    <a:pt x="190" y="1636"/>
                  </a:lnTo>
                  <a:close/>
                  <a:moveTo>
                    <a:pt x="210" y="2070"/>
                  </a:moveTo>
                  <a:lnTo>
                    <a:pt x="219" y="1995"/>
                  </a:lnTo>
                  <a:lnTo>
                    <a:pt x="224" y="2028"/>
                  </a:lnTo>
                  <a:lnTo>
                    <a:pt x="210" y="2070"/>
                  </a:lnTo>
                  <a:close/>
                  <a:moveTo>
                    <a:pt x="301" y="1489"/>
                  </a:moveTo>
                  <a:lnTo>
                    <a:pt x="293" y="1531"/>
                  </a:lnTo>
                  <a:lnTo>
                    <a:pt x="288" y="1552"/>
                  </a:lnTo>
                  <a:lnTo>
                    <a:pt x="268" y="1584"/>
                  </a:lnTo>
                  <a:lnTo>
                    <a:pt x="269" y="1649"/>
                  </a:lnTo>
                  <a:lnTo>
                    <a:pt x="254" y="1725"/>
                  </a:lnTo>
                  <a:lnTo>
                    <a:pt x="249" y="1794"/>
                  </a:lnTo>
                  <a:lnTo>
                    <a:pt x="231" y="1906"/>
                  </a:lnTo>
                  <a:lnTo>
                    <a:pt x="245" y="1796"/>
                  </a:lnTo>
                  <a:lnTo>
                    <a:pt x="240" y="1766"/>
                  </a:lnTo>
                  <a:lnTo>
                    <a:pt x="240" y="1766"/>
                  </a:lnTo>
                  <a:lnTo>
                    <a:pt x="237" y="1759"/>
                  </a:lnTo>
                  <a:lnTo>
                    <a:pt x="235" y="1755"/>
                  </a:lnTo>
                  <a:lnTo>
                    <a:pt x="227" y="1746"/>
                  </a:lnTo>
                  <a:lnTo>
                    <a:pt x="228" y="1742"/>
                  </a:lnTo>
                  <a:lnTo>
                    <a:pt x="224" y="1741"/>
                  </a:lnTo>
                  <a:lnTo>
                    <a:pt x="224" y="1690"/>
                  </a:lnTo>
                  <a:lnTo>
                    <a:pt x="228" y="1688"/>
                  </a:lnTo>
                  <a:lnTo>
                    <a:pt x="228" y="1688"/>
                  </a:lnTo>
                  <a:lnTo>
                    <a:pt x="233" y="1687"/>
                  </a:lnTo>
                  <a:lnTo>
                    <a:pt x="237" y="1685"/>
                  </a:lnTo>
                  <a:lnTo>
                    <a:pt x="242" y="1681"/>
                  </a:lnTo>
                  <a:lnTo>
                    <a:pt x="245" y="1677"/>
                  </a:lnTo>
                  <a:lnTo>
                    <a:pt x="246" y="1674"/>
                  </a:lnTo>
                  <a:lnTo>
                    <a:pt x="246" y="1639"/>
                  </a:lnTo>
                  <a:lnTo>
                    <a:pt x="251" y="1603"/>
                  </a:lnTo>
                  <a:lnTo>
                    <a:pt x="251" y="1577"/>
                  </a:lnTo>
                  <a:lnTo>
                    <a:pt x="251" y="1577"/>
                  </a:lnTo>
                  <a:lnTo>
                    <a:pt x="259" y="1579"/>
                  </a:lnTo>
                  <a:lnTo>
                    <a:pt x="263" y="1575"/>
                  </a:lnTo>
                  <a:lnTo>
                    <a:pt x="268" y="1510"/>
                  </a:lnTo>
                  <a:lnTo>
                    <a:pt x="268" y="1510"/>
                  </a:lnTo>
                  <a:lnTo>
                    <a:pt x="270" y="1512"/>
                  </a:lnTo>
                  <a:lnTo>
                    <a:pt x="277" y="1448"/>
                  </a:lnTo>
                  <a:lnTo>
                    <a:pt x="274" y="1444"/>
                  </a:lnTo>
                  <a:lnTo>
                    <a:pt x="277" y="1441"/>
                  </a:lnTo>
                  <a:lnTo>
                    <a:pt x="291" y="1476"/>
                  </a:lnTo>
                  <a:lnTo>
                    <a:pt x="307" y="1477"/>
                  </a:lnTo>
                  <a:lnTo>
                    <a:pt x="307" y="1477"/>
                  </a:lnTo>
                  <a:lnTo>
                    <a:pt x="301" y="1489"/>
                  </a:lnTo>
                  <a:close/>
                  <a:moveTo>
                    <a:pt x="952" y="1067"/>
                  </a:moveTo>
                  <a:lnTo>
                    <a:pt x="946" y="1068"/>
                  </a:lnTo>
                  <a:lnTo>
                    <a:pt x="932" y="1063"/>
                  </a:lnTo>
                  <a:lnTo>
                    <a:pt x="902" y="1059"/>
                  </a:lnTo>
                  <a:lnTo>
                    <a:pt x="894" y="1063"/>
                  </a:lnTo>
                  <a:lnTo>
                    <a:pt x="893" y="1032"/>
                  </a:lnTo>
                  <a:lnTo>
                    <a:pt x="883" y="1010"/>
                  </a:lnTo>
                  <a:lnTo>
                    <a:pt x="884" y="980"/>
                  </a:lnTo>
                  <a:lnTo>
                    <a:pt x="889" y="961"/>
                  </a:lnTo>
                  <a:lnTo>
                    <a:pt x="894" y="918"/>
                  </a:lnTo>
                  <a:lnTo>
                    <a:pt x="908" y="961"/>
                  </a:lnTo>
                  <a:lnTo>
                    <a:pt x="940" y="1025"/>
                  </a:lnTo>
                  <a:lnTo>
                    <a:pt x="953" y="1049"/>
                  </a:lnTo>
                  <a:lnTo>
                    <a:pt x="952" y="1067"/>
                  </a:lnTo>
                  <a:close/>
                </a:path>
              </a:pathLst>
            </a:custGeom>
            <a:ln/>
            <a:extLst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1207" name="Freeform 7"/>
            <p:cNvSpPr>
              <a:spLocks noEditPoints="1"/>
            </p:cNvSpPr>
            <p:nvPr/>
          </p:nvSpPr>
          <p:spPr bwMode="invGray">
            <a:xfrm>
              <a:off x="3264" y="2285"/>
              <a:ext cx="280" cy="784"/>
            </a:xfrm>
            <a:custGeom>
              <a:avLst/>
              <a:gdLst>
                <a:gd name="T0" fmla="*/ 1128 w 1155"/>
                <a:gd name="T1" fmla="*/ 998 h 3334"/>
                <a:gd name="T2" fmla="*/ 1036 w 1155"/>
                <a:gd name="T3" fmla="*/ 783 h 3334"/>
                <a:gd name="T4" fmla="*/ 876 w 1155"/>
                <a:gd name="T5" fmla="*/ 566 h 3334"/>
                <a:gd name="T6" fmla="*/ 731 w 1155"/>
                <a:gd name="T7" fmla="*/ 471 h 3334"/>
                <a:gd name="T8" fmla="*/ 807 w 1155"/>
                <a:gd name="T9" fmla="*/ 326 h 3334"/>
                <a:gd name="T10" fmla="*/ 818 w 1155"/>
                <a:gd name="T11" fmla="*/ 199 h 3334"/>
                <a:gd name="T12" fmla="*/ 754 w 1155"/>
                <a:gd name="T13" fmla="*/ 87 h 3334"/>
                <a:gd name="T14" fmla="*/ 575 w 1155"/>
                <a:gd name="T15" fmla="*/ 7 h 3334"/>
                <a:gd name="T16" fmla="*/ 529 w 1155"/>
                <a:gd name="T17" fmla="*/ 49 h 3334"/>
                <a:gd name="T18" fmla="*/ 465 w 1155"/>
                <a:gd name="T19" fmla="*/ 78 h 3334"/>
                <a:gd name="T20" fmla="*/ 461 w 1155"/>
                <a:gd name="T21" fmla="*/ 166 h 3334"/>
                <a:gd name="T22" fmla="*/ 474 w 1155"/>
                <a:gd name="T23" fmla="*/ 204 h 3334"/>
                <a:gd name="T24" fmla="*/ 471 w 1155"/>
                <a:gd name="T25" fmla="*/ 353 h 3334"/>
                <a:gd name="T26" fmla="*/ 519 w 1155"/>
                <a:gd name="T27" fmla="*/ 416 h 3334"/>
                <a:gd name="T28" fmla="*/ 355 w 1155"/>
                <a:gd name="T29" fmla="*/ 527 h 3334"/>
                <a:gd name="T30" fmla="*/ 235 w 1155"/>
                <a:gd name="T31" fmla="*/ 581 h 3334"/>
                <a:gd name="T32" fmla="*/ 174 w 1155"/>
                <a:gd name="T33" fmla="*/ 867 h 3334"/>
                <a:gd name="T34" fmla="*/ 136 w 1155"/>
                <a:gd name="T35" fmla="*/ 1159 h 3334"/>
                <a:gd name="T36" fmla="*/ 114 w 1155"/>
                <a:gd name="T37" fmla="*/ 1456 h 3334"/>
                <a:gd name="T38" fmla="*/ 114 w 1155"/>
                <a:gd name="T39" fmla="*/ 1536 h 3334"/>
                <a:gd name="T40" fmla="*/ 177 w 1155"/>
                <a:gd name="T41" fmla="*/ 1709 h 3334"/>
                <a:gd name="T42" fmla="*/ 174 w 1155"/>
                <a:gd name="T43" fmla="*/ 1727 h 3334"/>
                <a:gd name="T44" fmla="*/ 132 w 1155"/>
                <a:gd name="T45" fmla="*/ 1779 h 3334"/>
                <a:gd name="T46" fmla="*/ 44 w 1155"/>
                <a:gd name="T47" fmla="*/ 2243 h 3334"/>
                <a:gd name="T48" fmla="*/ 108 w 1155"/>
                <a:gd name="T49" fmla="*/ 2220 h 3334"/>
                <a:gd name="T50" fmla="*/ 131 w 1155"/>
                <a:gd name="T51" fmla="*/ 2376 h 3334"/>
                <a:gd name="T52" fmla="*/ 28 w 1155"/>
                <a:gd name="T53" fmla="*/ 3062 h 3334"/>
                <a:gd name="T54" fmla="*/ 0 w 1155"/>
                <a:gd name="T55" fmla="*/ 3191 h 3334"/>
                <a:gd name="T56" fmla="*/ 36 w 1155"/>
                <a:gd name="T57" fmla="*/ 3276 h 3334"/>
                <a:gd name="T58" fmla="*/ 109 w 1155"/>
                <a:gd name="T59" fmla="*/ 3287 h 3334"/>
                <a:gd name="T60" fmla="*/ 196 w 1155"/>
                <a:gd name="T61" fmla="*/ 3239 h 3334"/>
                <a:gd name="T62" fmla="*/ 256 w 1155"/>
                <a:gd name="T63" fmla="*/ 3093 h 3334"/>
                <a:gd name="T64" fmla="*/ 285 w 1155"/>
                <a:gd name="T65" fmla="*/ 3008 h 3334"/>
                <a:gd name="T66" fmla="*/ 373 w 1155"/>
                <a:gd name="T67" fmla="*/ 2764 h 3334"/>
                <a:gd name="T68" fmla="*/ 590 w 1155"/>
                <a:gd name="T69" fmla="*/ 1862 h 3334"/>
                <a:gd name="T70" fmla="*/ 725 w 1155"/>
                <a:gd name="T71" fmla="*/ 2087 h 3334"/>
                <a:gd name="T72" fmla="*/ 765 w 1155"/>
                <a:gd name="T73" fmla="*/ 2409 h 3334"/>
                <a:gd name="T74" fmla="*/ 772 w 1155"/>
                <a:gd name="T75" fmla="*/ 3059 h 3334"/>
                <a:gd name="T76" fmla="*/ 810 w 1155"/>
                <a:gd name="T77" fmla="*/ 3135 h 3334"/>
                <a:gd name="T78" fmla="*/ 802 w 1155"/>
                <a:gd name="T79" fmla="*/ 3260 h 3334"/>
                <a:gd name="T80" fmla="*/ 876 w 1155"/>
                <a:gd name="T81" fmla="*/ 3332 h 3334"/>
                <a:gd name="T82" fmla="*/ 962 w 1155"/>
                <a:gd name="T83" fmla="*/ 3309 h 3334"/>
                <a:gd name="T84" fmla="*/ 1006 w 1155"/>
                <a:gd name="T85" fmla="*/ 3141 h 3334"/>
                <a:gd name="T86" fmla="*/ 1048 w 1155"/>
                <a:gd name="T87" fmla="*/ 3091 h 3334"/>
                <a:gd name="T88" fmla="*/ 1048 w 1155"/>
                <a:gd name="T89" fmla="*/ 3014 h 3334"/>
                <a:gd name="T90" fmla="*/ 1036 w 1155"/>
                <a:gd name="T91" fmla="*/ 2702 h 3334"/>
                <a:gd name="T92" fmla="*/ 993 w 1155"/>
                <a:gd name="T93" fmla="*/ 2132 h 3334"/>
                <a:gd name="T94" fmla="*/ 977 w 1155"/>
                <a:gd name="T95" fmla="*/ 1560 h 3334"/>
                <a:gd name="T96" fmla="*/ 915 w 1155"/>
                <a:gd name="T97" fmla="*/ 1317 h 3334"/>
                <a:gd name="T98" fmla="*/ 1093 w 1155"/>
                <a:gd name="T99" fmla="*/ 1217 h 3334"/>
                <a:gd name="T100" fmla="*/ 1147 w 1155"/>
                <a:gd name="T101" fmla="*/ 1181 h 3334"/>
                <a:gd name="T102" fmla="*/ 286 w 1155"/>
                <a:gd name="T103" fmla="*/ 1152 h 3334"/>
                <a:gd name="T104" fmla="*/ 304 w 1155"/>
                <a:gd name="T105" fmla="*/ 1059 h 3334"/>
                <a:gd name="T106" fmla="*/ 203 w 1155"/>
                <a:gd name="T107" fmla="*/ 1637 h 3334"/>
                <a:gd name="T108" fmla="*/ 210 w 1155"/>
                <a:gd name="T109" fmla="*/ 2070 h 3334"/>
                <a:gd name="T110" fmla="*/ 269 w 1155"/>
                <a:gd name="T111" fmla="*/ 1649 h 3334"/>
                <a:gd name="T112" fmla="*/ 235 w 1155"/>
                <a:gd name="T113" fmla="*/ 1755 h 3334"/>
                <a:gd name="T114" fmla="*/ 237 w 1155"/>
                <a:gd name="T115" fmla="*/ 1685 h 3334"/>
                <a:gd name="T116" fmla="*/ 259 w 1155"/>
                <a:gd name="T117" fmla="*/ 1579 h 3334"/>
                <a:gd name="T118" fmla="*/ 291 w 1155"/>
                <a:gd name="T119" fmla="*/ 1476 h 3334"/>
                <a:gd name="T120" fmla="*/ 894 w 1155"/>
                <a:gd name="T121" fmla="*/ 1063 h 3334"/>
                <a:gd name="T122" fmla="*/ 953 w 1155"/>
                <a:gd name="T123" fmla="*/ 1049 h 3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55" h="3334">
                  <a:moveTo>
                    <a:pt x="1155" y="1096"/>
                  </a:moveTo>
                  <a:lnTo>
                    <a:pt x="1149" y="1074"/>
                  </a:lnTo>
                  <a:lnTo>
                    <a:pt x="1148" y="1054"/>
                  </a:lnTo>
                  <a:lnTo>
                    <a:pt x="1148" y="1054"/>
                  </a:lnTo>
                  <a:lnTo>
                    <a:pt x="1143" y="1037"/>
                  </a:lnTo>
                  <a:lnTo>
                    <a:pt x="1138" y="1022"/>
                  </a:lnTo>
                  <a:lnTo>
                    <a:pt x="1133" y="1009"/>
                  </a:lnTo>
                  <a:lnTo>
                    <a:pt x="1128" y="998"/>
                  </a:lnTo>
                  <a:lnTo>
                    <a:pt x="1120" y="982"/>
                  </a:lnTo>
                  <a:lnTo>
                    <a:pt x="1117" y="977"/>
                  </a:lnTo>
                  <a:lnTo>
                    <a:pt x="1095" y="931"/>
                  </a:lnTo>
                  <a:lnTo>
                    <a:pt x="1085" y="892"/>
                  </a:lnTo>
                  <a:lnTo>
                    <a:pt x="1056" y="857"/>
                  </a:lnTo>
                  <a:lnTo>
                    <a:pt x="1038" y="809"/>
                  </a:lnTo>
                  <a:lnTo>
                    <a:pt x="1036" y="783"/>
                  </a:lnTo>
                  <a:lnTo>
                    <a:pt x="1036" y="783"/>
                  </a:lnTo>
                  <a:lnTo>
                    <a:pt x="1019" y="749"/>
                  </a:lnTo>
                  <a:lnTo>
                    <a:pt x="991" y="699"/>
                  </a:lnTo>
                  <a:lnTo>
                    <a:pt x="957" y="637"/>
                  </a:lnTo>
                  <a:lnTo>
                    <a:pt x="942" y="620"/>
                  </a:lnTo>
                  <a:lnTo>
                    <a:pt x="938" y="618"/>
                  </a:lnTo>
                  <a:lnTo>
                    <a:pt x="918" y="598"/>
                  </a:lnTo>
                  <a:lnTo>
                    <a:pt x="894" y="581"/>
                  </a:lnTo>
                  <a:lnTo>
                    <a:pt x="876" y="566"/>
                  </a:lnTo>
                  <a:lnTo>
                    <a:pt x="863" y="563"/>
                  </a:lnTo>
                  <a:lnTo>
                    <a:pt x="824" y="544"/>
                  </a:lnTo>
                  <a:lnTo>
                    <a:pt x="808" y="523"/>
                  </a:lnTo>
                  <a:lnTo>
                    <a:pt x="787" y="522"/>
                  </a:lnTo>
                  <a:lnTo>
                    <a:pt x="786" y="522"/>
                  </a:lnTo>
                  <a:lnTo>
                    <a:pt x="778" y="519"/>
                  </a:lnTo>
                  <a:lnTo>
                    <a:pt x="745" y="473"/>
                  </a:lnTo>
                  <a:lnTo>
                    <a:pt x="731" y="471"/>
                  </a:lnTo>
                  <a:lnTo>
                    <a:pt x="734" y="452"/>
                  </a:lnTo>
                  <a:lnTo>
                    <a:pt x="735" y="453"/>
                  </a:lnTo>
                  <a:lnTo>
                    <a:pt x="742" y="439"/>
                  </a:lnTo>
                  <a:lnTo>
                    <a:pt x="750" y="463"/>
                  </a:lnTo>
                  <a:lnTo>
                    <a:pt x="755" y="463"/>
                  </a:lnTo>
                  <a:lnTo>
                    <a:pt x="779" y="411"/>
                  </a:lnTo>
                  <a:lnTo>
                    <a:pt x="807" y="326"/>
                  </a:lnTo>
                  <a:lnTo>
                    <a:pt x="807" y="326"/>
                  </a:lnTo>
                  <a:lnTo>
                    <a:pt x="814" y="305"/>
                  </a:lnTo>
                  <a:lnTo>
                    <a:pt x="821" y="279"/>
                  </a:lnTo>
                  <a:lnTo>
                    <a:pt x="829" y="249"/>
                  </a:lnTo>
                  <a:lnTo>
                    <a:pt x="829" y="249"/>
                  </a:lnTo>
                  <a:lnTo>
                    <a:pt x="828" y="236"/>
                  </a:lnTo>
                  <a:lnTo>
                    <a:pt x="825" y="222"/>
                  </a:lnTo>
                  <a:lnTo>
                    <a:pt x="821" y="210"/>
                  </a:lnTo>
                  <a:lnTo>
                    <a:pt x="818" y="199"/>
                  </a:lnTo>
                  <a:lnTo>
                    <a:pt x="809" y="184"/>
                  </a:lnTo>
                  <a:lnTo>
                    <a:pt x="805" y="178"/>
                  </a:lnTo>
                  <a:lnTo>
                    <a:pt x="805" y="178"/>
                  </a:lnTo>
                  <a:lnTo>
                    <a:pt x="794" y="163"/>
                  </a:lnTo>
                  <a:lnTo>
                    <a:pt x="783" y="148"/>
                  </a:lnTo>
                  <a:lnTo>
                    <a:pt x="773" y="132"/>
                  </a:lnTo>
                  <a:lnTo>
                    <a:pt x="760" y="89"/>
                  </a:lnTo>
                  <a:lnTo>
                    <a:pt x="754" y="87"/>
                  </a:lnTo>
                  <a:lnTo>
                    <a:pt x="730" y="57"/>
                  </a:lnTo>
                  <a:lnTo>
                    <a:pt x="696" y="51"/>
                  </a:lnTo>
                  <a:lnTo>
                    <a:pt x="635" y="10"/>
                  </a:lnTo>
                  <a:lnTo>
                    <a:pt x="629" y="10"/>
                  </a:lnTo>
                  <a:lnTo>
                    <a:pt x="634" y="25"/>
                  </a:lnTo>
                  <a:lnTo>
                    <a:pt x="588" y="0"/>
                  </a:lnTo>
                  <a:lnTo>
                    <a:pt x="598" y="25"/>
                  </a:lnTo>
                  <a:lnTo>
                    <a:pt x="575" y="7"/>
                  </a:lnTo>
                  <a:lnTo>
                    <a:pt x="579" y="29"/>
                  </a:lnTo>
                  <a:lnTo>
                    <a:pt x="574" y="26"/>
                  </a:lnTo>
                  <a:lnTo>
                    <a:pt x="534" y="14"/>
                  </a:lnTo>
                  <a:lnTo>
                    <a:pt x="556" y="39"/>
                  </a:lnTo>
                  <a:lnTo>
                    <a:pt x="554" y="41"/>
                  </a:lnTo>
                  <a:lnTo>
                    <a:pt x="519" y="19"/>
                  </a:lnTo>
                  <a:lnTo>
                    <a:pt x="532" y="47"/>
                  </a:lnTo>
                  <a:lnTo>
                    <a:pt x="529" y="49"/>
                  </a:lnTo>
                  <a:lnTo>
                    <a:pt x="508" y="19"/>
                  </a:lnTo>
                  <a:lnTo>
                    <a:pt x="508" y="24"/>
                  </a:lnTo>
                  <a:lnTo>
                    <a:pt x="507" y="56"/>
                  </a:lnTo>
                  <a:lnTo>
                    <a:pt x="476" y="46"/>
                  </a:lnTo>
                  <a:lnTo>
                    <a:pt x="479" y="50"/>
                  </a:lnTo>
                  <a:lnTo>
                    <a:pt x="505" y="73"/>
                  </a:lnTo>
                  <a:lnTo>
                    <a:pt x="461" y="74"/>
                  </a:lnTo>
                  <a:lnTo>
                    <a:pt x="465" y="78"/>
                  </a:lnTo>
                  <a:lnTo>
                    <a:pt x="489" y="90"/>
                  </a:lnTo>
                  <a:lnTo>
                    <a:pt x="468" y="94"/>
                  </a:lnTo>
                  <a:lnTo>
                    <a:pt x="491" y="103"/>
                  </a:lnTo>
                  <a:lnTo>
                    <a:pt x="458" y="115"/>
                  </a:lnTo>
                  <a:lnTo>
                    <a:pt x="482" y="126"/>
                  </a:lnTo>
                  <a:lnTo>
                    <a:pt x="468" y="137"/>
                  </a:lnTo>
                  <a:lnTo>
                    <a:pt x="482" y="139"/>
                  </a:lnTo>
                  <a:lnTo>
                    <a:pt x="461" y="166"/>
                  </a:lnTo>
                  <a:lnTo>
                    <a:pt x="464" y="164"/>
                  </a:lnTo>
                  <a:lnTo>
                    <a:pt x="479" y="158"/>
                  </a:lnTo>
                  <a:lnTo>
                    <a:pt x="479" y="158"/>
                  </a:lnTo>
                  <a:lnTo>
                    <a:pt x="476" y="167"/>
                  </a:lnTo>
                  <a:lnTo>
                    <a:pt x="474" y="178"/>
                  </a:lnTo>
                  <a:lnTo>
                    <a:pt x="473" y="190"/>
                  </a:lnTo>
                  <a:lnTo>
                    <a:pt x="473" y="198"/>
                  </a:lnTo>
                  <a:lnTo>
                    <a:pt x="474" y="204"/>
                  </a:lnTo>
                  <a:lnTo>
                    <a:pt x="471" y="216"/>
                  </a:lnTo>
                  <a:lnTo>
                    <a:pt x="471" y="229"/>
                  </a:lnTo>
                  <a:lnTo>
                    <a:pt x="471" y="229"/>
                  </a:lnTo>
                  <a:lnTo>
                    <a:pt x="466" y="240"/>
                  </a:lnTo>
                  <a:lnTo>
                    <a:pt x="460" y="252"/>
                  </a:lnTo>
                  <a:lnTo>
                    <a:pt x="469" y="304"/>
                  </a:lnTo>
                  <a:lnTo>
                    <a:pt x="471" y="353"/>
                  </a:lnTo>
                  <a:lnTo>
                    <a:pt x="471" y="353"/>
                  </a:lnTo>
                  <a:lnTo>
                    <a:pt x="473" y="359"/>
                  </a:lnTo>
                  <a:lnTo>
                    <a:pt x="474" y="365"/>
                  </a:lnTo>
                  <a:lnTo>
                    <a:pt x="477" y="374"/>
                  </a:lnTo>
                  <a:lnTo>
                    <a:pt x="481" y="383"/>
                  </a:lnTo>
                  <a:lnTo>
                    <a:pt x="487" y="391"/>
                  </a:lnTo>
                  <a:lnTo>
                    <a:pt x="495" y="399"/>
                  </a:lnTo>
                  <a:lnTo>
                    <a:pt x="505" y="406"/>
                  </a:lnTo>
                  <a:lnTo>
                    <a:pt x="519" y="416"/>
                  </a:lnTo>
                  <a:lnTo>
                    <a:pt x="521" y="428"/>
                  </a:lnTo>
                  <a:lnTo>
                    <a:pt x="519" y="439"/>
                  </a:lnTo>
                  <a:lnTo>
                    <a:pt x="510" y="441"/>
                  </a:lnTo>
                  <a:lnTo>
                    <a:pt x="438" y="505"/>
                  </a:lnTo>
                  <a:lnTo>
                    <a:pt x="415" y="507"/>
                  </a:lnTo>
                  <a:lnTo>
                    <a:pt x="388" y="523"/>
                  </a:lnTo>
                  <a:lnTo>
                    <a:pt x="355" y="527"/>
                  </a:lnTo>
                  <a:lnTo>
                    <a:pt x="355" y="527"/>
                  </a:lnTo>
                  <a:lnTo>
                    <a:pt x="343" y="529"/>
                  </a:lnTo>
                  <a:lnTo>
                    <a:pt x="332" y="532"/>
                  </a:lnTo>
                  <a:lnTo>
                    <a:pt x="310" y="538"/>
                  </a:lnTo>
                  <a:lnTo>
                    <a:pt x="289" y="547"/>
                  </a:lnTo>
                  <a:lnTo>
                    <a:pt x="270" y="556"/>
                  </a:lnTo>
                  <a:lnTo>
                    <a:pt x="256" y="565"/>
                  </a:lnTo>
                  <a:lnTo>
                    <a:pt x="245" y="574"/>
                  </a:lnTo>
                  <a:lnTo>
                    <a:pt x="235" y="581"/>
                  </a:lnTo>
                  <a:lnTo>
                    <a:pt x="232" y="619"/>
                  </a:lnTo>
                  <a:lnTo>
                    <a:pt x="205" y="690"/>
                  </a:lnTo>
                  <a:lnTo>
                    <a:pt x="195" y="731"/>
                  </a:lnTo>
                  <a:lnTo>
                    <a:pt x="187" y="793"/>
                  </a:lnTo>
                  <a:lnTo>
                    <a:pt x="183" y="809"/>
                  </a:lnTo>
                  <a:lnTo>
                    <a:pt x="183" y="809"/>
                  </a:lnTo>
                  <a:lnTo>
                    <a:pt x="178" y="837"/>
                  </a:lnTo>
                  <a:lnTo>
                    <a:pt x="174" y="867"/>
                  </a:lnTo>
                  <a:lnTo>
                    <a:pt x="169" y="921"/>
                  </a:lnTo>
                  <a:lnTo>
                    <a:pt x="168" y="962"/>
                  </a:lnTo>
                  <a:lnTo>
                    <a:pt x="168" y="978"/>
                  </a:lnTo>
                  <a:lnTo>
                    <a:pt x="155" y="1017"/>
                  </a:lnTo>
                  <a:lnTo>
                    <a:pt x="146" y="1063"/>
                  </a:lnTo>
                  <a:lnTo>
                    <a:pt x="137" y="1079"/>
                  </a:lnTo>
                  <a:lnTo>
                    <a:pt x="134" y="1141"/>
                  </a:lnTo>
                  <a:lnTo>
                    <a:pt x="136" y="1159"/>
                  </a:lnTo>
                  <a:lnTo>
                    <a:pt x="130" y="1173"/>
                  </a:lnTo>
                  <a:lnTo>
                    <a:pt x="113" y="1231"/>
                  </a:lnTo>
                  <a:lnTo>
                    <a:pt x="116" y="1249"/>
                  </a:lnTo>
                  <a:lnTo>
                    <a:pt x="121" y="1277"/>
                  </a:lnTo>
                  <a:lnTo>
                    <a:pt x="111" y="1297"/>
                  </a:lnTo>
                  <a:lnTo>
                    <a:pt x="113" y="1340"/>
                  </a:lnTo>
                  <a:lnTo>
                    <a:pt x="114" y="1456"/>
                  </a:lnTo>
                  <a:lnTo>
                    <a:pt x="114" y="1456"/>
                  </a:lnTo>
                  <a:lnTo>
                    <a:pt x="113" y="1466"/>
                  </a:lnTo>
                  <a:lnTo>
                    <a:pt x="113" y="1466"/>
                  </a:lnTo>
                  <a:lnTo>
                    <a:pt x="97" y="1477"/>
                  </a:lnTo>
                  <a:lnTo>
                    <a:pt x="102" y="1530"/>
                  </a:lnTo>
                  <a:lnTo>
                    <a:pt x="111" y="1539"/>
                  </a:lnTo>
                  <a:lnTo>
                    <a:pt x="111" y="1539"/>
                  </a:lnTo>
                  <a:lnTo>
                    <a:pt x="114" y="1536"/>
                  </a:lnTo>
                  <a:lnTo>
                    <a:pt x="114" y="1536"/>
                  </a:lnTo>
                  <a:lnTo>
                    <a:pt x="116" y="1579"/>
                  </a:lnTo>
                  <a:lnTo>
                    <a:pt x="119" y="1597"/>
                  </a:lnTo>
                  <a:lnTo>
                    <a:pt x="120" y="1597"/>
                  </a:lnTo>
                  <a:lnTo>
                    <a:pt x="114" y="1644"/>
                  </a:lnTo>
                  <a:lnTo>
                    <a:pt x="126" y="1679"/>
                  </a:lnTo>
                  <a:lnTo>
                    <a:pt x="146" y="1705"/>
                  </a:lnTo>
                  <a:lnTo>
                    <a:pt x="164" y="1718"/>
                  </a:lnTo>
                  <a:lnTo>
                    <a:pt x="177" y="1709"/>
                  </a:lnTo>
                  <a:lnTo>
                    <a:pt x="184" y="1709"/>
                  </a:lnTo>
                  <a:lnTo>
                    <a:pt x="184" y="1709"/>
                  </a:lnTo>
                  <a:lnTo>
                    <a:pt x="185" y="1722"/>
                  </a:lnTo>
                  <a:lnTo>
                    <a:pt x="183" y="1720"/>
                  </a:lnTo>
                  <a:lnTo>
                    <a:pt x="179" y="1727"/>
                  </a:lnTo>
                  <a:lnTo>
                    <a:pt x="179" y="1727"/>
                  </a:lnTo>
                  <a:lnTo>
                    <a:pt x="174" y="1727"/>
                  </a:lnTo>
                  <a:lnTo>
                    <a:pt x="174" y="1727"/>
                  </a:lnTo>
                  <a:lnTo>
                    <a:pt x="166" y="1734"/>
                  </a:lnTo>
                  <a:lnTo>
                    <a:pt x="159" y="1740"/>
                  </a:lnTo>
                  <a:lnTo>
                    <a:pt x="152" y="1747"/>
                  </a:lnTo>
                  <a:lnTo>
                    <a:pt x="146" y="1755"/>
                  </a:lnTo>
                  <a:lnTo>
                    <a:pt x="137" y="1769"/>
                  </a:lnTo>
                  <a:lnTo>
                    <a:pt x="132" y="1779"/>
                  </a:lnTo>
                  <a:lnTo>
                    <a:pt x="132" y="1779"/>
                  </a:lnTo>
                  <a:lnTo>
                    <a:pt x="132" y="1779"/>
                  </a:lnTo>
                  <a:lnTo>
                    <a:pt x="132" y="1779"/>
                  </a:lnTo>
                  <a:lnTo>
                    <a:pt x="132" y="1779"/>
                  </a:lnTo>
                  <a:lnTo>
                    <a:pt x="131" y="1782"/>
                  </a:lnTo>
                  <a:lnTo>
                    <a:pt x="131" y="1782"/>
                  </a:lnTo>
                  <a:lnTo>
                    <a:pt x="33" y="2244"/>
                  </a:lnTo>
                  <a:lnTo>
                    <a:pt x="30" y="2255"/>
                  </a:lnTo>
                  <a:lnTo>
                    <a:pt x="30" y="2255"/>
                  </a:lnTo>
                  <a:lnTo>
                    <a:pt x="44" y="2243"/>
                  </a:lnTo>
                  <a:lnTo>
                    <a:pt x="56" y="2233"/>
                  </a:lnTo>
                  <a:lnTo>
                    <a:pt x="68" y="2227"/>
                  </a:lnTo>
                  <a:lnTo>
                    <a:pt x="79" y="2223"/>
                  </a:lnTo>
                  <a:lnTo>
                    <a:pt x="89" y="2222"/>
                  </a:lnTo>
                  <a:lnTo>
                    <a:pt x="95" y="2220"/>
                  </a:lnTo>
                  <a:lnTo>
                    <a:pt x="102" y="2220"/>
                  </a:lnTo>
                  <a:lnTo>
                    <a:pt x="102" y="2220"/>
                  </a:lnTo>
                  <a:lnTo>
                    <a:pt x="108" y="2220"/>
                  </a:lnTo>
                  <a:lnTo>
                    <a:pt x="115" y="2222"/>
                  </a:lnTo>
                  <a:lnTo>
                    <a:pt x="122" y="2224"/>
                  </a:lnTo>
                  <a:lnTo>
                    <a:pt x="131" y="2228"/>
                  </a:lnTo>
                  <a:lnTo>
                    <a:pt x="148" y="2238"/>
                  </a:lnTo>
                  <a:lnTo>
                    <a:pt x="164" y="2249"/>
                  </a:lnTo>
                  <a:lnTo>
                    <a:pt x="159" y="2260"/>
                  </a:lnTo>
                  <a:lnTo>
                    <a:pt x="158" y="2307"/>
                  </a:lnTo>
                  <a:lnTo>
                    <a:pt x="131" y="2376"/>
                  </a:lnTo>
                  <a:lnTo>
                    <a:pt x="97" y="2580"/>
                  </a:lnTo>
                  <a:lnTo>
                    <a:pt x="77" y="2662"/>
                  </a:lnTo>
                  <a:lnTo>
                    <a:pt x="51" y="2826"/>
                  </a:lnTo>
                  <a:lnTo>
                    <a:pt x="37" y="2850"/>
                  </a:lnTo>
                  <a:lnTo>
                    <a:pt x="35" y="2896"/>
                  </a:lnTo>
                  <a:lnTo>
                    <a:pt x="34" y="2913"/>
                  </a:lnTo>
                  <a:lnTo>
                    <a:pt x="28" y="2938"/>
                  </a:lnTo>
                  <a:lnTo>
                    <a:pt x="28" y="3062"/>
                  </a:lnTo>
                  <a:lnTo>
                    <a:pt x="35" y="3081"/>
                  </a:lnTo>
                  <a:lnTo>
                    <a:pt x="35" y="3081"/>
                  </a:lnTo>
                  <a:lnTo>
                    <a:pt x="21" y="3108"/>
                  </a:lnTo>
                  <a:lnTo>
                    <a:pt x="10" y="3133"/>
                  </a:lnTo>
                  <a:lnTo>
                    <a:pt x="2" y="3156"/>
                  </a:lnTo>
                  <a:lnTo>
                    <a:pt x="2" y="3156"/>
                  </a:lnTo>
                  <a:lnTo>
                    <a:pt x="0" y="3173"/>
                  </a:lnTo>
                  <a:lnTo>
                    <a:pt x="0" y="3191"/>
                  </a:lnTo>
                  <a:lnTo>
                    <a:pt x="3" y="3208"/>
                  </a:lnTo>
                  <a:lnTo>
                    <a:pt x="5" y="3223"/>
                  </a:lnTo>
                  <a:lnTo>
                    <a:pt x="13" y="3245"/>
                  </a:lnTo>
                  <a:lnTo>
                    <a:pt x="15" y="3253"/>
                  </a:lnTo>
                  <a:lnTo>
                    <a:pt x="15" y="3253"/>
                  </a:lnTo>
                  <a:lnTo>
                    <a:pt x="23" y="3262"/>
                  </a:lnTo>
                  <a:lnTo>
                    <a:pt x="29" y="3269"/>
                  </a:lnTo>
                  <a:lnTo>
                    <a:pt x="36" y="3276"/>
                  </a:lnTo>
                  <a:lnTo>
                    <a:pt x="45" y="3281"/>
                  </a:lnTo>
                  <a:lnTo>
                    <a:pt x="52" y="3284"/>
                  </a:lnTo>
                  <a:lnTo>
                    <a:pt x="60" y="3287"/>
                  </a:lnTo>
                  <a:lnTo>
                    <a:pt x="74" y="3289"/>
                  </a:lnTo>
                  <a:lnTo>
                    <a:pt x="88" y="3289"/>
                  </a:lnTo>
                  <a:lnTo>
                    <a:pt x="99" y="3288"/>
                  </a:lnTo>
                  <a:lnTo>
                    <a:pt x="109" y="3287"/>
                  </a:lnTo>
                  <a:lnTo>
                    <a:pt x="109" y="3287"/>
                  </a:lnTo>
                  <a:lnTo>
                    <a:pt x="125" y="3283"/>
                  </a:lnTo>
                  <a:lnTo>
                    <a:pt x="140" y="3278"/>
                  </a:lnTo>
                  <a:lnTo>
                    <a:pt x="152" y="3272"/>
                  </a:lnTo>
                  <a:lnTo>
                    <a:pt x="163" y="3266"/>
                  </a:lnTo>
                  <a:lnTo>
                    <a:pt x="173" y="3260"/>
                  </a:lnTo>
                  <a:lnTo>
                    <a:pt x="182" y="3252"/>
                  </a:lnTo>
                  <a:lnTo>
                    <a:pt x="189" y="3246"/>
                  </a:lnTo>
                  <a:lnTo>
                    <a:pt x="196" y="3239"/>
                  </a:lnTo>
                  <a:lnTo>
                    <a:pt x="205" y="3226"/>
                  </a:lnTo>
                  <a:lnTo>
                    <a:pt x="211" y="3215"/>
                  </a:lnTo>
                  <a:lnTo>
                    <a:pt x="215" y="3205"/>
                  </a:lnTo>
                  <a:lnTo>
                    <a:pt x="216" y="3154"/>
                  </a:lnTo>
                  <a:lnTo>
                    <a:pt x="216" y="3154"/>
                  </a:lnTo>
                  <a:lnTo>
                    <a:pt x="216" y="3155"/>
                  </a:lnTo>
                  <a:lnTo>
                    <a:pt x="240" y="3145"/>
                  </a:lnTo>
                  <a:lnTo>
                    <a:pt x="256" y="3093"/>
                  </a:lnTo>
                  <a:lnTo>
                    <a:pt x="254" y="3041"/>
                  </a:lnTo>
                  <a:lnTo>
                    <a:pt x="254" y="3041"/>
                  </a:lnTo>
                  <a:lnTo>
                    <a:pt x="262" y="3036"/>
                  </a:lnTo>
                  <a:lnTo>
                    <a:pt x="269" y="3032"/>
                  </a:lnTo>
                  <a:lnTo>
                    <a:pt x="275" y="3027"/>
                  </a:lnTo>
                  <a:lnTo>
                    <a:pt x="279" y="3020"/>
                  </a:lnTo>
                  <a:lnTo>
                    <a:pt x="283" y="3014"/>
                  </a:lnTo>
                  <a:lnTo>
                    <a:pt x="285" y="3008"/>
                  </a:lnTo>
                  <a:lnTo>
                    <a:pt x="289" y="2996"/>
                  </a:lnTo>
                  <a:lnTo>
                    <a:pt x="289" y="2985"/>
                  </a:lnTo>
                  <a:lnTo>
                    <a:pt x="289" y="2975"/>
                  </a:lnTo>
                  <a:lnTo>
                    <a:pt x="286" y="2967"/>
                  </a:lnTo>
                  <a:lnTo>
                    <a:pt x="286" y="2967"/>
                  </a:lnTo>
                  <a:lnTo>
                    <a:pt x="306" y="2923"/>
                  </a:lnTo>
                  <a:lnTo>
                    <a:pt x="335" y="2855"/>
                  </a:lnTo>
                  <a:lnTo>
                    <a:pt x="373" y="2764"/>
                  </a:lnTo>
                  <a:lnTo>
                    <a:pt x="434" y="2578"/>
                  </a:lnTo>
                  <a:lnTo>
                    <a:pt x="469" y="2347"/>
                  </a:lnTo>
                  <a:lnTo>
                    <a:pt x="528" y="2040"/>
                  </a:lnTo>
                  <a:lnTo>
                    <a:pt x="528" y="2040"/>
                  </a:lnTo>
                  <a:lnTo>
                    <a:pt x="542" y="1992"/>
                  </a:lnTo>
                  <a:lnTo>
                    <a:pt x="556" y="1947"/>
                  </a:lnTo>
                  <a:lnTo>
                    <a:pt x="574" y="1902"/>
                  </a:lnTo>
                  <a:lnTo>
                    <a:pt x="590" y="1862"/>
                  </a:lnTo>
                  <a:lnTo>
                    <a:pt x="616" y="1800"/>
                  </a:lnTo>
                  <a:lnTo>
                    <a:pt x="627" y="1777"/>
                  </a:lnTo>
                  <a:lnTo>
                    <a:pt x="646" y="1795"/>
                  </a:lnTo>
                  <a:lnTo>
                    <a:pt x="651" y="1820"/>
                  </a:lnTo>
                  <a:lnTo>
                    <a:pt x="697" y="1915"/>
                  </a:lnTo>
                  <a:lnTo>
                    <a:pt x="714" y="2033"/>
                  </a:lnTo>
                  <a:lnTo>
                    <a:pt x="720" y="2055"/>
                  </a:lnTo>
                  <a:lnTo>
                    <a:pt x="725" y="2087"/>
                  </a:lnTo>
                  <a:lnTo>
                    <a:pt x="725" y="2087"/>
                  </a:lnTo>
                  <a:lnTo>
                    <a:pt x="725" y="2110"/>
                  </a:lnTo>
                  <a:lnTo>
                    <a:pt x="726" y="2138"/>
                  </a:lnTo>
                  <a:lnTo>
                    <a:pt x="729" y="2169"/>
                  </a:lnTo>
                  <a:lnTo>
                    <a:pt x="733" y="2201"/>
                  </a:lnTo>
                  <a:lnTo>
                    <a:pt x="739" y="2253"/>
                  </a:lnTo>
                  <a:lnTo>
                    <a:pt x="742" y="2275"/>
                  </a:lnTo>
                  <a:lnTo>
                    <a:pt x="765" y="2409"/>
                  </a:lnTo>
                  <a:lnTo>
                    <a:pt x="765" y="2409"/>
                  </a:lnTo>
                  <a:lnTo>
                    <a:pt x="812" y="2637"/>
                  </a:lnTo>
                  <a:lnTo>
                    <a:pt x="798" y="2869"/>
                  </a:lnTo>
                  <a:lnTo>
                    <a:pt x="814" y="2930"/>
                  </a:lnTo>
                  <a:lnTo>
                    <a:pt x="812" y="2987"/>
                  </a:lnTo>
                  <a:lnTo>
                    <a:pt x="775" y="3016"/>
                  </a:lnTo>
                  <a:lnTo>
                    <a:pt x="772" y="3059"/>
                  </a:lnTo>
                  <a:lnTo>
                    <a:pt x="772" y="3059"/>
                  </a:lnTo>
                  <a:lnTo>
                    <a:pt x="773" y="3081"/>
                  </a:lnTo>
                  <a:lnTo>
                    <a:pt x="777" y="3098"/>
                  </a:lnTo>
                  <a:lnTo>
                    <a:pt x="782" y="3112"/>
                  </a:lnTo>
                  <a:lnTo>
                    <a:pt x="788" y="3120"/>
                  </a:lnTo>
                  <a:lnTo>
                    <a:pt x="794" y="3128"/>
                  </a:lnTo>
                  <a:lnTo>
                    <a:pt x="800" y="3131"/>
                  </a:lnTo>
                  <a:lnTo>
                    <a:pt x="805" y="3134"/>
                  </a:lnTo>
                  <a:lnTo>
                    <a:pt x="810" y="3135"/>
                  </a:lnTo>
                  <a:lnTo>
                    <a:pt x="799" y="3208"/>
                  </a:lnTo>
                  <a:lnTo>
                    <a:pt x="799" y="3208"/>
                  </a:lnTo>
                  <a:lnTo>
                    <a:pt x="798" y="3212"/>
                  </a:lnTo>
                  <a:lnTo>
                    <a:pt x="795" y="3220"/>
                  </a:lnTo>
                  <a:lnTo>
                    <a:pt x="795" y="3232"/>
                  </a:lnTo>
                  <a:lnTo>
                    <a:pt x="797" y="3241"/>
                  </a:lnTo>
                  <a:lnTo>
                    <a:pt x="798" y="3250"/>
                  </a:lnTo>
                  <a:lnTo>
                    <a:pt x="802" y="3260"/>
                  </a:lnTo>
                  <a:lnTo>
                    <a:pt x="805" y="3269"/>
                  </a:lnTo>
                  <a:lnTo>
                    <a:pt x="812" y="3279"/>
                  </a:lnTo>
                  <a:lnTo>
                    <a:pt x="820" y="3290"/>
                  </a:lnTo>
                  <a:lnTo>
                    <a:pt x="830" y="3300"/>
                  </a:lnTo>
                  <a:lnTo>
                    <a:pt x="842" y="3311"/>
                  </a:lnTo>
                  <a:lnTo>
                    <a:pt x="857" y="3322"/>
                  </a:lnTo>
                  <a:lnTo>
                    <a:pt x="876" y="3332"/>
                  </a:lnTo>
                  <a:lnTo>
                    <a:pt x="876" y="3332"/>
                  </a:lnTo>
                  <a:lnTo>
                    <a:pt x="878" y="3334"/>
                  </a:lnTo>
                  <a:lnTo>
                    <a:pt x="887" y="3334"/>
                  </a:lnTo>
                  <a:lnTo>
                    <a:pt x="902" y="3332"/>
                  </a:lnTo>
                  <a:lnTo>
                    <a:pt x="919" y="3329"/>
                  </a:lnTo>
                  <a:lnTo>
                    <a:pt x="929" y="3325"/>
                  </a:lnTo>
                  <a:lnTo>
                    <a:pt x="940" y="3321"/>
                  </a:lnTo>
                  <a:lnTo>
                    <a:pt x="951" y="3315"/>
                  </a:lnTo>
                  <a:lnTo>
                    <a:pt x="962" y="3309"/>
                  </a:lnTo>
                  <a:lnTo>
                    <a:pt x="974" y="3300"/>
                  </a:lnTo>
                  <a:lnTo>
                    <a:pt x="985" y="3289"/>
                  </a:lnTo>
                  <a:lnTo>
                    <a:pt x="998" y="3278"/>
                  </a:lnTo>
                  <a:lnTo>
                    <a:pt x="1009" y="3263"/>
                  </a:lnTo>
                  <a:lnTo>
                    <a:pt x="1011" y="3225"/>
                  </a:lnTo>
                  <a:lnTo>
                    <a:pt x="1009" y="3214"/>
                  </a:lnTo>
                  <a:lnTo>
                    <a:pt x="1009" y="3179"/>
                  </a:lnTo>
                  <a:lnTo>
                    <a:pt x="1006" y="3141"/>
                  </a:lnTo>
                  <a:lnTo>
                    <a:pt x="1019" y="3146"/>
                  </a:lnTo>
                  <a:lnTo>
                    <a:pt x="1019" y="3146"/>
                  </a:lnTo>
                  <a:lnTo>
                    <a:pt x="1024" y="3142"/>
                  </a:lnTo>
                  <a:lnTo>
                    <a:pt x="1028" y="3138"/>
                  </a:lnTo>
                  <a:lnTo>
                    <a:pt x="1033" y="3131"/>
                  </a:lnTo>
                  <a:lnTo>
                    <a:pt x="1037" y="3124"/>
                  </a:lnTo>
                  <a:lnTo>
                    <a:pt x="1043" y="3108"/>
                  </a:lnTo>
                  <a:lnTo>
                    <a:pt x="1048" y="3091"/>
                  </a:lnTo>
                  <a:lnTo>
                    <a:pt x="1052" y="3075"/>
                  </a:lnTo>
                  <a:lnTo>
                    <a:pt x="1054" y="3060"/>
                  </a:lnTo>
                  <a:lnTo>
                    <a:pt x="1057" y="3046"/>
                  </a:lnTo>
                  <a:lnTo>
                    <a:pt x="1058" y="3032"/>
                  </a:lnTo>
                  <a:lnTo>
                    <a:pt x="1058" y="3032"/>
                  </a:lnTo>
                  <a:lnTo>
                    <a:pt x="1057" y="3027"/>
                  </a:lnTo>
                  <a:lnTo>
                    <a:pt x="1054" y="3023"/>
                  </a:lnTo>
                  <a:lnTo>
                    <a:pt x="1048" y="3014"/>
                  </a:lnTo>
                  <a:lnTo>
                    <a:pt x="1041" y="3008"/>
                  </a:lnTo>
                  <a:lnTo>
                    <a:pt x="1033" y="3002"/>
                  </a:lnTo>
                  <a:lnTo>
                    <a:pt x="1019" y="2995"/>
                  </a:lnTo>
                  <a:lnTo>
                    <a:pt x="1012" y="2992"/>
                  </a:lnTo>
                  <a:lnTo>
                    <a:pt x="1021" y="2908"/>
                  </a:lnTo>
                  <a:lnTo>
                    <a:pt x="1036" y="2718"/>
                  </a:lnTo>
                  <a:lnTo>
                    <a:pt x="1036" y="2718"/>
                  </a:lnTo>
                  <a:lnTo>
                    <a:pt x="1036" y="2702"/>
                  </a:lnTo>
                  <a:lnTo>
                    <a:pt x="1035" y="2680"/>
                  </a:lnTo>
                  <a:lnTo>
                    <a:pt x="1031" y="2626"/>
                  </a:lnTo>
                  <a:lnTo>
                    <a:pt x="1026" y="2558"/>
                  </a:lnTo>
                  <a:lnTo>
                    <a:pt x="1026" y="2531"/>
                  </a:lnTo>
                  <a:lnTo>
                    <a:pt x="1015" y="2386"/>
                  </a:lnTo>
                  <a:lnTo>
                    <a:pt x="1005" y="2256"/>
                  </a:lnTo>
                  <a:lnTo>
                    <a:pt x="995" y="2169"/>
                  </a:lnTo>
                  <a:lnTo>
                    <a:pt x="993" y="2132"/>
                  </a:lnTo>
                  <a:lnTo>
                    <a:pt x="990" y="2097"/>
                  </a:lnTo>
                  <a:lnTo>
                    <a:pt x="988" y="2047"/>
                  </a:lnTo>
                  <a:lnTo>
                    <a:pt x="984" y="1932"/>
                  </a:lnTo>
                  <a:lnTo>
                    <a:pt x="984" y="1878"/>
                  </a:lnTo>
                  <a:lnTo>
                    <a:pt x="982" y="1720"/>
                  </a:lnTo>
                  <a:lnTo>
                    <a:pt x="974" y="1594"/>
                  </a:lnTo>
                  <a:lnTo>
                    <a:pt x="977" y="1560"/>
                  </a:lnTo>
                  <a:lnTo>
                    <a:pt x="977" y="1560"/>
                  </a:lnTo>
                  <a:lnTo>
                    <a:pt x="974" y="1543"/>
                  </a:lnTo>
                  <a:lnTo>
                    <a:pt x="971" y="1529"/>
                  </a:lnTo>
                  <a:lnTo>
                    <a:pt x="967" y="1519"/>
                  </a:lnTo>
                  <a:lnTo>
                    <a:pt x="963" y="1513"/>
                  </a:lnTo>
                  <a:lnTo>
                    <a:pt x="941" y="1386"/>
                  </a:lnTo>
                  <a:lnTo>
                    <a:pt x="909" y="1343"/>
                  </a:lnTo>
                  <a:lnTo>
                    <a:pt x="909" y="1326"/>
                  </a:lnTo>
                  <a:lnTo>
                    <a:pt x="915" y="1317"/>
                  </a:lnTo>
                  <a:lnTo>
                    <a:pt x="915" y="1298"/>
                  </a:lnTo>
                  <a:lnTo>
                    <a:pt x="922" y="1298"/>
                  </a:lnTo>
                  <a:lnTo>
                    <a:pt x="925" y="1290"/>
                  </a:lnTo>
                  <a:lnTo>
                    <a:pt x="920" y="1249"/>
                  </a:lnTo>
                  <a:lnTo>
                    <a:pt x="925" y="1247"/>
                  </a:lnTo>
                  <a:lnTo>
                    <a:pt x="1012" y="1229"/>
                  </a:lnTo>
                  <a:lnTo>
                    <a:pt x="1041" y="1222"/>
                  </a:lnTo>
                  <a:lnTo>
                    <a:pt x="1093" y="1217"/>
                  </a:lnTo>
                  <a:lnTo>
                    <a:pt x="1093" y="1217"/>
                  </a:lnTo>
                  <a:lnTo>
                    <a:pt x="1104" y="1212"/>
                  </a:lnTo>
                  <a:lnTo>
                    <a:pt x="1115" y="1207"/>
                  </a:lnTo>
                  <a:lnTo>
                    <a:pt x="1131" y="1197"/>
                  </a:lnTo>
                  <a:lnTo>
                    <a:pt x="1141" y="1190"/>
                  </a:lnTo>
                  <a:lnTo>
                    <a:pt x="1144" y="1186"/>
                  </a:lnTo>
                  <a:lnTo>
                    <a:pt x="1144" y="1186"/>
                  </a:lnTo>
                  <a:lnTo>
                    <a:pt x="1147" y="1181"/>
                  </a:lnTo>
                  <a:lnTo>
                    <a:pt x="1148" y="1176"/>
                  </a:lnTo>
                  <a:lnTo>
                    <a:pt x="1152" y="1163"/>
                  </a:lnTo>
                  <a:lnTo>
                    <a:pt x="1154" y="1148"/>
                  </a:lnTo>
                  <a:lnTo>
                    <a:pt x="1155" y="1133"/>
                  </a:lnTo>
                  <a:lnTo>
                    <a:pt x="1155" y="1107"/>
                  </a:lnTo>
                  <a:lnTo>
                    <a:pt x="1155" y="1096"/>
                  </a:lnTo>
                  <a:lnTo>
                    <a:pt x="1155" y="1096"/>
                  </a:lnTo>
                  <a:close/>
                  <a:moveTo>
                    <a:pt x="286" y="1152"/>
                  </a:moveTo>
                  <a:lnTo>
                    <a:pt x="284" y="1127"/>
                  </a:lnTo>
                  <a:lnTo>
                    <a:pt x="295" y="1109"/>
                  </a:lnTo>
                  <a:lnTo>
                    <a:pt x="295" y="1068"/>
                  </a:lnTo>
                  <a:lnTo>
                    <a:pt x="300" y="1056"/>
                  </a:lnTo>
                  <a:lnTo>
                    <a:pt x="300" y="1056"/>
                  </a:lnTo>
                  <a:lnTo>
                    <a:pt x="301" y="1056"/>
                  </a:lnTo>
                  <a:lnTo>
                    <a:pt x="302" y="1057"/>
                  </a:lnTo>
                  <a:lnTo>
                    <a:pt x="304" y="1059"/>
                  </a:lnTo>
                  <a:lnTo>
                    <a:pt x="299" y="1107"/>
                  </a:lnTo>
                  <a:lnTo>
                    <a:pt x="295" y="1155"/>
                  </a:lnTo>
                  <a:lnTo>
                    <a:pt x="284" y="1189"/>
                  </a:lnTo>
                  <a:lnTo>
                    <a:pt x="286" y="1162"/>
                  </a:lnTo>
                  <a:lnTo>
                    <a:pt x="286" y="1152"/>
                  </a:lnTo>
                  <a:close/>
                  <a:moveTo>
                    <a:pt x="190" y="1636"/>
                  </a:moveTo>
                  <a:lnTo>
                    <a:pt x="194" y="1631"/>
                  </a:lnTo>
                  <a:lnTo>
                    <a:pt x="203" y="1637"/>
                  </a:lnTo>
                  <a:lnTo>
                    <a:pt x="205" y="1657"/>
                  </a:lnTo>
                  <a:lnTo>
                    <a:pt x="205" y="1657"/>
                  </a:lnTo>
                  <a:lnTo>
                    <a:pt x="201" y="1655"/>
                  </a:lnTo>
                  <a:lnTo>
                    <a:pt x="196" y="1653"/>
                  </a:lnTo>
                  <a:lnTo>
                    <a:pt x="193" y="1655"/>
                  </a:lnTo>
                  <a:lnTo>
                    <a:pt x="189" y="1657"/>
                  </a:lnTo>
                  <a:lnTo>
                    <a:pt x="190" y="1636"/>
                  </a:lnTo>
                  <a:close/>
                  <a:moveTo>
                    <a:pt x="210" y="2070"/>
                  </a:moveTo>
                  <a:lnTo>
                    <a:pt x="219" y="1995"/>
                  </a:lnTo>
                  <a:lnTo>
                    <a:pt x="224" y="2028"/>
                  </a:lnTo>
                  <a:lnTo>
                    <a:pt x="210" y="2070"/>
                  </a:lnTo>
                  <a:close/>
                  <a:moveTo>
                    <a:pt x="301" y="1489"/>
                  </a:moveTo>
                  <a:lnTo>
                    <a:pt x="293" y="1531"/>
                  </a:lnTo>
                  <a:lnTo>
                    <a:pt x="288" y="1552"/>
                  </a:lnTo>
                  <a:lnTo>
                    <a:pt x="268" y="1584"/>
                  </a:lnTo>
                  <a:lnTo>
                    <a:pt x="269" y="1649"/>
                  </a:lnTo>
                  <a:lnTo>
                    <a:pt x="254" y="1725"/>
                  </a:lnTo>
                  <a:lnTo>
                    <a:pt x="249" y="1794"/>
                  </a:lnTo>
                  <a:lnTo>
                    <a:pt x="231" y="1906"/>
                  </a:lnTo>
                  <a:lnTo>
                    <a:pt x="245" y="1796"/>
                  </a:lnTo>
                  <a:lnTo>
                    <a:pt x="240" y="1766"/>
                  </a:lnTo>
                  <a:lnTo>
                    <a:pt x="240" y="1766"/>
                  </a:lnTo>
                  <a:lnTo>
                    <a:pt x="237" y="1759"/>
                  </a:lnTo>
                  <a:lnTo>
                    <a:pt x="235" y="1755"/>
                  </a:lnTo>
                  <a:lnTo>
                    <a:pt x="227" y="1746"/>
                  </a:lnTo>
                  <a:lnTo>
                    <a:pt x="228" y="1742"/>
                  </a:lnTo>
                  <a:lnTo>
                    <a:pt x="224" y="1741"/>
                  </a:lnTo>
                  <a:lnTo>
                    <a:pt x="224" y="1690"/>
                  </a:lnTo>
                  <a:lnTo>
                    <a:pt x="228" y="1688"/>
                  </a:lnTo>
                  <a:lnTo>
                    <a:pt x="228" y="1688"/>
                  </a:lnTo>
                  <a:lnTo>
                    <a:pt x="233" y="1687"/>
                  </a:lnTo>
                  <a:lnTo>
                    <a:pt x="237" y="1685"/>
                  </a:lnTo>
                  <a:lnTo>
                    <a:pt x="242" y="1681"/>
                  </a:lnTo>
                  <a:lnTo>
                    <a:pt x="245" y="1677"/>
                  </a:lnTo>
                  <a:lnTo>
                    <a:pt x="246" y="1674"/>
                  </a:lnTo>
                  <a:lnTo>
                    <a:pt x="246" y="1639"/>
                  </a:lnTo>
                  <a:lnTo>
                    <a:pt x="251" y="1603"/>
                  </a:lnTo>
                  <a:lnTo>
                    <a:pt x="251" y="1577"/>
                  </a:lnTo>
                  <a:lnTo>
                    <a:pt x="251" y="1577"/>
                  </a:lnTo>
                  <a:lnTo>
                    <a:pt x="259" y="1579"/>
                  </a:lnTo>
                  <a:lnTo>
                    <a:pt x="263" y="1575"/>
                  </a:lnTo>
                  <a:lnTo>
                    <a:pt x="268" y="1510"/>
                  </a:lnTo>
                  <a:lnTo>
                    <a:pt x="268" y="1510"/>
                  </a:lnTo>
                  <a:lnTo>
                    <a:pt x="270" y="1512"/>
                  </a:lnTo>
                  <a:lnTo>
                    <a:pt x="277" y="1448"/>
                  </a:lnTo>
                  <a:lnTo>
                    <a:pt x="274" y="1444"/>
                  </a:lnTo>
                  <a:lnTo>
                    <a:pt x="277" y="1441"/>
                  </a:lnTo>
                  <a:lnTo>
                    <a:pt x="291" y="1476"/>
                  </a:lnTo>
                  <a:lnTo>
                    <a:pt x="307" y="1477"/>
                  </a:lnTo>
                  <a:lnTo>
                    <a:pt x="307" y="1477"/>
                  </a:lnTo>
                  <a:lnTo>
                    <a:pt x="301" y="1489"/>
                  </a:lnTo>
                  <a:close/>
                  <a:moveTo>
                    <a:pt x="952" y="1067"/>
                  </a:moveTo>
                  <a:lnTo>
                    <a:pt x="946" y="1068"/>
                  </a:lnTo>
                  <a:lnTo>
                    <a:pt x="932" y="1063"/>
                  </a:lnTo>
                  <a:lnTo>
                    <a:pt x="902" y="1059"/>
                  </a:lnTo>
                  <a:lnTo>
                    <a:pt x="894" y="1063"/>
                  </a:lnTo>
                  <a:lnTo>
                    <a:pt x="893" y="1032"/>
                  </a:lnTo>
                  <a:lnTo>
                    <a:pt x="883" y="1010"/>
                  </a:lnTo>
                  <a:lnTo>
                    <a:pt x="884" y="980"/>
                  </a:lnTo>
                  <a:lnTo>
                    <a:pt x="889" y="961"/>
                  </a:lnTo>
                  <a:lnTo>
                    <a:pt x="894" y="918"/>
                  </a:lnTo>
                  <a:lnTo>
                    <a:pt x="908" y="961"/>
                  </a:lnTo>
                  <a:lnTo>
                    <a:pt x="940" y="1025"/>
                  </a:lnTo>
                  <a:lnTo>
                    <a:pt x="953" y="1049"/>
                  </a:lnTo>
                  <a:lnTo>
                    <a:pt x="952" y="1067"/>
                  </a:lnTo>
                  <a:close/>
                </a:path>
              </a:pathLst>
            </a:custGeom>
            <a:ln/>
            <a:extLst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1208" name="Freeform 8"/>
            <p:cNvSpPr>
              <a:spLocks noEditPoints="1"/>
            </p:cNvSpPr>
            <p:nvPr/>
          </p:nvSpPr>
          <p:spPr bwMode="invGray">
            <a:xfrm>
              <a:off x="3454" y="2285"/>
              <a:ext cx="279" cy="784"/>
            </a:xfrm>
            <a:custGeom>
              <a:avLst/>
              <a:gdLst>
                <a:gd name="T0" fmla="*/ 1128 w 1155"/>
                <a:gd name="T1" fmla="*/ 998 h 3334"/>
                <a:gd name="T2" fmla="*/ 1036 w 1155"/>
                <a:gd name="T3" fmla="*/ 783 h 3334"/>
                <a:gd name="T4" fmla="*/ 876 w 1155"/>
                <a:gd name="T5" fmla="*/ 566 h 3334"/>
                <a:gd name="T6" fmla="*/ 731 w 1155"/>
                <a:gd name="T7" fmla="*/ 471 h 3334"/>
                <a:gd name="T8" fmla="*/ 807 w 1155"/>
                <a:gd name="T9" fmla="*/ 326 h 3334"/>
                <a:gd name="T10" fmla="*/ 818 w 1155"/>
                <a:gd name="T11" fmla="*/ 199 h 3334"/>
                <a:gd name="T12" fmla="*/ 754 w 1155"/>
                <a:gd name="T13" fmla="*/ 87 h 3334"/>
                <a:gd name="T14" fmla="*/ 575 w 1155"/>
                <a:gd name="T15" fmla="*/ 7 h 3334"/>
                <a:gd name="T16" fmla="*/ 529 w 1155"/>
                <a:gd name="T17" fmla="*/ 49 h 3334"/>
                <a:gd name="T18" fmla="*/ 465 w 1155"/>
                <a:gd name="T19" fmla="*/ 78 h 3334"/>
                <a:gd name="T20" fmla="*/ 461 w 1155"/>
                <a:gd name="T21" fmla="*/ 166 h 3334"/>
                <a:gd name="T22" fmla="*/ 474 w 1155"/>
                <a:gd name="T23" fmla="*/ 204 h 3334"/>
                <a:gd name="T24" fmla="*/ 471 w 1155"/>
                <a:gd name="T25" fmla="*/ 353 h 3334"/>
                <a:gd name="T26" fmla="*/ 519 w 1155"/>
                <a:gd name="T27" fmla="*/ 416 h 3334"/>
                <a:gd name="T28" fmla="*/ 355 w 1155"/>
                <a:gd name="T29" fmla="*/ 527 h 3334"/>
                <a:gd name="T30" fmla="*/ 235 w 1155"/>
                <a:gd name="T31" fmla="*/ 581 h 3334"/>
                <a:gd name="T32" fmla="*/ 174 w 1155"/>
                <a:gd name="T33" fmla="*/ 867 h 3334"/>
                <a:gd name="T34" fmla="*/ 136 w 1155"/>
                <a:gd name="T35" fmla="*/ 1159 h 3334"/>
                <a:gd name="T36" fmla="*/ 114 w 1155"/>
                <a:gd name="T37" fmla="*/ 1456 h 3334"/>
                <a:gd name="T38" fmla="*/ 114 w 1155"/>
                <a:gd name="T39" fmla="*/ 1536 h 3334"/>
                <a:gd name="T40" fmla="*/ 177 w 1155"/>
                <a:gd name="T41" fmla="*/ 1709 h 3334"/>
                <a:gd name="T42" fmla="*/ 174 w 1155"/>
                <a:gd name="T43" fmla="*/ 1727 h 3334"/>
                <a:gd name="T44" fmla="*/ 132 w 1155"/>
                <a:gd name="T45" fmla="*/ 1779 h 3334"/>
                <a:gd name="T46" fmla="*/ 44 w 1155"/>
                <a:gd name="T47" fmla="*/ 2243 h 3334"/>
                <a:gd name="T48" fmla="*/ 108 w 1155"/>
                <a:gd name="T49" fmla="*/ 2220 h 3334"/>
                <a:gd name="T50" fmla="*/ 131 w 1155"/>
                <a:gd name="T51" fmla="*/ 2376 h 3334"/>
                <a:gd name="T52" fmla="*/ 28 w 1155"/>
                <a:gd name="T53" fmla="*/ 3062 h 3334"/>
                <a:gd name="T54" fmla="*/ 0 w 1155"/>
                <a:gd name="T55" fmla="*/ 3191 h 3334"/>
                <a:gd name="T56" fmla="*/ 36 w 1155"/>
                <a:gd name="T57" fmla="*/ 3276 h 3334"/>
                <a:gd name="T58" fmla="*/ 109 w 1155"/>
                <a:gd name="T59" fmla="*/ 3287 h 3334"/>
                <a:gd name="T60" fmla="*/ 196 w 1155"/>
                <a:gd name="T61" fmla="*/ 3239 h 3334"/>
                <a:gd name="T62" fmla="*/ 256 w 1155"/>
                <a:gd name="T63" fmla="*/ 3093 h 3334"/>
                <a:gd name="T64" fmla="*/ 285 w 1155"/>
                <a:gd name="T65" fmla="*/ 3008 h 3334"/>
                <a:gd name="T66" fmla="*/ 373 w 1155"/>
                <a:gd name="T67" fmla="*/ 2764 h 3334"/>
                <a:gd name="T68" fmla="*/ 590 w 1155"/>
                <a:gd name="T69" fmla="*/ 1862 h 3334"/>
                <a:gd name="T70" fmla="*/ 725 w 1155"/>
                <a:gd name="T71" fmla="*/ 2087 h 3334"/>
                <a:gd name="T72" fmla="*/ 765 w 1155"/>
                <a:gd name="T73" fmla="*/ 2409 h 3334"/>
                <a:gd name="T74" fmla="*/ 772 w 1155"/>
                <a:gd name="T75" fmla="*/ 3059 h 3334"/>
                <a:gd name="T76" fmla="*/ 810 w 1155"/>
                <a:gd name="T77" fmla="*/ 3135 h 3334"/>
                <a:gd name="T78" fmla="*/ 802 w 1155"/>
                <a:gd name="T79" fmla="*/ 3260 h 3334"/>
                <a:gd name="T80" fmla="*/ 876 w 1155"/>
                <a:gd name="T81" fmla="*/ 3332 h 3334"/>
                <a:gd name="T82" fmla="*/ 962 w 1155"/>
                <a:gd name="T83" fmla="*/ 3309 h 3334"/>
                <a:gd name="T84" fmla="*/ 1006 w 1155"/>
                <a:gd name="T85" fmla="*/ 3141 h 3334"/>
                <a:gd name="T86" fmla="*/ 1048 w 1155"/>
                <a:gd name="T87" fmla="*/ 3091 h 3334"/>
                <a:gd name="T88" fmla="*/ 1048 w 1155"/>
                <a:gd name="T89" fmla="*/ 3014 h 3334"/>
                <a:gd name="T90" fmla="*/ 1036 w 1155"/>
                <a:gd name="T91" fmla="*/ 2702 h 3334"/>
                <a:gd name="T92" fmla="*/ 993 w 1155"/>
                <a:gd name="T93" fmla="*/ 2132 h 3334"/>
                <a:gd name="T94" fmla="*/ 977 w 1155"/>
                <a:gd name="T95" fmla="*/ 1560 h 3334"/>
                <a:gd name="T96" fmla="*/ 915 w 1155"/>
                <a:gd name="T97" fmla="*/ 1317 h 3334"/>
                <a:gd name="T98" fmla="*/ 1093 w 1155"/>
                <a:gd name="T99" fmla="*/ 1217 h 3334"/>
                <a:gd name="T100" fmla="*/ 1147 w 1155"/>
                <a:gd name="T101" fmla="*/ 1181 h 3334"/>
                <a:gd name="T102" fmla="*/ 286 w 1155"/>
                <a:gd name="T103" fmla="*/ 1152 h 3334"/>
                <a:gd name="T104" fmla="*/ 304 w 1155"/>
                <a:gd name="T105" fmla="*/ 1059 h 3334"/>
                <a:gd name="T106" fmla="*/ 203 w 1155"/>
                <a:gd name="T107" fmla="*/ 1637 h 3334"/>
                <a:gd name="T108" fmla="*/ 210 w 1155"/>
                <a:gd name="T109" fmla="*/ 2070 h 3334"/>
                <a:gd name="T110" fmla="*/ 269 w 1155"/>
                <a:gd name="T111" fmla="*/ 1649 h 3334"/>
                <a:gd name="T112" fmla="*/ 235 w 1155"/>
                <a:gd name="T113" fmla="*/ 1755 h 3334"/>
                <a:gd name="T114" fmla="*/ 237 w 1155"/>
                <a:gd name="T115" fmla="*/ 1685 h 3334"/>
                <a:gd name="T116" fmla="*/ 259 w 1155"/>
                <a:gd name="T117" fmla="*/ 1579 h 3334"/>
                <a:gd name="T118" fmla="*/ 291 w 1155"/>
                <a:gd name="T119" fmla="*/ 1476 h 3334"/>
                <a:gd name="T120" fmla="*/ 894 w 1155"/>
                <a:gd name="T121" fmla="*/ 1063 h 3334"/>
                <a:gd name="T122" fmla="*/ 953 w 1155"/>
                <a:gd name="T123" fmla="*/ 1049 h 3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55" h="3334">
                  <a:moveTo>
                    <a:pt x="1155" y="1096"/>
                  </a:moveTo>
                  <a:lnTo>
                    <a:pt x="1149" y="1074"/>
                  </a:lnTo>
                  <a:lnTo>
                    <a:pt x="1148" y="1054"/>
                  </a:lnTo>
                  <a:lnTo>
                    <a:pt x="1148" y="1054"/>
                  </a:lnTo>
                  <a:lnTo>
                    <a:pt x="1143" y="1037"/>
                  </a:lnTo>
                  <a:lnTo>
                    <a:pt x="1138" y="1022"/>
                  </a:lnTo>
                  <a:lnTo>
                    <a:pt x="1133" y="1009"/>
                  </a:lnTo>
                  <a:lnTo>
                    <a:pt x="1128" y="998"/>
                  </a:lnTo>
                  <a:lnTo>
                    <a:pt x="1120" y="982"/>
                  </a:lnTo>
                  <a:lnTo>
                    <a:pt x="1117" y="977"/>
                  </a:lnTo>
                  <a:lnTo>
                    <a:pt x="1095" y="931"/>
                  </a:lnTo>
                  <a:lnTo>
                    <a:pt x="1085" y="892"/>
                  </a:lnTo>
                  <a:lnTo>
                    <a:pt x="1056" y="857"/>
                  </a:lnTo>
                  <a:lnTo>
                    <a:pt x="1038" y="809"/>
                  </a:lnTo>
                  <a:lnTo>
                    <a:pt x="1036" y="783"/>
                  </a:lnTo>
                  <a:lnTo>
                    <a:pt x="1036" y="783"/>
                  </a:lnTo>
                  <a:lnTo>
                    <a:pt x="1019" y="749"/>
                  </a:lnTo>
                  <a:lnTo>
                    <a:pt x="991" y="699"/>
                  </a:lnTo>
                  <a:lnTo>
                    <a:pt x="957" y="637"/>
                  </a:lnTo>
                  <a:lnTo>
                    <a:pt x="942" y="620"/>
                  </a:lnTo>
                  <a:lnTo>
                    <a:pt x="938" y="618"/>
                  </a:lnTo>
                  <a:lnTo>
                    <a:pt x="918" y="598"/>
                  </a:lnTo>
                  <a:lnTo>
                    <a:pt x="894" y="581"/>
                  </a:lnTo>
                  <a:lnTo>
                    <a:pt x="876" y="566"/>
                  </a:lnTo>
                  <a:lnTo>
                    <a:pt x="863" y="563"/>
                  </a:lnTo>
                  <a:lnTo>
                    <a:pt x="824" y="544"/>
                  </a:lnTo>
                  <a:lnTo>
                    <a:pt x="808" y="523"/>
                  </a:lnTo>
                  <a:lnTo>
                    <a:pt x="787" y="522"/>
                  </a:lnTo>
                  <a:lnTo>
                    <a:pt x="786" y="522"/>
                  </a:lnTo>
                  <a:lnTo>
                    <a:pt x="778" y="519"/>
                  </a:lnTo>
                  <a:lnTo>
                    <a:pt x="745" y="473"/>
                  </a:lnTo>
                  <a:lnTo>
                    <a:pt x="731" y="471"/>
                  </a:lnTo>
                  <a:lnTo>
                    <a:pt x="734" y="452"/>
                  </a:lnTo>
                  <a:lnTo>
                    <a:pt x="735" y="453"/>
                  </a:lnTo>
                  <a:lnTo>
                    <a:pt x="742" y="439"/>
                  </a:lnTo>
                  <a:lnTo>
                    <a:pt x="750" y="463"/>
                  </a:lnTo>
                  <a:lnTo>
                    <a:pt x="755" y="463"/>
                  </a:lnTo>
                  <a:lnTo>
                    <a:pt x="779" y="411"/>
                  </a:lnTo>
                  <a:lnTo>
                    <a:pt x="807" y="326"/>
                  </a:lnTo>
                  <a:lnTo>
                    <a:pt x="807" y="326"/>
                  </a:lnTo>
                  <a:lnTo>
                    <a:pt x="814" y="305"/>
                  </a:lnTo>
                  <a:lnTo>
                    <a:pt x="821" y="279"/>
                  </a:lnTo>
                  <a:lnTo>
                    <a:pt x="829" y="249"/>
                  </a:lnTo>
                  <a:lnTo>
                    <a:pt x="829" y="249"/>
                  </a:lnTo>
                  <a:lnTo>
                    <a:pt x="828" y="236"/>
                  </a:lnTo>
                  <a:lnTo>
                    <a:pt x="825" y="222"/>
                  </a:lnTo>
                  <a:lnTo>
                    <a:pt x="821" y="210"/>
                  </a:lnTo>
                  <a:lnTo>
                    <a:pt x="818" y="199"/>
                  </a:lnTo>
                  <a:lnTo>
                    <a:pt x="809" y="184"/>
                  </a:lnTo>
                  <a:lnTo>
                    <a:pt x="805" y="178"/>
                  </a:lnTo>
                  <a:lnTo>
                    <a:pt x="805" y="178"/>
                  </a:lnTo>
                  <a:lnTo>
                    <a:pt x="794" y="163"/>
                  </a:lnTo>
                  <a:lnTo>
                    <a:pt x="783" y="148"/>
                  </a:lnTo>
                  <a:lnTo>
                    <a:pt x="773" y="132"/>
                  </a:lnTo>
                  <a:lnTo>
                    <a:pt x="760" y="89"/>
                  </a:lnTo>
                  <a:lnTo>
                    <a:pt x="754" y="87"/>
                  </a:lnTo>
                  <a:lnTo>
                    <a:pt x="730" y="57"/>
                  </a:lnTo>
                  <a:lnTo>
                    <a:pt x="696" y="51"/>
                  </a:lnTo>
                  <a:lnTo>
                    <a:pt x="635" y="10"/>
                  </a:lnTo>
                  <a:lnTo>
                    <a:pt x="629" y="10"/>
                  </a:lnTo>
                  <a:lnTo>
                    <a:pt x="634" y="25"/>
                  </a:lnTo>
                  <a:lnTo>
                    <a:pt x="588" y="0"/>
                  </a:lnTo>
                  <a:lnTo>
                    <a:pt x="598" y="25"/>
                  </a:lnTo>
                  <a:lnTo>
                    <a:pt x="575" y="7"/>
                  </a:lnTo>
                  <a:lnTo>
                    <a:pt x="579" y="29"/>
                  </a:lnTo>
                  <a:lnTo>
                    <a:pt x="574" y="26"/>
                  </a:lnTo>
                  <a:lnTo>
                    <a:pt x="534" y="14"/>
                  </a:lnTo>
                  <a:lnTo>
                    <a:pt x="556" y="39"/>
                  </a:lnTo>
                  <a:lnTo>
                    <a:pt x="554" y="41"/>
                  </a:lnTo>
                  <a:lnTo>
                    <a:pt x="519" y="19"/>
                  </a:lnTo>
                  <a:lnTo>
                    <a:pt x="532" y="47"/>
                  </a:lnTo>
                  <a:lnTo>
                    <a:pt x="529" y="49"/>
                  </a:lnTo>
                  <a:lnTo>
                    <a:pt x="508" y="19"/>
                  </a:lnTo>
                  <a:lnTo>
                    <a:pt x="508" y="24"/>
                  </a:lnTo>
                  <a:lnTo>
                    <a:pt x="507" y="56"/>
                  </a:lnTo>
                  <a:lnTo>
                    <a:pt x="476" y="46"/>
                  </a:lnTo>
                  <a:lnTo>
                    <a:pt x="479" y="50"/>
                  </a:lnTo>
                  <a:lnTo>
                    <a:pt x="505" y="73"/>
                  </a:lnTo>
                  <a:lnTo>
                    <a:pt x="461" y="74"/>
                  </a:lnTo>
                  <a:lnTo>
                    <a:pt x="465" y="78"/>
                  </a:lnTo>
                  <a:lnTo>
                    <a:pt x="489" y="90"/>
                  </a:lnTo>
                  <a:lnTo>
                    <a:pt x="468" y="94"/>
                  </a:lnTo>
                  <a:lnTo>
                    <a:pt x="491" y="103"/>
                  </a:lnTo>
                  <a:lnTo>
                    <a:pt x="458" y="115"/>
                  </a:lnTo>
                  <a:lnTo>
                    <a:pt x="482" y="126"/>
                  </a:lnTo>
                  <a:lnTo>
                    <a:pt x="468" y="137"/>
                  </a:lnTo>
                  <a:lnTo>
                    <a:pt x="482" y="139"/>
                  </a:lnTo>
                  <a:lnTo>
                    <a:pt x="461" y="166"/>
                  </a:lnTo>
                  <a:lnTo>
                    <a:pt x="464" y="164"/>
                  </a:lnTo>
                  <a:lnTo>
                    <a:pt x="479" y="158"/>
                  </a:lnTo>
                  <a:lnTo>
                    <a:pt x="479" y="158"/>
                  </a:lnTo>
                  <a:lnTo>
                    <a:pt x="476" y="167"/>
                  </a:lnTo>
                  <a:lnTo>
                    <a:pt x="474" y="178"/>
                  </a:lnTo>
                  <a:lnTo>
                    <a:pt x="473" y="190"/>
                  </a:lnTo>
                  <a:lnTo>
                    <a:pt x="473" y="198"/>
                  </a:lnTo>
                  <a:lnTo>
                    <a:pt x="474" y="204"/>
                  </a:lnTo>
                  <a:lnTo>
                    <a:pt x="471" y="216"/>
                  </a:lnTo>
                  <a:lnTo>
                    <a:pt x="471" y="229"/>
                  </a:lnTo>
                  <a:lnTo>
                    <a:pt x="471" y="229"/>
                  </a:lnTo>
                  <a:lnTo>
                    <a:pt x="466" y="240"/>
                  </a:lnTo>
                  <a:lnTo>
                    <a:pt x="460" y="252"/>
                  </a:lnTo>
                  <a:lnTo>
                    <a:pt x="469" y="304"/>
                  </a:lnTo>
                  <a:lnTo>
                    <a:pt x="471" y="353"/>
                  </a:lnTo>
                  <a:lnTo>
                    <a:pt x="471" y="353"/>
                  </a:lnTo>
                  <a:lnTo>
                    <a:pt x="473" y="359"/>
                  </a:lnTo>
                  <a:lnTo>
                    <a:pt x="474" y="365"/>
                  </a:lnTo>
                  <a:lnTo>
                    <a:pt x="477" y="374"/>
                  </a:lnTo>
                  <a:lnTo>
                    <a:pt x="481" y="383"/>
                  </a:lnTo>
                  <a:lnTo>
                    <a:pt x="487" y="391"/>
                  </a:lnTo>
                  <a:lnTo>
                    <a:pt x="495" y="399"/>
                  </a:lnTo>
                  <a:lnTo>
                    <a:pt x="505" y="406"/>
                  </a:lnTo>
                  <a:lnTo>
                    <a:pt x="519" y="416"/>
                  </a:lnTo>
                  <a:lnTo>
                    <a:pt x="521" y="428"/>
                  </a:lnTo>
                  <a:lnTo>
                    <a:pt x="519" y="439"/>
                  </a:lnTo>
                  <a:lnTo>
                    <a:pt x="510" y="441"/>
                  </a:lnTo>
                  <a:lnTo>
                    <a:pt x="438" y="505"/>
                  </a:lnTo>
                  <a:lnTo>
                    <a:pt x="415" y="507"/>
                  </a:lnTo>
                  <a:lnTo>
                    <a:pt x="388" y="523"/>
                  </a:lnTo>
                  <a:lnTo>
                    <a:pt x="355" y="527"/>
                  </a:lnTo>
                  <a:lnTo>
                    <a:pt x="355" y="527"/>
                  </a:lnTo>
                  <a:lnTo>
                    <a:pt x="343" y="529"/>
                  </a:lnTo>
                  <a:lnTo>
                    <a:pt x="332" y="532"/>
                  </a:lnTo>
                  <a:lnTo>
                    <a:pt x="310" y="538"/>
                  </a:lnTo>
                  <a:lnTo>
                    <a:pt x="289" y="547"/>
                  </a:lnTo>
                  <a:lnTo>
                    <a:pt x="270" y="556"/>
                  </a:lnTo>
                  <a:lnTo>
                    <a:pt x="256" y="565"/>
                  </a:lnTo>
                  <a:lnTo>
                    <a:pt x="245" y="574"/>
                  </a:lnTo>
                  <a:lnTo>
                    <a:pt x="235" y="581"/>
                  </a:lnTo>
                  <a:lnTo>
                    <a:pt x="232" y="619"/>
                  </a:lnTo>
                  <a:lnTo>
                    <a:pt x="205" y="690"/>
                  </a:lnTo>
                  <a:lnTo>
                    <a:pt x="195" y="731"/>
                  </a:lnTo>
                  <a:lnTo>
                    <a:pt x="187" y="793"/>
                  </a:lnTo>
                  <a:lnTo>
                    <a:pt x="183" y="809"/>
                  </a:lnTo>
                  <a:lnTo>
                    <a:pt x="183" y="809"/>
                  </a:lnTo>
                  <a:lnTo>
                    <a:pt x="178" y="837"/>
                  </a:lnTo>
                  <a:lnTo>
                    <a:pt x="174" y="867"/>
                  </a:lnTo>
                  <a:lnTo>
                    <a:pt x="169" y="921"/>
                  </a:lnTo>
                  <a:lnTo>
                    <a:pt x="168" y="962"/>
                  </a:lnTo>
                  <a:lnTo>
                    <a:pt x="168" y="978"/>
                  </a:lnTo>
                  <a:lnTo>
                    <a:pt x="155" y="1017"/>
                  </a:lnTo>
                  <a:lnTo>
                    <a:pt x="146" y="1063"/>
                  </a:lnTo>
                  <a:lnTo>
                    <a:pt x="137" y="1079"/>
                  </a:lnTo>
                  <a:lnTo>
                    <a:pt x="134" y="1141"/>
                  </a:lnTo>
                  <a:lnTo>
                    <a:pt x="136" y="1159"/>
                  </a:lnTo>
                  <a:lnTo>
                    <a:pt x="130" y="1173"/>
                  </a:lnTo>
                  <a:lnTo>
                    <a:pt x="113" y="1231"/>
                  </a:lnTo>
                  <a:lnTo>
                    <a:pt x="116" y="1249"/>
                  </a:lnTo>
                  <a:lnTo>
                    <a:pt x="121" y="1277"/>
                  </a:lnTo>
                  <a:lnTo>
                    <a:pt x="111" y="1297"/>
                  </a:lnTo>
                  <a:lnTo>
                    <a:pt x="113" y="1340"/>
                  </a:lnTo>
                  <a:lnTo>
                    <a:pt x="114" y="1456"/>
                  </a:lnTo>
                  <a:lnTo>
                    <a:pt x="114" y="1456"/>
                  </a:lnTo>
                  <a:lnTo>
                    <a:pt x="113" y="1466"/>
                  </a:lnTo>
                  <a:lnTo>
                    <a:pt x="113" y="1466"/>
                  </a:lnTo>
                  <a:lnTo>
                    <a:pt x="97" y="1477"/>
                  </a:lnTo>
                  <a:lnTo>
                    <a:pt x="102" y="1530"/>
                  </a:lnTo>
                  <a:lnTo>
                    <a:pt x="111" y="1539"/>
                  </a:lnTo>
                  <a:lnTo>
                    <a:pt x="111" y="1539"/>
                  </a:lnTo>
                  <a:lnTo>
                    <a:pt x="114" y="1536"/>
                  </a:lnTo>
                  <a:lnTo>
                    <a:pt x="114" y="1536"/>
                  </a:lnTo>
                  <a:lnTo>
                    <a:pt x="116" y="1579"/>
                  </a:lnTo>
                  <a:lnTo>
                    <a:pt x="119" y="1597"/>
                  </a:lnTo>
                  <a:lnTo>
                    <a:pt x="120" y="1597"/>
                  </a:lnTo>
                  <a:lnTo>
                    <a:pt x="114" y="1644"/>
                  </a:lnTo>
                  <a:lnTo>
                    <a:pt x="126" y="1679"/>
                  </a:lnTo>
                  <a:lnTo>
                    <a:pt x="146" y="1705"/>
                  </a:lnTo>
                  <a:lnTo>
                    <a:pt x="164" y="1718"/>
                  </a:lnTo>
                  <a:lnTo>
                    <a:pt x="177" y="1709"/>
                  </a:lnTo>
                  <a:lnTo>
                    <a:pt x="184" y="1709"/>
                  </a:lnTo>
                  <a:lnTo>
                    <a:pt x="184" y="1709"/>
                  </a:lnTo>
                  <a:lnTo>
                    <a:pt x="185" y="1722"/>
                  </a:lnTo>
                  <a:lnTo>
                    <a:pt x="183" y="1720"/>
                  </a:lnTo>
                  <a:lnTo>
                    <a:pt x="179" y="1727"/>
                  </a:lnTo>
                  <a:lnTo>
                    <a:pt x="179" y="1727"/>
                  </a:lnTo>
                  <a:lnTo>
                    <a:pt x="174" y="1727"/>
                  </a:lnTo>
                  <a:lnTo>
                    <a:pt x="174" y="1727"/>
                  </a:lnTo>
                  <a:lnTo>
                    <a:pt x="166" y="1734"/>
                  </a:lnTo>
                  <a:lnTo>
                    <a:pt x="159" y="1740"/>
                  </a:lnTo>
                  <a:lnTo>
                    <a:pt x="152" y="1747"/>
                  </a:lnTo>
                  <a:lnTo>
                    <a:pt x="146" y="1755"/>
                  </a:lnTo>
                  <a:lnTo>
                    <a:pt x="137" y="1769"/>
                  </a:lnTo>
                  <a:lnTo>
                    <a:pt x="132" y="1779"/>
                  </a:lnTo>
                  <a:lnTo>
                    <a:pt x="132" y="1779"/>
                  </a:lnTo>
                  <a:lnTo>
                    <a:pt x="132" y="1779"/>
                  </a:lnTo>
                  <a:lnTo>
                    <a:pt x="132" y="1779"/>
                  </a:lnTo>
                  <a:lnTo>
                    <a:pt x="132" y="1779"/>
                  </a:lnTo>
                  <a:lnTo>
                    <a:pt x="131" y="1782"/>
                  </a:lnTo>
                  <a:lnTo>
                    <a:pt x="131" y="1782"/>
                  </a:lnTo>
                  <a:lnTo>
                    <a:pt x="33" y="2244"/>
                  </a:lnTo>
                  <a:lnTo>
                    <a:pt x="30" y="2255"/>
                  </a:lnTo>
                  <a:lnTo>
                    <a:pt x="30" y="2255"/>
                  </a:lnTo>
                  <a:lnTo>
                    <a:pt x="44" y="2243"/>
                  </a:lnTo>
                  <a:lnTo>
                    <a:pt x="56" y="2233"/>
                  </a:lnTo>
                  <a:lnTo>
                    <a:pt x="68" y="2227"/>
                  </a:lnTo>
                  <a:lnTo>
                    <a:pt x="79" y="2223"/>
                  </a:lnTo>
                  <a:lnTo>
                    <a:pt x="89" y="2222"/>
                  </a:lnTo>
                  <a:lnTo>
                    <a:pt x="95" y="2220"/>
                  </a:lnTo>
                  <a:lnTo>
                    <a:pt x="102" y="2220"/>
                  </a:lnTo>
                  <a:lnTo>
                    <a:pt x="102" y="2220"/>
                  </a:lnTo>
                  <a:lnTo>
                    <a:pt x="108" y="2220"/>
                  </a:lnTo>
                  <a:lnTo>
                    <a:pt x="115" y="2222"/>
                  </a:lnTo>
                  <a:lnTo>
                    <a:pt x="122" y="2224"/>
                  </a:lnTo>
                  <a:lnTo>
                    <a:pt x="131" y="2228"/>
                  </a:lnTo>
                  <a:lnTo>
                    <a:pt x="148" y="2238"/>
                  </a:lnTo>
                  <a:lnTo>
                    <a:pt x="164" y="2249"/>
                  </a:lnTo>
                  <a:lnTo>
                    <a:pt x="159" y="2260"/>
                  </a:lnTo>
                  <a:lnTo>
                    <a:pt x="158" y="2307"/>
                  </a:lnTo>
                  <a:lnTo>
                    <a:pt x="131" y="2376"/>
                  </a:lnTo>
                  <a:lnTo>
                    <a:pt x="97" y="2580"/>
                  </a:lnTo>
                  <a:lnTo>
                    <a:pt x="77" y="2662"/>
                  </a:lnTo>
                  <a:lnTo>
                    <a:pt x="51" y="2826"/>
                  </a:lnTo>
                  <a:lnTo>
                    <a:pt x="37" y="2850"/>
                  </a:lnTo>
                  <a:lnTo>
                    <a:pt x="35" y="2896"/>
                  </a:lnTo>
                  <a:lnTo>
                    <a:pt x="34" y="2913"/>
                  </a:lnTo>
                  <a:lnTo>
                    <a:pt x="28" y="2938"/>
                  </a:lnTo>
                  <a:lnTo>
                    <a:pt x="28" y="3062"/>
                  </a:lnTo>
                  <a:lnTo>
                    <a:pt x="35" y="3081"/>
                  </a:lnTo>
                  <a:lnTo>
                    <a:pt x="35" y="3081"/>
                  </a:lnTo>
                  <a:lnTo>
                    <a:pt x="21" y="3108"/>
                  </a:lnTo>
                  <a:lnTo>
                    <a:pt x="10" y="3133"/>
                  </a:lnTo>
                  <a:lnTo>
                    <a:pt x="2" y="3156"/>
                  </a:lnTo>
                  <a:lnTo>
                    <a:pt x="2" y="3156"/>
                  </a:lnTo>
                  <a:lnTo>
                    <a:pt x="0" y="3173"/>
                  </a:lnTo>
                  <a:lnTo>
                    <a:pt x="0" y="3191"/>
                  </a:lnTo>
                  <a:lnTo>
                    <a:pt x="3" y="3208"/>
                  </a:lnTo>
                  <a:lnTo>
                    <a:pt x="5" y="3223"/>
                  </a:lnTo>
                  <a:lnTo>
                    <a:pt x="13" y="3245"/>
                  </a:lnTo>
                  <a:lnTo>
                    <a:pt x="15" y="3253"/>
                  </a:lnTo>
                  <a:lnTo>
                    <a:pt x="15" y="3253"/>
                  </a:lnTo>
                  <a:lnTo>
                    <a:pt x="23" y="3262"/>
                  </a:lnTo>
                  <a:lnTo>
                    <a:pt x="29" y="3269"/>
                  </a:lnTo>
                  <a:lnTo>
                    <a:pt x="36" y="3276"/>
                  </a:lnTo>
                  <a:lnTo>
                    <a:pt x="45" y="3281"/>
                  </a:lnTo>
                  <a:lnTo>
                    <a:pt x="52" y="3284"/>
                  </a:lnTo>
                  <a:lnTo>
                    <a:pt x="60" y="3287"/>
                  </a:lnTo>
                  <a:lnTo>
                    <a:pt x="74" y="3289"/>
                  </a:lnTo>
                  <a:lnTo>
                    <a:pt x="88" y="3289"/>
                  </a:lnTo>
                  <a:lnTo>
                    <a:pt x="99" y="3288"/>
                  </a:lnTo>
                  <a:lnTo>
                    <a:pt x="109" y="3287"/>
                  </a:lnTo>
                  <a:lnTo>
                    <a:pt x="109" y="3287"/>
                  </a:lnTo>
                  <a:lnTo>
                    <a:pt x="125" y="3283"/>
                  </a:lnTo>
                  <a:lnTo>
                    <a:pt x="140" y="3278"/>
                  </a:lnTo>
                  <a:lnTo>
                    <a:pt x="152" y="3272"/>
                  </a:lnTo>
                  <a:lnTo>
                    <a:pt x="163" y="3266"/>
                  </a:lnTo>
                  <a:lnTo>
                    <a:pt x="173" y="3260"/>
                  </a:lnTo>
                  <a:lnTo>
                    <a:pt x="182" y="3252"/>
                  </a:lnTo>
                  <a:lnTo>
                    <a:pt x="189" y="3246"/>
                  </a:lnTo>
                  <a:lnTo>
                    <a:pt x="196" y="3239"/>
                  </a:lnTo>
                  <a:lnTo>
                    <a:pt x="205" y="3226"/>
                  </a:lnTo>
                  <a:lnTo>
                    <a:pt x="211" y="3215"/>
                  </a:lnTo>
                  <a:lnTo>
                    <a:pt x="215" y="3205"/>
                  </a:lnTo>
                  <a:lnTo>
                    <a:pt x="216" y="3154"/>
                  </a:lnTo>
                  <a:lnTo>
                    <a:pt x="216" y="3154"/>
                  </a:lnTo>
                  <a:lnTo>
                    <a:pt x="216" y="3155"/>
                  </a:lnTo>
                  <a:lnTo>
                    <a:pt x="240" y="3145"/>
                  </a:lnTo>
                  <a:lnTo>
                    <a:pt x="256" y="3093"/>
                  </a:lnTo>
                  <a:lnTo>
                    <a:pt x="254" y="3041"/>
                  </a:lnTo>
                  <a:lnTo>
                    <a:pt x="254" y="3041"/>
                  </a:lnTo>
                  <a:lnTo>
                    <a:pt x="262" y="3036"/>
                  </a:lnTo>
                  <a:lnTo>
                    <a:pt x="269" y="3032"/>
                  </a:lnTo>
                  <a:lnTo>
                    <a:pt x="275" y="3027"/>
                  </a:lnTo>
                  <a:lnTo>
                    <a:pt x="279" y="3020"/>
                  </a:lnTo>
                  <a:lnTo>
                    <a:pt x="283" y="3014"/>
                  </a:lnTo>
                  <a:lnTo>
                    <a:pt x="285" y="3008"/>
                  </a:lnTo>
                  <a:lnTo>
                    <a:pt x="289" y="2996"/>
                  </a:lnTo>
                  <a:lnTo>
                    <a:pt x="289" y="2985"/>
                  </a:lnTo>
                  <a:lnTo>
                    <a:pt x="289" y="2975"/>
                  </a:lnTo>
                  <a:lnTo>
                    <a:pt x="286" y="2967"/>
                  </a:lnTo>
                  <a:lnTo>
                    <a:pt x="286" y="2967"/>
                  </a:lnTo>
                  <a:lnTo>
                    <a:pt x="306" y="2923"/>
                  </a:lnTo>
                  <a:lnTo>
                    <a:pt x="335" y="2855"/>
                  </a:lnTo>
                  <a:lnTo>
                    <a:pt x="373" y="2764"/>
                  </a:lnTo>
                  <a:lnTo>
                    <a:pt x="434" y="2578"/>
                  </a:lnTo>
                  <a:lnTo>
                    <a:pt x="469" y="2347"/>
                  </a:lnTo>
                  <a:lnTo>
                    <a:pt x="528" y="2040"/>
                  </a:lnTo>
                  <a:lnTo>
                    <a:pt x="528" y="2040"/>
                  </a:lnTo>
                  <a:lnTo>
                    <a:pt x="542" y="1992"/>
                  </a:lnTo>
                  <a:lnTo>
                    <a:pt x="556" y="1947"/>
                  </a:lnTo>
                  <a:lnTo>
                    <a:pt x="574" y="1902"/>
                  </a:lnTo>
                  <a:lnTo>
                    <a:pt x="590" y="1862"/>
                  </a:lnTo>
                  <a:lnTo>
                    <a:pt x="616" y="1800"/>
                  </a:lnTo>
                  <a:lnTo>
                    <a:pt x="627" y="1777"/>
                  </a:lnTo>
                  <a:lnTo>
                    <a:pt x="646" y="1795"/>
                  </a:lnTo>
                  <a:lnTo>
                    <a:pt x="651" y="1820"/>
                  </a:lnTo>
                  <a:lnTo>
                    <a:pt x="697" y="1915"/>
                  </a:lnTo>
                  <a:lnTo>
                    <a:pt x="714" y="2033"/>
                  </a:lnTo>
                  <a:lnTo>
                    <a:pt x="720" y="2055"/>
                  </a:lnTo>
                  <a:lnTo>
                    <a:pt x="725" y="2087"/>
                  </a:lnTo>
                  <a:lnTo>
                    <a:pt x="725" y="2087"/>
                  </a:lnTo>
                  <a:lnTo>
                    <a:pt x="725" y="2110"/>
                  </a:lnTo>
                  <a:lnTo>
                    <a:pt x="726" y="2138"/>
                  </a:lnTo>
                  <a:lnTo>
                    <a:pt x="729" y="2169"/>
                  </a:lnTo>
                  <a:lnTo>
                    <a:pt x="733" y="2201"/>
                  </a:lnTo>
                  <a:lnTo>
                    <a:pt x="739" y="2253"/>
                  </a:lnTo>
                  <a:lnTo>
                    <a:pt x="742" y="2275"/>
                  </a:lnTo>
                  <a:lnTo>
                    <a:pt x="765" y="2409"/>
                  </a:lnTo>
                  <a:lnTo>
                    <a:pt x="765" y="2409"/>
                  </a:lnTo>
                  <a:lnTo>
                    <a:pt x="812" y="2637"/>
                  </a:lnTo>
                  <a:lnTo>
                    <a:pt x="798" y="2869"/>
                  </a:lnTo>
                  <a:lnTo>
                    <a:pt x="814" y="2930"/>
                  </a:lnTo>
                  <a:lnTo>
                    <a:pt x="812" y="2987"/>
                  </a:lnTo>
                  <a:lnTo>
                    <a:pt x="775" y="3016"/>
                  </a:lnTo>
                  <a:lnTo>
                    <a:pt x="772" y="3059"/>
                  </a:lnTo>
                  <a:lnTo>
                    <a:pt x="772" y="3059"/>
                  </a:lnTo>
                  <a:lnTo>
                    <a:pt x="773" y="3081"/>
                  </a:lnTo>
                  <a:lnTo>
                    <a:pt x="777" y="3098"/>
                  </a:lnTo>
                  <a:lnTo>
                    <a:pt x="782" y="3112"/>
                  </a:lnTo>
                  <a:lnTo>
                    <a:pt x="788" y="3120"/>
                  </a:lnTo>
                  <a:lnTo>
                    <a:pt x="794" y="3128"/>
                  </a:lnTo>
                  <a:lnTo>
                    <a:pt x="800" y="3131"/>
                  </a:lnTo>
                  <a:lnTo>
                    <a:pt x="805" y="3134"/>
                  </a:lnTo>
                  <a:lnTo>
                    <a:pt x="810" y="3135"/>
                  </a:lnTo>
                  <a:lnTo>
                    <a:pt x="799" y="3208"/>
                  </a:lnTo>
                  <a:lnTo>
                    <a:pt x="799" y="3208"/>
                  </a:lnTo>
                  <a:lnTo>
                    <a:pt x="798" y="3212"/>
                  </a:lnTo>
                  <a:lnTo>
                    <a:pt x="795" y="3220"/>
                  </a:lnTo>
                  <a:lnTo>
                    <a:pt x="795" y="3232"/>
                  </a:lnTo>
                  <a:lnTo>
                    <a:pt x="797" y="3241"/>
                  </a:lnTo>
                  <a:lnTo>
                    <a:pt x="798" y="3250"/>
                  </a:lnTo>
                  <a:lnTo>
                    <a:pt x="802" y="3260"/>
                  </a:lnTo>
                  <a:lnTo>
                    <a:pt x="805" y="3269"/>
                  </a:lnTo>
                  <a:lnTo>
                    <a:pt x="812" y="3279"/>
                  </a:lnTo>
                  <a:lnTo>
                    <a:pt x="820" y="3290"/>
                  </a:lnTo>
                  <a:lnTo>
                    <a:pt x="830" y="3300"/>
                  </a:lnTo>
                  <a:lnTo>
                    <a:pt x="842" y="3311"/>
                  </a:lnTo>
                  <a:lnTo>
                    <a:pt x="857" y="3322"/>
                  </a:lnTo>
                  <a:lnTo>
                    <a:pt x="876" y="3332"/>
                  </a:lnTo>
                  <a:lnTo>
                    <a:pt x="876" y="3332"/>
                  </a:lnTo>
                  <a:lnTo>
                    <a:pt x="878" y="3334"/>
                  </a:lnTo>
                  <a:lnTo>
                    <a:pt x="887" y="3334"/>
                  </a:lnTo>
                  <a:lnTo>
                    <a:pt x="902" y="3332"/>
                  </a:lnTo>
                  <a:lnTo>
                    <a:pt x="919" y="3329"/>
                  </a:lnTo>
                  <a:lnTo>
                    <a:pt x="929" y="3325"/>
                  </a:lnTo>
                  <a:lnTo>
                    <a:pt x="940" y="3321"/>
                  </a:lnTo>
                  <a:lnTo>
                    <a:pt x="951" y="3315"/>
                  </a:lnTo>
                  <a:lnTo>
                    <a:pt x="962" y="3309"/>
                  </a:lnTo>
                  <a:lnTo>
                    <a:pt x="974" y="3300"/>
                  </a:lnTo>
                  <a:lnTo>
                    <a:pt x="985" y="3289"/>
                  </a:lnTo>
                  <a:lnTo>
                    <a:pt x="998" y="3278"/>
                  </a:lnTo>
                  <a:lnTo>
                    <a:pt x="1009" y="3263"/>
                  </a:lnTo>
                  <a:lnTo>
                    <a:pt x="1011" y="3225"/>
                  </a:lnTo>
                  <a:lnTo>
                    <a:pt x="1009" y="3214"/>
                  </a:lnTo>
                  <a:lnTo>
                    <a:pt x="1009" y="3179"/>
                  </a:lnTo>
                  <a:lnTo>
                    <a:pt x="1006" y="3141"/>
                  </a:lnTo>
                  <a:lnTo>
                    <a:pt x="1019" y="3146"/>
                  </a:lnTo>
                  <a:lnTo>
                    <a:pt x="1019" y="3146"/>
                  </a:lnTo>
                  <a:lnTo>
                    <a:pt x="1024" y="3142"/>
                  </a:lnTo>
                  <a:lnTo>
                    <a:pt x="1028" y="3138"/>
                  </a:lnTo>
                  <a:lnTo>
                    <a:pt x="1033" y="3131"/>
                  </a:lnTo>
                  <a:lnTo>
                    <a:pt x="1037" y="3124"/>
                  </a:lnTo>
                  <a:lnTo>
                    <a:pt x="1043" y="3108"/>
                  </a:lnTo>
                  <a:lnTo>
                    <a:pt x="1048" y="3091"/>
                  </a:lnTo>
                  <a:lnTo>
                    <a:pt x="1052" y="3075"/>
                  </a:lnTo>
                  <a:lnTo>
                    <a:pt x="1054" y="3060"/>
                  </a:lnTo>
                  <a:lnTo>
                    <a:pt x="1057" y="3046"/>
                  </a:lnTo>
                  <a:lnTo>
                    <a:pt x="1058" y="3032"/>
                  </a:lnTo>
                  <a:lnTo>
                    <a:pt x="1058" y="3032"/>
                  </a:lnTo>
                  <a:lnTo>
                    <a:pt x="1057" y="3027"/>
                  </a:lnTo>
                  <a:lnTo>
                    <a:pt x="1054" y="3023"/>
                  </a:lnTo>
                  <a:lnTo>
                    <a:pt x="1048" y="3014"/>
                  </a:lnTo>
                  <a:lnTo>
                    <a:pt x="1041" y="3008"/>
                  </a:lnTo>
                  <a:lnTo>
                    <a:pt x="1033" y="3002"/>
                  </a:lnTo>
                  <a:lnTo>
                    <a:pt x="1019" y="2995"/>
                  </a:lnTo>
                  <a:lnTo>
                    <a:pt x="1012" y="2992"/>
                  </a:lnTo>
                  <a:lnTo>
                    <a:pt x="1021" y="2908"/>
                  </a:lnTo>
                  <a:lnTo>
                    <a:pt x="1036" y="2718"/>
                  </a:lnTo>
                  <a:lnTo>
                    <a:pt x="1036" y="2718"/>
                  </a:lnTo>
                  <a:lnTo>
                    <a:pt x="1036" y="2702"/>
                  </a:lnTo>
                  <a:lnTo>
                    <a:pt x="1035" y="2680"/>
                  </a:lnTo>
                  <a:lnTo>
                    <a:pt x="1031" y="2626"/>
                  </a:lnTo>
                  <a:lnTo>
                    <a:pt x="1026" y="2558"/>
                  </a:lnTo>
                  <a:lnTo>
                    <a:pt x="1026" y="2531"/>
                  </a:lnTo>
                  <a:lnTo>
                    <a:pt x="1015" y="2386"/>
                  </a:lnTo>
                  <a:lnTo>
                    <a:pt x="1005" y="2256"/>
                  </a:lnTo>
                  <a:lnTo>
                    <a:pt x="995" y="2169"/>
                  </a:lnTo>
                  <a:lnTo>
                    <a:pt x="993" y="2132"/>
                  </a:lnTo>
                  <a:lnTo>
                    <a:pt x="990" y="2097"/>
                  </a:lnTo>
                  <a:lnTo>
                    <a:pt x="988" y="2047"/>
                  </a:lnTo>
                  <a:lnTo>
                    <a:pt x="984" y="1932"/>
                  </a:lnTo>
                  <a:lnTo>
                    <a:pt x="984" y="1878"/>
                  </a:lnTo>
                  <a:lnTo>
                    <a:pt x="982" y="1720"/>
                  </a:lnTo>
                  <a:lnTo>
                    <a:pt x="974" y="1594"/>
                  </a:lnTo>
                  <a:lnTo>
                    <a:pt x="977" y="1560"/>
                  </a:lnTo>
                  <a:lnTo>
                    <a:pt x="977" y="1560"/>
                  </a:lnTo>
                  <a:lnTo>
                    <a:pt x="974" y="1543"/>
                  </a:lnTo>
                  <a:lnTo>
                    <a:pt x="971" y="1529"/>
                  </a:lnTo>
                  <a:lnTo>
                    <a:pt x="967" y="1519"/>
                  </a:lnTo>
                  <a:lnTo>
                    <a:pt x="963" y="1513"/>
                  </a:lnTo>
                  <a:lnTo>
                    <a:pt x="941" y="1386"/>
                  </a:lnTo>
                  <a:lnTo>
                    <a:pt x="909" y="1343"/>
                  </a:lnTo>
                  <a:lnTo>
                    <a:pt x="909" y="1326"/>
                  </a:lnTo>
                  <a:lnTo>
                    <a:pt x="915" y="1317"/>
                  </a:lnTo>
                  <a:lnTo>
                    <a:pt x="915" y="1298"/>
                  </a:lnTo>
                  <a:lnTo>
                    <a:pt x="922" y="1298"/>
                  </a:lnTo>
                  <a:lnTo>
                    <a:pt x="925" y="1290"/>
                  </a:lnTo>
                  <a:lnTo>
                    <a:pt x="920" y="1249"/>
                  </a:lnTo>
                  <a:lnTo>
                    <a:pt x="925" y="1247"/>
                  </a:lnTo>
                  <a:lnTo>
                    <a:pt x="1012" y="1229"/>
                  </a:lnTo>
                  <a:lnTo>
                    <a:pt x="1041" y="1222"/>
                  </a:lnTo>
                  <a:lnTo>
                    <a:pt x="1093" y="1217"/>
                  </a:lnTo>
                  <a:lnTo>
                    <a:pt x="1093" y="1217"/>
                  </a:lnTo>
                  <a:lnTo>
                    <a:pt x="1104" y="1212"/>
                  </a:lnTo>
                  <a:lnTo>
                    <a:pt x="1115" y="1207"/>
                  </a:lnTo>
                  <a:lnTo>
                    <a:pt x="1131" y="1197"/>
                  </a:lnTo>
                  <a:lnTo>
                    <a:pt x="1141" y="1190"/>
                  </a:lnTo>
                  <a:lnTo>
                    <a:pt x="1144" y="1186"/>
                  </a:lnTo>
                  <a:lnTo>
                    <a:pt x="1144" y="1186"/>
                  </a:lnTo>
                  <a:lnTo>
                    <a:pt x="1147" y="1181"/>
                  </a:lnTo>
                  <a:lnTo>
                    <a:pt x="1148" y="1176"/>
                  </a:lnTo>
                  <a:lnTo>
                    <a:pt x="1152" y="1163"/>
                  </a:lnTo>
                  <a:lnTo>
                    <a:pt x="1154" y="1148"/>
                  </a:lnTo>
                  <a:lnTo>
                    <a:pt x="1155" y="1133"/>
                  </a:lnTo>
                  <a:lnTo>
                    <a:pt x="1155" y="1107"/>
                  </a:lnTo>
                  <a:lnTo>
                    <a:pt x="1155" y="1096"/>
                  </a:lnTo>
                  <a:lnTo>
                    <a:pt x="1155" y="1096"/>
                  </a:lnTo>
                  <a:close/>
                  <a:moveTo>
                    <a:pt x="286" y="1152"/>
                  </a:moveTo>
                  <a:lnTo>
                    <a:pt x="284" y="1127"/>
                  </a:lnTo>
                  <a:lnTo>
                    <a:pt x="295" y="1109"/>
                  </a:lnTo>
                  <a:lnTo>
                    <a:pt x="295" y="1068"/>
                  </a:lnTo>
                  <a:lnTo>
                    <a:pt x="300" y="1056"/>
                  </a:lnTo>
                  <a:lnTo>
                    <a:pt x="300" y="1056"/>
                  </a:lnTo>
                  <a:lnTo>
                    <a:pt x="301" y="1056"/>
                  </a:lnTo>
                  <a:lnTo>
                    <a:pt x="302" y="1057"/>
                  </a:lnTo>
                  <a:lnTo>
                    <a:pt x="304" y="1059"/>
                  </a:lnTo>
                  <a:lnTo>
                    <a:pt x="299" y="1107"/>
                  </a:lnTo>
                  <a:lnTo>
                    <a:pt x="295" y="1155"/>
                  </a:lnTo>
                  <a:lnTo>
                    <a:pt x="284" y="1189"/>
                  </a:lnTo>
                  <a:lnTo>
                    <a:pt x="286" y="1162"/>
                  </a:lnTo>
                  <a:lnTo>
                    <a:pt x="286" y="1152"/>
                  </a:lnTo>
                  <a:close/>
                  <a:moveTo>
                    <a:pt x="190" y="1636"/>
                  </a:moveTo>
                  <a:lnTo>
                    <a:pt x="194" y="1631"/>
                  </a:lnTo>
                  <a:lnTo>
                    <a:pt x="203" y="1637"/>
                  </a:lnTo>
                  <a:lnTo>
                    <a:pt x="205" y="1657"/>
                  </a:lnTo>
                  <a:lnTo>
                    <a:pt x="205" y="1657"/>
                  </a:lnTo>
                  <a:lnTo>
                    <a:pt x="201" y="1655"/>
                  </a:lnTo>
                  <a:lnTo>
                    <a:pt x="196" y="1653"/>
                  </a:lnTo>
                  <a:lnTo>
                    <a:pt x="193" y="1655"/>
                  </a:lnTo>
                  <a:lnTo>
                    <a:pt x="189" y="1657"/>
                  </a:lnTo>
                  <a:lnTo>
                    <a:pt x="190" y="1636"/>
                  </a:lnTo>
                  <a:close/>
                  <a:moveTo>
                    <a:pt x="210" y="2070"/>
                  </a:moveTo>
                  <a:lnTo>
                    <a:pt x="219" y="1995"/>
                  </a:lnTo>
                  <a:lnTo>
                    <a:pt x="224" y="2028"/>
                  </a:lnTo>
                  <a:lnTo>
                    <a:pt x="210" y="2070"/>
                  </a:lnTo>
                  <a:close/>
                  <a:moveTo>
                    <a:pt x="301" y="1489"/>
                  </a:moveTo>
                  <a:lnTo>
                    <a:pt x="293" y="1531"/>
                  </a:lnTo>
                  <a:lnTo>
                    <a:pt x="288" y="1552"/>
                  </a:lnTo>
                  <a:lnTo>
                    <a:pt x="268" y="1584"/>
                  </a:lnTo>
                  <a:lnTo>
                    <a:pt x="269" y="1649"/>
                  </a:lnTo>
                  <a:lnTo>
                    <a:pt x="254" y="1725"/>
                  </a:lnTo>
                  <a:lnTo>
                    <a:pt x="249" y="1794"/>
                  </a:lnTo>
                  <a:lnTo>
                    <a:pt x="231" y="1906"/>
                  </a:lnTo>
                  <a:lnTo>
                    <a:pt x="245" y="1796"/>
                  </a:lnTo>
                  <a:lnTo>
                    <a:pt x="240" y="1766"/>
                  </a:lnTo>
                  <a:lnTo>
                    <a:pt x="240" y="1766"/>
                  </a:lnTo>
                  <a:lnTo>
                    <a:pt x="237" y="1759"/>
                  </a:lnTo>
                  <a:lnTo>
                    <a:pt x="235" y="1755"/>
                  </a:lnTo>
                  <a:lnTo>
                    <a:pt x="227" y="1746"/>
                  </a:lnTo>
                  <a:lnTo>
                    <a:pt x="228" y="1742"/>
                  </a:lnTo>
                  <a:lnTo>
                    <a:pt x="224" y="1741"/>
                  </a:lnTo>
                  <a:lnTo>
                    <a:pt x="224" y="1690"/>
                  </a:lnTo>
                  <a:lnTo>
                    <a:pt x="228" y="1688"/>
                  </a:lnTo>
                  <a:lnTo>
                    <a:pt x="228" y="1688"/>
                  </a:lnTo>
                  <a:lnTo>
                    <a:pt x="233" y="1687"/>
                  </a:lnTo>
                  <a:lnTo>
                    <a:pt x="237" y="1685"/>
                  </a:lnTo>
                  <a:lnTo>
                    <a:pt x="242" y="1681"/>
                  </a:lnTo>
                  <a:lnTo>
                    <a:pt x="245" y="1677"/>
                  </a:lnTo>
                  <a:lnTo>
                    <a:pt x="246" y="1674"/>
                  </a:lnTo>
                  <a:lnTo>
                    <a:pt x="246" y="1639"/>
                  </a:lnTo>
                  <a:lnTo>
                    <a:pt x="251" y="1603"/>
                  </a:lnTo>
                  <a:lnTo>
                    <a:pt x="251" y="1577"/>
                  </a:lnTo>
                  <a:lnTo>
                    <a:pt x="251" y="1577"/>
                  </a:lnTo>
                  <a:lnTo>
                    <a:pt x="259" y="1579"/>
                  </a:lnTo>
                  <a:lnTo>
                    <a:pt x="263" y="1575"/>
                  </a:lnTo>
                  <a:lnTo>
                    <a:pt x="268" y="1510"/>
                  </a:lnTo>
                  <a:lnTo>
                    <a:pt x="268" y="1510"/>
                  </a:lnTo>
                  <a:lnTo>
                    <a:pt x="270" y="1512"/>
                  </a:lnTo>
                  <a:lnTo>
                    <a:pt x="277" y="1448"/>
                  </a:lnTo>
                  <a:lnTo>
                    <a:pt x="274" y="1444"/>
                  </a:lnTo>
                  <a:lnTo>
                    <a:pt x="277" y="1441"/>
                  </a:lnTo>
                  <a:lnTo>
                    <a:pt x="291" y="1476"/>
                  </a:lnTo>
                  <a:lnTo>
                    <a:pt x="307" y="1477"/>
                  </a:lnTo>
                  <a:lnTo>
                    <a:pt x="307" y="1477"/>
                  </a:lnTo>
                  <a:lnTo>
                    <a:pt x="301" y="1489"/>
                  </a:lnTo>
                  <a:close/>
                  <a:moveTo>
                    <a:pt x="952" y="1067"/>
                  </a:moveTo>
                  <a:lnTo>
                    <a:pt x="946" y="1068"/>
                  </a:lnTo>
                  <a:lnTo>
                    <a:pt x="932" y="1063"/>
                  </a:lnTo>
                  <a:lnTo>
                    <a:pt x="902" y="1059"/>
                  </a:lnTo>
                  <a:lnTo>
                    <a:pt x="894" y="1063"/>
                  </a:lnTo>
                  <a:lnTo>
                    <a:pt x="893" y="1032"/>
                  </a:lnTo>
                  <a:lnTo>
                    <a:pt x="883" y="1010"/>
                  </a:lnTo>
                  <a:lnTo>
                    <a:pt x="884" y="980"/>
                  </a:lnTo>
                  <a:lnTo>
                    <a:pt x="889" y="961"/>
                  </a:lnTo>
                  <a:lnTo>
                    <a:pt x="894" y="918"/>
                  </a:lnTo>
                  <a:lnTo>
                    <a:pt x="908" y="961"/>
                  </a:lnTo>
                  <a:lnTo>
                    <a:pt x="940" y="1025"/>
                  </a:lnTo>
                  <a:lnTo>
                    <a:pt x="953" y="1049"/>
                  </a:lnTo>
                  <a:lnTo>
                    <a:pt x="952" y="1067"/>
                  </a:lnTo>
                  <a:close/>
                </a:path>
              </a:pathLst>
            </a:custGeom>
            <a:ln/>
            <a:extLst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1209" name="Freeform 9"/>
            <p:cNvSpPr>
              <a:spLocks noEditPoints="1"/>
            </p:cNvSpPr>
            <p:nvPr/>
          </p:nvSpPr>
          <p:spPr bwMode="invGray">
            <a:xfrm>
              <a:off x="4043" y="2285"/>
              <a:ext cx="279" cy="784"/>
            </a:xfrm>
            <a:custGeom>
              <a:avLst/>
              <a:gdLst>
                <a:gd name="T0" fmla="*/ 1128 w 1155"/>
                <a:gd name="T1" fmla="*/ 998 h 3334"/>
                <a:gd name="T2" fmla="*/ 1036 w 1155"/>
                <a:gd name="T3" fmla="*/ 783 h 3334"/>
                <a:gd name="T4" fmla="*/ 876 w 1155"/>
                <a:gd name="T5" fmla="*/ 566 h 3334"/>
                <a:gd name="T6" fmla="*/ 731 w 1155"/>
                <a:gd name="T7" fmla="*/ 471 h 3334"/>
                <a:gd name="T8" fmla="*/ 807 w 1155"/>
                <a:gd name="T9" fmla="*/ 326 h 3334"/>
                <a:gd name="T10" fmla="*/ 818 w 1155"/>
                <a:gd name="T11" fmla="*/ 199 h 3334"/>
                <a:gd name="T12" fmla="*/ 754 w 1155"/>
                <a:gd name="T13" fmla="*/ 87 h 3334"/>
                <a:gd name="T14" fmla="*/ 575 w 1155"/>
                <a:gd name="T15" fmla="*/ 7 h 3334"/>
                <a:gd name="T16" fmla="*/ 529 w 1155"/>
                <a:gd name="T17" fmla="*/ 49 h 3334"/>
                <a:gd name="T18" fmla="*/ 465 w 1155"/>
                <a:gd name="T19" fmla="*/ 78 h 3334"/>
                <a:gd name="T20" fmla="*/ 461 w 1155"/>
                <a:gd name="T21" fmla="*/ 166 h 3334"/>
                <a:gd name="T22" fmla="*/ 474 w 1155"/>
                <a:gd name="T23" fmla="*/ 204 h 3334"/>
                <a:gd name="T24" fmla="*/ 471 w 1155"/>
                <a:gd name="T25" fmla="*/ 353 h 3334"/>
                <a:gd name="T26" fmla="*/ 519 w 1155"/>
                <a:gd name="T27" fmla="*/ 416 h 3334"/>
                <a:gd name="T28" fmla="*/ 355 w 1155"/>
                <a:gd name="T29" fmla="*/ 527 h 3334"/>
                <a:gd name="T30" fmla="*/ 235 w 1155"/>
                <a:gd name="T31" fmla="*/ 581 h 3334"/>
                <a:gd name="T32" fmla="*/ 174 w 1155"/>
                <a:gd name="T33" fmla="*/ 867 h 3334"/>
                <a:gd name="T34" fmla="*/ 136 w 1155"/>
                <a:gd name="T35" fmla="*/ 1159 h 3334"/>
                <a:gd name="T36" fmla="*/ 114 w 1155"/>
                <a:gd name="T37" fmla="*/ 1456 h 3334"/>
                <a:gd name="T38" fmla="*/ 114 w 1155"/>
                <a:gd name="T39" fmla="*/ 1536 h 3334"/>
                <a:gd name="T40" fmla="*/ 177 w 1155"/>
                <a:gd name="T41" fmla="*/ 1709 h 3334"/>
                <a:gd name="T42" fmla="*/ 174 w 1155"/>
                <a:gd name="T43" fmla="*/ 1727 h 3334"/>
                <a:gd name="T44" fmla="*/ 132 w 1155"/>
                <a:gd name="T45" fmla="*/ 1779 h 3334"/>
                <a:gd name="T46" fmla="*/ 44 w 1155"/>
                <a:gd name="T47" fmla="*/ 2243 h 3334"/>
                <a:gd name="T48" fmla="*/ 108 w 1155"/>
                <a:gd name="T49" fmla="*/ 2220 h 3334"/>
                <a:gd name="T50" fmla="*/ 131 w 1155"/>
                <a:gd name="T51" fmla="*/ 2376 h 3334"/>
                <a:gd name="T52" fmla="*/ 28 w 1155"/>
                <a:gd name="T53" fmla="*/ 3062 h 3334"/>
                <a:gd name="T54" fmla="*/ 0 w 1155"/>
                <a:gd name="T55" fmla="*/ 3191 h 3334"/>
                <a:gd name="T56" fmla="*/ 36 w 1155"/>
                <a:gd name="T57" fmla="*/ 3276 h 3334"/>
                <a:gd name="T58" fmla="*/ 109 w 1155"/>
                <a:gd name="T59" fmla="*/ 3287 h 3334"/>
                <a:gd name="T60" fmla="*/ 196 w 1155"/>
                <a:gd name="T61" fmla="*/ 3239 h 3334"/>
                <a:gd name="T62" fmla="*/ 256 w 1155"/>
                <a:gd name="T63" fmla="*/ 3093 h 3334"/>
                <a:gd name="T64" fmla="*/ 285 w 1155"/>
                <a:gd name="T65" fmla="*/ 3008 h 3334"/>
                <a:gd name="T66" fmla="*/ 373 w 1155"/>
                <a:gd name="T67" fmla="*/ 2764 h 3334"/>
                <a:gd name="T68" fmla="*/ 590 w 1155"/>
                <a:gd name="T69" fmla="*/ 1862 h 3334"/>
                <a:gd name="T70" fmla="*/ 725 w 1155"/>
                <a:gd name="T71" fmla="*/ 2087 h 3334"/>
                <a:gd name="T72" fmla="*/ 765 w 1155"/>
                <a:gd name="T73" fmla="*/ 2409 h 3334"/>
                <a:gd name="T74" fmla="*/ 772 w 1155"/>
                <a:gd name="T75" fmla="*/ 3059 h 3334"/>
                <a:gd name="T76" fmla="*/ 810 w 1155"/>
                <a:gd name="T77" fmla="*/ 3135 h 3334"/>
                <a:gd name="T78" fmla="*/ 802 w 1155"/>
                <a:gd name="T79" fmla="*/ 3260 h 3334"/>
                <a:gd name="T80" fmla="*/ 876 w 1155"/>
                <a:gd name="T81" fmla="*/ 3332 h 3334"/>
                <a:gd name="T82" fmla="*/ 962 w 1155"/>
                <a:gd name="T83" fmla="*/ 3309 h 3334"/>
                <a:gd name="T84" fmla="*/ 1006 w 1155"/>
                <a:gd name="T85" fmla="*/ 3141 h 3334"/>
                <a:gd name="T86" fmla="*/ 1048 w 1155"/>
                <a:gd name="T87" fmla="*/ 3091 h 3334"/>
                <a:gd name="T88" fmla="*/ 1048 w 1155"/>
                <a:gd name="T89" fmla="*/ 3014 h 3334"/>
                <a:gd name="T90" fmla="*/ 1036 w 1155"/>
                <a:gd name="T91" fmla="*/ 2702 h 3334"/>
                <a:gd name="T92" fmla="*/ 993 w 1155"/>
                <a:gd name="T93" fmla="*/ 2132 h 3334"/>
                <a:gd name="T94" fmla="*/ 977 w 1155"/>
                <a:gd name="T95" fmla="*/ 1560 h 3334"/>
                <a:gd name="T96" fmla="*/ 915 w 1155"/>
                <a:gd name="T97" fmla="*/ 1317 h 3334"/>
                <a:gd name="T98" fmla="*/ 1093 w 1155"/>
                <a:gd name="T99" fmla="*/ 1217 h 3334"/>
                <a:gd name="T100" fmla="*/ 1147 w 1155"/>
                <a:gd name="T101" fmla="*/ 1181 h 3334"/>
                <a:gd name="T102" fmla="*/ 286 w 1155"/>
                <a:gd name="T103" fmla="*/ 1152 h 3334"/>
                <a:gd name="T104" fmla="*/ 304 w 1155"/>
                <a:gd name="T105" fmla="*/ 1059 h 3334"/>
                <a:gd name="T106" fmla="*/ 203 w 1155"/>
                <a:gd name="T107" fmla="*/ 1637 h 3334"/>
                <a:gd name="T108" fmla="*/ 210 w 1155"/>
                <a:gd name="T109" fmla="*/ 2070 h 3334"/>
                <a:gd name="T110" fmla="*/ 269 w 1155"/>
                <a:gd name="T111" fmla="*/ 1649 h 3334"/>
                <a:gd name="T112" fmla="*/ 235 w 1155"/>
                <a:gd name="T113" fmla="*/ 1755 h 3334"/>
                <a:gd name="T114" fmla="*/ 237 w 1155"/>
                <a:gd name="T115" fmla="*/ 1685 h 3334"/>
                <a:gd name="T116" fmla="*/ 259 w 1155"/>
                <a:gd name="T117" fmla="*/ 1579 h 3334"/>
                <a:gd name="T118" fmla="*/ 291 w 1155"/>
                <a:gd name="T119" fmla="*/ 1476 h 3334"/>
                <a:gd name="T120" fmla="*/ 894 w 1155"/>
                <a:gd name="T121" fmla="*/ 1063 h 3334"/>
                <a:gd name="T122" fmla="*/ 953 w 1155"/>
                <a:gd name="T123" fmla="*/ 1049 h 3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55" h="3334">
                  <a:moveTo>
                    <a:pt x="1155" y="1096"/>
                  </a:moveTo>
                  <a:lnTo>
                    <a:pt x="1149" y="1074"/>
                  </a:lnTo>
                  <a:lnTo>
                    <a:pt x="1148" y="1054"/>
                  </a:lnTo>
                  <a:lnTo>
                    <a:pt x="1148" y="1054"/>
                  </a:lnTo>
                  <a:lnTo>
                    <a:pt x="1143" y="1037"/>
                  </a:lnTo>
                  <a:lnTo>
                    <a:pt x="1138" y="1022"/>
                  </a:lnTo>
                  <a:lnTo>
                    <a:pt x="1133" y="1009"/>
                  </a:lnTo>
                  <a:lnTo>
                    <a:pt x="1128" y="998"/>
                  </a:lnTo>
                  <a:lnTo>
                    <a:pt x="1120" y="982"/>
                  </a:lnTo>
                  <a:lnTo>
                    <a:pt x="1117" y="977"/>
                  </a:lnTo>
                  <a:lnTo>
                    <a:pt x="1095" y="931"/>
                  </a:lnTo>
                  <a:lnTo>
                    <a:pt x="1085" y="892"/>
                  </a:lnTo>
                  <a:lnTo>
                    <a:pt x="1056" y="857"/>
                  </a:lnTo>
                  <a:lnTo>
                    <a:pt x="1038" y="809"/>
                  </a:lnTo>
                  <a:lnTo>
                    <a:pt x="1036" y="783"/>
                  </a:lnTo>
                  <a:lnTo>
                    <a:pt x="1036" y="783"/>
                  </a:lnTo>
                  <a:lnTo>
                    <a:pt x="1019" y="749"/>
                  </a:lnTo>
                  <a:lnTo>
                    <a:pt x="991" y="699"/>
                  </a:lnTo>
                  <a:lnTo>
                    <a:pt x="957" y="637"/>
                  </a:lnTo>
                  <a:lnTo>
                    <a:pt x="942" y="620"/>
                  </a:lnTo>
                  <a:lnTo>
                    <a:pt x="938" y="618"/>
                  </a:lnTo>
                  <a:lnTo>
                    <a:pt x="918" y="598"/>
                  </a:lnTo>
                  <a:lnTo>
                    <a:pt x="894" y="581"/>
                  </a:lnTo>
                  <a:lnTo>
                    <a:pt x="876" y="566"/>
                  </a:lnTo>
                  <a:lnTo>
                    <a:pt x="863" y="563"/>
                  </a:lnTo>
                  <a:lnTo>
                    <a:pt x="824" y="544"/>
                  </a:lnTo>
                  <a:lnTo>
                    <a:pt x="808" y="523"/>
                  </a:lnTo>
                  <a:lnTo>
                    <a:pt x="787" y="522"/>
                  </a:lnTo>
                  <a:lnTo>
                    <a:pt x="786" y="522"/>
                  </a:lnTo>
                  <a:lnTo>
                    <a:pt x="778" y="519"/>
                  </a:lnTo>
                  <a:lnTo>
                    <a:pt x="745" y="473"/>
                  </a:lnTo>
                  <a:lnTo>
                    <a:pt x="731" y="471"/>
                  </a:lnTo>
                  <a:lnTo>
                    <a:pt x="734" y="452"/>
                  </a:lnTo>
                  <a:lnTo>
                    <a:pt x="735" y="453"/>
                  </a:lnTo>
                  <a:lnTo>
                    <a:pt x="742" y="439"/>
                  </a:lnTo>
                  <a:lnTo>
                    <a:pt x="750" y="463"/>
                  </a:lnTo>
                  <a:lnTo>
                    <a:pt x="755" y="463"/>
                  </a:lnTo>
                  <a:lnTo>
                    <a:pt x="779" y="411"/>
                  </a:lnTo>
                  <a:lnTo>
                    <a:pt x="807" y="326"/>
                  </a:lnTo>
                  <a:lnTo>
                    <a:pt x="807" y="326"/>
                  </a:lnTo>
                  <a:lnTo>
                    <a:pt x="814" y="305"/>
                  </a:lnTo>
                  <a:lnTo>
                    <a:pt x="821" y="279"/>
                  </a:lnTo>
                  <a:lnTo>
                    <a:pt x="829" y="249"/>
                  </a:lnTo>
                  <a:lnTo>
                    <a:pt x="829" y="249"/>
                  </a:lnTo>
                  <a:lnTo>
                    <a:pt x="828" y="236"/>
                  </a:lnTo>
                  <a:lnTo>
                    <a:pt x="825" y="222"/>
                  </a:lnTo>
                  <a:lnTo>
                    <a:pt x="821" y="210"/>
                  </a:lnTo>
                  <a:lnTo>
                    <a:pt x="818" y="199"/>
                  </a:lnTo>
                  <a:lnTo>
                    <a:pt x="809" y="184"/>
                  </a:lnTo>
                  <a:lnTo>
                    <a:pt x="805" y="178"/>
                  </a:lnTo>
                  <a:lnTo>
                    <a:pt x="805" y="178"/>
                  </a:lnTo>
                  <a:lnTo>
                    <a:pt x="794" y="163"/>
                  </a:lnTo>
                  <a:lnTo>
                    <a:pt x="783" y="148"/>
                  </a:lnTo>
                  <a:lnTo>
                    <a:pt x="773" y="132"/>
                  </a:lnTo>
                  <a:lnTo>
                    <a:pt x="760" y="89"/>
                  </a:lnTo>
                  <a:lnTo>
                    <a:pt x="754" y="87"/>
                  </a:lnTo>
                  <a:lnTo>
                    <a:pt x="730" y="57"/>
                  </a:lnTo>
                  <a:lnTo>
                    <a:pt x="696" y="51"/>
                  </a:lnTo>
                  <a:lnTo>
                    <a:pt x="635" y="10"/>
                  </a:lnTo>
                  <a:lnTo>
                    <a:pt x="629" y="10"/>
                  </a:lnTo>
                  <a:lnTo>
                    <a:pt x="634" y="25"/>
                  </a:lnTo>
                  <a:lnTo>
                    <a:pt x="588" y="0"/>
                  </a:lnTo>
                  <a:lnTo>
                    <a:pt x="598" y="25"/>
                  </a:lnTo>
                  <a:lnTo>
                    <a:pt x="575" y="7"/>
                  </a:lnTo>
                  <a:lnTo>
                    <a:pt x="579" y="29"/>
                  </a:lnTo>
                  <a:lnTo>
                    <a:pt x="574" y="26"/>
                  </a:lnTo>
                  <a:lnTo>
                    <a:pt x="534" y="14"/>
                  </a:lnTo>
                  <a:lnTo>
                    <a:pt x="556" y="39"/>
                  </a:lnTo>
                  <a:lnTo>
                    <a:pt x="554" y="41"/>
                  </a:lnTo>
                  <a:lnTo>
                    <a:pt x="519" y="19"/>
                  </a:lnTo>
                  <a:lnTo>
                    <a:pt x="532" y="47"/>
                  </a:lnTo>
                  <a:lnTo>
                    <a:pt x="529" y="49"/>
                  </a:lnTo>
                  <a:lnTo>
                    <a:pt x="508" y="19"/>
                  </a:lnTo>
                  <a:lnTo>
                    <a:pt x="508" y="24"/>
                  </a:lnTo>
                  <a:lnTo>
                    <a:pt x="507" y="56"/>
                  </a:lnTo>
                  <a:lnTo>
                    <a:pt x="476" y="46"/>
                  </a:lnTo>
                  <a:lnTo>
                    <a:pt x="479" y="50"/>
                  </a:lnTo>
                  <a:lnTo>
                    <a:pt x="505" y="73"/>
                  </a:lnTo>
                  <a:lnTo>
                    <a:pt x="461" y="74"/>
                  </a:lnTo>
                  <a:lnTo>
                    <a:pt x="465" y="78"/>
                  </a:lnTo>
                  <a:lnTo>
                    <a:pt x="489" y="90"/>
                  </a:lnTo>
                  <a:lnTo>
                    <a:pt x="468" y="94"/>
                  </a:lnTo>
                  <a:lnTo>
                    <a:pt x="491" y="103"/>
                  </a:lnTo>
                  <a:lnTo>
                    <a:pt x="458" y="115"/>
                  </a:lnTo>
                  <a:lnTo>
                    <a:pt x="482" y="126"/>
                  </a:lnTo>
                  <a:lnTo>
                    <a:pt x="468" y="137"/>
                  </a:lnTo>
                  <a:lnTo>
                    <a:pt x="482" y="139"/>
                  </a:lnTo>
                  <a:lnTo>
                    <a:pt x="461" y="166"/>
                  </a:lnTo>
                  <a:lnTo>
                    <a:pt x="464" y="164"/>
                  </a:lnTo>
                  <a:lnTo>
                    <a:pt x="479" y="158"/>
                  </a:lnTo>
                  <a:lnTo>
                    <a:pt x="479" y="158"/>
                  </a:lnTo>
                  <a:lnTo>
                    <a:pt x="476" y="167"/>
                  </a:lnTo>
                  <a:lnTo>
                    <a:pt x="474" y="178"/>
                  </a:lnTo>
                  <a:lnTo>
                    <a:pt x="473" y="190"/>
                  </a:lnTo>
                  <a:lnTo>
                    <a:pt x="473" y="198"/>
                  </a:lnTo>
                  <a:lnTo>
                    <a:pt x="474" y="204"/>
                  </a:lnTo>
                  <a:lnTo>
                    <a:pt x="471" y="216"/>
                  </a:lnTo>
                  <a:lnTo>
                    <a:pt x="471" y="229"/>
                  </a:lnTo>
                  <a:lnTo>
                    <a:pt x="471" y="229"/>
                  </a:lnTo>
                  <a:lnTo>
                    <a:pt x="466" y="240"/>
                  </a:lnTo>
                  <a:lnTo>
                    <a:pt x="460" y="252"/>
                  </a:lnTo>
                  <a:lnTo>
                    <a:pt x="469" y="304"/>
                  </a:lnTo>
                  <a:lnTo>
                    <a:pt x="471" y="353"/>
                  </a:lnTo>
                  <a:lnTo>
                    <a:pt x="471" y="353"/>
                  </a:lnTo>
                  <a:lnTo>
                    <a:pt x="473" y="359"/>
                  </a:lnTo>
                  <a:lnTo>
                    <a:pt x="474" y="365"/>
                  </a:lnTo>
                  <a:lnTo>
                    <a:pt x="477" y="374"/>
                  </a:lnTo>
                  <a:lnTo>
                    <a:pt x="481" y="383"/>
                  </a:lnTo>
                  <a:lnTo>
                    <a:pt x="487" y="391"/>
                  </a:lnTo>
                  <a:lnTo>
                    <a:pt x="495" y="399"/>
                  </a:lnTo>
                  <a:lnTo>
                    <a:pt x="505" y="406"/>
                  </a:lnTo>
                  <a:lnTo>
                    <a:pt x="519" y="416"/>
                  </a:lnTo>
                  <a:lnTo>
                    <a:pt x="521" y="428"/>
                  </a:lnTo>
                  <a:lnTo>
                    <a:pt x="519" y="439"/>
                  </a:lnTo>
                  <a:lnTo>
                    <a:pt x="510" y="441"/>
                  </a:lnTo>
                  <a:lnTo>
                    <a:pt x="438" y="505"/>
                  </a:lnTo>
                  <a:lnTo>
                    <a:pt x="415" y="507"/>
                  </a:lnTo>
                  <a:lnTo>
                    <a:pt x="388" y="523"/>
                  </a:lnTo>
                  <a:lnTo>
                    <a:pt x="355" y="527"/>
                  </a:lnTo>
                  <a:lnTo>
                    <a:pt x="355" y="527"/>
                  </a:lnTo>
                  <a:lnTo>
                    <a:pt x="343" y="529"/>
                  </a:lnTo>
                  <a:lnTo>
                    <a:pt x="332" y="532"/>
                  </a:lnTo>
                  <a:lnTo>
                    <a:pt x="310" y="538"/>
                  </a:lnTo>
                  <a:lnTo>
                    <a:pt x="289" y="547"/>
                  </a:lnTo>
                  <a:lnTo>
                    <a:pt x="270" y="556"/>
                  </a:lnTo>
                  <a:lnTo>
                    <a:pt x="256" y="565"/>
                  </a:lnTo>
                  <a:lnTo>
                    <a:pt x="245" y="574"/>
                  </a:lnTo>
                  <a:lnTo>
                    <a:pt x="235" y="581"/>
                  </a:lnTo>
                  <a:lnTo>
                    <a:pt x="232" y="619"/>
                  </a:lnTo>
                  <a:lnTo>
                    <a:pt x="205" y="690"/>
                  </a:lnTo>
                  <a:lnTo>
                    <a:pt x="195" y="731"/>
                  </a:lnTo>
                  <a:lnTo>
                    <a:pt x="187" y="793"/>
                  </a:lnTo>
                  <a:lnTo>
                    <a:pt x="183" y="809"/>
                  </a:lnTo>
                  <a:lnTo>
                    <a:pt x="183" y="809"/>
                  </a:lnTo>
                  <a:lnTo>
                    <a:pt x="178" y="837"/>
                  </a:lnTo>
                  <a:lnTo>
                    <a:pt x="174" y="867"/>
                  </a:lnTo>
                  <a:lnTo>
                    <a:pt x="169" y="921"/>
                  </a:lnTo>
                  <a:lnTo>
                    <a:pt x="168" y="962"/>
                  </a:lnTo>
                  <a:lnTo>
                    <a:pt x="168" y="978"/>
                  </a:lnTo>
                  <a:lnTo>
                    <a:pt x="155" y="1017"/>
                  </a:lnTo>
                  <a:lnTo>
                    <a:pt x="146" y="1063"/>
                  </a:lnTo>
                  <a:lnTo>
                    <a:pt x="137" y="1079"/>
                  </a:lnTo>
                  <a:lnTo>
                    <a:pt x="134" y="1141"/>
                  </a:lnTo>
                  <a:lnTo>
                    <a:pt x="136" y="1159"/>
                  </a:lnTo>
                  <a:lnTo>
                    <a:pt x="130" y="1173"/>
                  </a:lnTo>
                  <a:lnTo>
                    <a:pt x="113" y="1231"/>
                  </a:lnTo>
                  <a:lnTo>
                    <a:pt x="116" y="1249"/>
                  </a:lnTo>
                  <a:lnTo>
                    <a:pt x="121" y="1277"/>
                  </a:lnTo>
                  <a:lnTo>
                    <a:pt x="111" y="1297"/>
                  </a:lnTo>
                  <a:lnTo>
                    <a:pt x="113" y="1340"/>
                  </a:lnTo>
                  <a:lnTo>
                    <a:pt x="114" y="1456"/>
                  </a:lnTo>
                  <a:lnTo>
                    <a:pt x="114" y="1456"/>
                  </a:lnTo>
                  <a:lnTo>
                    <a:pt x="113" y="1466"/>
                  </a:lnTo>
                  <a:lnTo>
                    <a:pt x="113" y="1466"/>
                  </a:lnTo>
                  <a:lnTo>
                    <a:pt x="97" y="1477"/>
                  </a:lnTo>
                  <a:lnTo>
                    <a:pt x="102" y="1530"/>
                  </a:lnTo>
                  <a:lnTo>
                    <a:pt x="111" y="1539"/>
                  </a:lnTo>
                  <a:lnTo>
                    <a:pt x="111" y="1539"/>
                  </a:lnTo>
                  <a:lnTo>
                    <a:pt x="114" y="1536"/>
                  </a:lnTo>
                  <a:lnTo>
                    <a:pt x="114" y="1536"/>
                  </a:lnTo>
                  <a:lnTo>
                    <a:pt x="116" y="1579"/>
                  </a:lnTo>
                  <a:lnTo>
                    <a:pt x="119" y="1597"/>
                  </a:lnTo>
                  <a:lnTo>
                    <a:pt x="120" y="1597"/>
                  </a:lnTo>
                  <a:lnTo>
                    <a:pt x="114" y="1644"/>
                  </a:lnTo>
                  <a:lnTo>
                    <a:pt x="126" y="1679"/>
                  </a:lnTo>
                  <a:lnTo>
                    <a:pt x="146" y="1705"/>
                  </a:lnTo>
                  <a:lnTo>
                    <a:pt x="164" y="1718"/>
                  </a:lnTo>
                  <a:lnTo>
                    <a:pt x="177" y="1709"/>
                  </a:lnTo>
                  <a:lnTo>
                    <a:pt x="184" y="1709"/>
                  </a:lnTo>
                  <a:lnTo>
                    <a:pt x="184" y="1709"/>
                  </a:lnTo>
                  <a:lnTo>
                    <a:pt x="185" y="1722"/>
                  </a:lnTo>
                  <a:lnTo>
                    <a:pt x="183" y="1720"/>
                  </a:lnTo>
                  <a:lnTo>
                    <a:pt x="179" y="1727"/>
                  </a:lnTo>
                  <a:lnTo>
                    <a:pt x="179" y="1727"/>
                  </a:lnTo>
                  <a:lnTo>
                    <a:pt x="174" y="1727"/>
                  </a:lnTo>
                  <a:lnTo>
                    <a:pt x="174" y="1727"/>
                  </a:lnTo>
                  <a:lnTo>
                    <a:pt x="166" y="1734"/>
                  </a:lnTo>
                  <a:lnTo>
                    <a:pt x="159" y="1740"/>
                  </a:lnTo>
                  <a:lnTo>
                    <a:pt x="152" y="1747"/>
                  </a:lnTo>
                  <a:lnTo>
                    <a:pt x="146" y="1755"/>
                  </a:lnTo>
                  <a:lnTo>
                    <a:pt x="137" y="1769"/>
                  </a:lnTo>
                  <a:lnTo>
                    <a:pt x="132" y="1779"/>
                  </a:lnTo>
                  <a:lnTo>
                    <a:pt x="132" y="1779"/>
                  </a:lnTo>
                  <a:lnTo>
                    <a:pt x="132" y="1779"/>
                  </a:lnTo>
                  <a:lnTo>
                    <a:pt x="132" y="1779"/>
                  </a:lnTo>
                  <a:lnTo>
                    <a:pt x="132" y="1779"/>
                  </a:lnTo>
                  <a:lnTo>
                    <a:pt x="131" y="1782"/>
                  </a:lnTo>
                  <a:lnTo>
                    <a:pt x="131" y="1782"/>
                  </a:lnTo>
                  <a:lnTo>
                    <a:pt x="33" y="2244"/>
                  </a:lnTo>
                  <a:lnTo>
                    <a:pt x="30" y="2255"/>
                  </a:lnTo>
                  <a:lnTo>
                    <a:pt x="30" y="2255"/>
                  </a:lnTo>
                  <a:lnTo>
                    <a:pt x="44" y="2243"/>
                  </a:lnTo>
                  <a:lnTo>
                    <a:pt x="56" y="2233"/>
                  </a:lnTo>
                  <a:lnTo>
                    <a:pt x="68" y="2227"/>
                  </a:lnTo>
                  <a:lnTo>
                    <a:pt x="79" y="2223"/>
                  </a:lnTo>
                  <a:lnTo>
                    <a:pt x="89" y="2222"/>
                  </a:lnTo>
                  <a:lnTo>
                    <a:pt x="95" y="2220"/>
                  </a:lnTo>
                  <a:lnTo>
                    <a:pt x="102" y="2220"/>
                  </a:lnTo>
                  <a:lnTo>
                    <a:pt x="102" y="2220"/>
                  </a:lnTo>
                  <a:lnTo>
                    <a:pt x="108" y="2220"/>
                  </a:lnTo>
                  <a:lnTo>
                    <a:pt x="115" y="2222"/>
                  </a:lnTo>
                  <a:lnTo>
                    <a:pt x="122" y="2224"/>
                  </a:lnTo>
                  <a:lnTo>
                    <a:pt x="131" y="2228"/>
                  </a:lnTo>
                  <a:lnTo>
                    <a:pt x="148" y="2238"/>
                  </a:lnTo>
                  <a:lnTo>
                    <a:pt x="164" y="2249"/>
                  </a:lnTo>
                  <a:lnTo>
                    <a:pt x="159" y="2260"/>
                  </a:lnTo>
                  <a:lnTo>
                    <a:pt x="158" y="2307"/>
                  </a:lnTo>
                  <a:lnTo>
                    <a:pt x="131" y="2376"/>
                  </a:lnTo>
                  <a:lnTo>
                    <a:pt x="97" y="2580"/>
                  </a:lnTo>
                  <a:lnTo>
                    <a:pt x="77" y="2662"/>
                  </a:lnTo>
                  <a:lnTo>
                    <a:pt x="51" y="2826"/>
                  </a:lnTo>
                  <a:lnTo>
                    <a:pt x="37" y="2850"/>
                  </a:lnTo>
                  <a:lnTo>
                    <a:pt x="35" y="2896"/>
                  </a:lnTo>
                  <a:lnTo>
                    <a:pt x="34" y="2913"/>
                  </a:lnTo>
                  <a:lnTo>
                    <a:pt x="28" y="2938"/>
                  </a:lnTo>
                  <a:lnTo>
                    <a:pt x="28" y="3062"/>
                  </a:lnTo>
                  <a:lnTo>
                    <a:pt x="35" y="3081"/>
                  </a:lnTo>
                  <a:lnTo>
                    <a:pt x="35" y="3081"/>
                  </a:lnTo>
                  <a:lnTo>
                    <a:pt x="21" y="3108"/>
                  </a:lnTo>
                  <a:lnTo>
                    <a:pt x="10" y="3133"/>
                  </a:lnTo>
                  <a:lnTo>
                    <a:pt x="2" y="3156"/>
                  </a:lnTo>
                  <a:lnTo>
                    <a:pt x="2" y="3156"/>
                  </a:lnTo>
                  <a:lnTo>
                    <a:pt x="0" y="3173"/>
                  </a:lnTo>
                  <a:lnTo>
                    <a:pt x="0" y="3191"/>
                  </a:lnTo>
                  <a:lnTo>
                    <a:pt x="3" y="3208"/>
                  </a:lnTo>
                  <a:lnTo>
                    <a:pt x="5" y="3223"/>
                  </a:lnTo>
                  <a:lnTo>
                    <a:pt x="13" y="3245"/>
                  </a:lnTo>
                  <a:lnTo>
                    <a:pt x="15" y="3253"/>
                  </a:lnTo>
                  <a:lnTo>
                    <a:pt x="15" y="3253"/>
                  </a:lnTo>
                  <a:lnTo>
                    <a:pt x="23" y="3262"/>
                  </a:lnTo>
                  <a:lnTo>
                    <a:pt x="29" y="3269"/>
                  </a:lnTo>
                  <a:lnTo>
                    <a:pt x="36" y="3276"/>
                  </a:lnTo>
                  <a:lnTo>
                    <a:pt x="45" y="3281"/>
                  </a:lnTo>
                  <a:lnTo>
                    <a:pt x="52" y="3284"/>
                  </a:lnTo>
                  <a:lnTo>
                    <a:pt x="60" y="3287"/>
                  </a:lnTo>
                  <a:lnTo>
                    <a:pt x="74" y="3289"/>
                  </a:lnTo>
                  <a:lnTo>
                    <a:pt x="88" y="3289"/>
                  </a:lnTo>
                  <a:lnTo>
                    <a:pt x="99" y="3288"/>
                  </a:lnTo>
                  <a:lnTo>
                    <a:pt x="109" y="3287"/>
                  </a:lnTo>
                  <a:lnTo>
                    <a:pt x="109" y="3287"/>
                  </a:lnTo>
                  <a:lnTo>
                    <a:pt x="125" y="3283"/>
                  </a:lnTo>
                  <a:lnTo>
                    <a:pt x="140" y="3278"/>
                  </a:lnTo>
                  <a:lnTo>
                    <a:pt x="152" y="3272"/>
                  </a:lnTo>
                  <a:lnTo>
                    <a:pt x="163" y="3266"/>
                  </a:lnTo>
                  <a:lnTo>
                    <a:pt x="173" y="3260"/>
                  </a:lnTo>
                  <a:lnTo>
                    <a:pt x="182" y="3252"/>
                  </a:lnTo>
                  <a:lnTo>
                    <a:pt x="189" y="3246"/>
                  </a:lnTo>
                  <a:lnTo>
                    <a:pt x="196" y="3239"/>
                  </a:lnTo>
                  <a:lnTo>
                    <a:pt x="205" y="3226"/>
                  </a:lnTo>
                  <a:lnTo>
                    <a:pt x="211" y="3215"/>
                  </a:lnTo>
                  <a:lnTo>
                    <a:pt x="215" y="3205"/>
                  </a:lnTo>
                  <a:lnTo>
                    <a:pt x="216" y="3154"/>
                  </a:lnTo>
                  <a:lnTo>
                    <a:pt x="216" y="3154"/>
                  </a:lnTo>
                  <a:lnTo>
                    <a:pt x="216" y="3155"/>
                  </a:lnTo>
                  <a:lnTo>
                    <a:pt x="240" y="3145"/>
                  </a:lnTo>
                  <a:lnTo>
                    <a:pt x="256" y="3093"/>
                  </a:lnTo>
                  <a:lnTo>
                    <a:pt x="254" y="3041"/>
                  </a:lnTo>
                  <a:lnTo>
                    <a:pt x="254" y="3041"/>
                  </a:lnTo>
                  <a:lnTo>
                    <a:pt x="262" y="3036"/>
                  </a:lnTo>
                  <a:lnTo>
                    <a:pt x="269" y="3032"/>
                  </a:lnTo>
                  <a:lnTo>
                    <a:pt x="275" y="3027"/>
                  </a:lnTo>
                  <a:lnTo>
                    <a:pt x="279" y="3020"/>
                  </a:lnTo>
                  <a:lnTo>
                    <a:pt x="283" y="3014"/>
                  </a:lnTo>
                  <a:lnTo>
                    <a:pt x="285" y="3008"/>
                  </a:lnTo>
                  <a:lnTo>
                    <a:pt x="289" y="2996"/>
                  </a:lnTo>
                  <a:lnTo>
                    <a:pt x="289" y="2985"/>
                  </a:lnTo>
                  <a:lnTo>
                    <a:pt x="289" y="2975"/>
                  </a:lnTo>
                  <a:lnTo>
                    <a:pt x="286" y="2967"/>
                  </a:lnTo>
                  <a:lnTo>
                    <a:pt x="286" y="2967"/>
                  </a:lnTo>
                  <a:lnTo>
                    <a:pt x="306" y="2923"/>
                  </a:lnTo>
                  <a:lnTo>
                    <a:pt x="335" y="2855"/>
                  </a:lnTo>
                  <a:lnTo>
                    <a:pt x="373" y="2764"/>
                  </a:lnTo>
                  <a:lnTo>
                    <a:pt x="434" y="2578"/>
                  </a:lnTo>
                  <a:lnTo>
                    <a:pt x="469" y="2347"/>
                  </a:lnTo>
                  <a:lnTo>
                    <a:pt x="528" y="2040"/>
                  </a:lnTo>
                  <a:lnTo>
                    <a:pt x="528" y="2040"/>
                  </a:lnTo>
                  <a:lnTo>
                    <a:pt x="542" y="1992"/>
                  </a:lnTo>
                  <a:lnTo>
                    <a:pt x="556" y="1947"/>
                  </a:lnTo>
                  <a:lnTo>
                    <a:pt x="574" y="1902"/>
                  </a:lnTo>
                  <a:lnTo>
                    <a:pt x="590" y="1862"/>
                  </a:lnTo>
                  <a:lnTo>
                    <a:pt x="616" y="1800"/>
                  </a:lnTo>
                  <a:lnTo>
                    <a:pt x="627" y="1777"/>
                  </a:lnTo>
                  <a:lnTo>
                    <a:pt x="646" y="1795"/>
                  </a:lnTo>
                  <a:lnTo>
                    <a:pt x="651" y="1820"/>
                  </a:lnTo>
                  <a:lnTo>
                    <a:pt x="697" y="1915"/>
                  </a:lnTo>
                  <a:lnTo>
                    <a:pt x="714" y="2033"/>
                  </a:lnTo>
                  <a:lnTo>
                    <a:pt x="720" y="2055"/>
                  </a:lnTo>
                  <a:lnTo>
                    <a:pt x="725" y="2087"/>
                  </a:lnTo>
                  <a:lnTo>
                    <a:pt x="725" y="2087"/>
                  </a:lnTo>
                  <a:lnTo>
                    <a:pt x="725" y="2110"/>
                  </a:lnTo>
                  <a:lnTo>
                    <a:pt x="726" y="2138"/>
                  </a:lnTo>
                  <a:lnTo>
                    <a:pt x="729" y="2169"/>
                  </a:lnTo>
                  <a:lnTo>
                    <a:pt x="733" y="2201"/>
                  </a:lnTo>
                  <a:lnTo>
                    <a:pt x="739" y="2253"/>
                  </a:lnTo>
                  <a:lnTo>
                    <a:pt x="742" y="2275"/>
                  </a:lnTo>
                  <a:lnTo>
                    <a:pt x="765" y="2409"/>
                  </a:lnTo>
                  <a:lnTo>
                    <a:pt x="765" y="2409"/>
                  </a:lnTo>
                  <a:lnTo>
                    <a:pt x="812" y="2637"/>
                  </a:lnTo>
                  <a:lnTo>
                    <a:pt x="798" y="2869"/>
                  </a:lnTo>
                  <a:lnTo>
                    <a:pt x="814" y="2930"/>
                  </a:lnTo>
                  <a:lnTo>
                    <a:pt x="812" y="2987"/>
                  </a:lnTo>
                  <a:lnTo>
                    <a:pt x="775" y="3016"/>
                  </a:lnTo>
                  <a:lnTo>
                    <a:pt x="772" y="3059"/>
                  </a:lnTo>
                  <a:lnTo>
                    <a:pt x="772" y="3059"/>
                  </a:lnTo>
                  <a:lnTo>
                    <a:pt x="773" y="3081"/>
                  </a:lnTo>
                  <a:lnTo>
                    <a:pt x="777" y="3098"/>
                  </a:lnTo>
                  <a:lnTo>
                    <a:pt x="782" y="3112"/>
                  </a:lnTo>
                  <a:lnTo>
                    <a:pt x="788" y="3120"/>
                  </a:lnTo>
                  <a:lnTo>
                    <a:pt x="794" y="3128"/>
                  </a:lnTo>
                  <a:lnTo>
                    <a:pt x="800" y="3131"/>
                  </a:lnTo>
                  <a:lnTo>
                    <a:pt x="805" y="3134"/>
                  </a:lnTo>
                  <a:lnTo>
                    <a:pt x="810" y="3135"/>
                  </a:lnTo>
                  <a:lnTo>
                    <a:pt x="799" y="3208"/>
                  </a:lnTo>
                  <a:lnTo>
                    <a:pt x="799" y="3208"/>
                  </a:lnTo>
                  <a:lnTo>
                    <a:pt x="798" y="3212"/>
                  </a:lnTo>
                  <a:lnTo>
                    <a:pt x="795" y="3220"/>
                  </a:lnTo>
                  <a:lnTo>
                    <a:pt x="795" y="3232"/>
                  </a:lnTo>
                  <a:lnTo>
                    <a:pt x="797" y="3241"/>
                  </a:lnTo>
                  <a:lnTo>
                    <a:pt x="798" y="3250"/>
                  </a:lnTo>
                  <a:lnTo>
                    <a:pt x="802" y="3260"/>
                  </a:lnTo>
                  <a:lnTo>
                    <a:pt x="805" y="3269"/>
                  </a:lnTo>
                  <a:lnTo>
                    <a:pt x="812" y="3279"/>
                  </a:lnTo>
                  <a:lnTo>
                    <a:pt x="820" y="3290"/>
                  </a:lnTo>
                  <a:lnTo>
                    <a:pt x="830" y="3300"/>
                  </a:lnTo>
                  <a:lnTo>
                    <a:pt x="842" y="3311"/>
                  </a:lnTo>
                  <a:lnTo>
                    <a:pt x="857" y="3322"/>
                  </a:lnTo>
                  <a:lnTo>
                    <a:pt x="876" y="3332"/>
                  </a:lnTo>
                  <a:lnTo>
                    <a:pt x="876" y="3332"/>
                  </a:lnTo>
                  <a:lnTo>
                    <a:pt x="878" y="3334"/>
                  </a:lnTo>
                  <a:lnTo>
                    <a:pt x="887" y="3334"/>
                  </a:lnTo>
                  <a:lnTo>
                    <a:pt x="902" y="3332"/>
                  </a:lnTo>
                  <a:lnTo>
                    <a:pt x="919" y="3329"/>
                  </a:lnTo>
                  <a:lnTo>
                    <a:pt x="929" y="3325"/>
                  </a:lnTo>
                  <a:lnTo>
                    <a:pt x="940" y="3321"/>
                  </a:lnTo>
                  <a:lnTo>
                    <a:pt x="951" y="3315"/>
                  </a:lnTo>
                  <a:lnTo>
                    <a:pt x="962" y="3309"/>
                  </a:lnTo>
                  <a:lnTo>
                    <a:pt x="974" y="3300"/>
                  </a:lnTo>
                  <a:lnTo>
                    <a:pt x="985" y="3289"/>
                  </a:lnTo>
                  <a:lnTo>
                    <a:pt x="998" y="3278"/>
                  </a:lnTo>
                  <a:lnTo>
                    <a:pt x="1009" y="3263"/>
                  </a:lnTo>
                  <a:lnTo>
                    <a:pt x="1011" y="3225"/>
                  </a:lnTo>
                  <a:lnTo>
                    <a:pt x="1009" y="3214"/>
                  </a:lnTo>
                  <a:lnTo>
                    <a:pt x="1009" y="3179"/>
                  </a:lnTo>
                  <a:lnTo>
                    <a:pt x="1006" y="3141"/>
                  </a:lnTo>
                  <a:lnTo>
                    <a:pt x="1019" y="3146"/>
                  </a:lnTo>
                  <a:lnTo>
                    <a:pt x="1019" y="3146"/>
                  </a:lnTo>
                  <a:lnTo>
                    <a:pt x="1024" y="3142"/>
                  </a:lnTo>
                  <a:lnTo>
                    <a:pt x="1028" y="3138"/>
                  </a:lnTo>
                  <a:lnTo>
                    <a:pt x="1033" y="3131"/>
                  </a:lnTo>
                  <a:lnTo>
                    <a:pt x="1037" y="3124"/>
                  </a:lnTo>
                  <a:lnTo>
                    <a:pt x="1043" y="3108"/>
                  </a:lnTo>
                  <a:lnTo>
                    <a:pt x="1048" y="3091"/>
                  </a:lnTo>
                  <a:lnTo>
                    <a:pt x="1052" y="3075"/>
                  </a:lnTo>
                  <a:lnTo>
                    <a:pt x="1054" y="3060"/>
                  </a:lnTo>
                  <a:lnTo>
                    <a:pt x="1057" y="3046"/>
                  </a:lnTo>
                  <a:lnTo>
                    <a:pt x="1058" y="3032"/>
                  </a:lnTo>
                  <a:lnTo>
                    <a:pt x="1058" y="3032"/>
                  </a:lnTo>
                  <a:lnTo>
                    <a:pt x="1057" y="3027"/>
                  </a:lnTo>
                  <a:lnTo>
                    <a:pt x="1054" y="3023"/>
                  </a:lnTo>
                  <a:lnTo>
                    <a:pt x="1048" y="3014"/>
                  </a:lnTo>
                  <a:lnTo>
                    <a:pt x="1041" y="3008"/>
                  </a:lnTo>
                  <a:lnTo>
                    <a:pt x="1033" y="3002"/>
                  </a:lnTo>
                  <a:lnTo>
                    <a:pt x="1019" y="2995"/>
                  </a:lnTo>
                  <a:lnTo>
                    <a:pt x="1012" y="2992"/>
                  </a:lnTo>
                  <a:lnTo>
                    <a:pt x="1021" y="2908"/>
                  </a:lnTo>
                  <a:lnTo>
                    <a:pt x="1036" y="2718"/>
                  </a:lnTo>
                  <a:lnTo>
                    <a:pt x="1036" y="2718"/>
                  </a:lnTo>
                  <a:lnTo>
                    <a:pt x="1036" y="2702"/>
                  </a:lnTo>
                  <a:lnTo>
                    <a:pt x="1035" y="2680"/>
                  </a:lnTo>
                  <a:lnTo>
                    <a:pt x="1031" y="2626"/>
                  </a:lnTo>
                  <a:lnTo>
                    <a:pt x="1026" y="2558"/>
                  </a:lnTo>
                  <a:lnTo>
                    <a:pt x="1026" y="2531"/>
                  </a:lnTo>
                  <a:lnTo>
                    <a:pt x="1015" y="2386"/>
                  </a:lnTo>
                  <a:lnTo>
                    <a:pt x="1005" y="2256"/>
                  </a:lnTo>
                  <a:lnTo>
                    <a:pt x="995" y="2169"/>
                  </a:lnTo>
                  <a:lnTo>
                    <a:pt x="993" y="2132"/>
                  </a:lnTo>
                  <a:lnTo>
                    <a:pt x="990" y="2097"/>
                  </a:lnTo>
                  <a:lnTo>
                    <a:pt x="988" y="2047"/>
                  </a:lnTo>
                  <a:lnTo>
                    <a:pt x="984" y="1932"/>
                  </a:lnTo>
                  <a:lnTo>
                    <a:pt x="984" y="1878"/>
                  </a:lnTo>
                  <a:lnTo>
                    <a:pt x="982" y="1720"/>
                  </a:lnTo>
                  <a:lnTo>
                    <a:pt x="974" y="1594"/>
                  </a:lnTo>
                  <a:lnTo>
                    <a:pt x="977" y="1560"/>
                  </a:lnTo>
                  <a:lnTo>
                    <a:pt x="977" y="1560"/>
                  </a:lnTo>
                  <a:lnTo>
                    <a:pt x="974" y="1543"/>
                  </a:lnTo>
                  <a:lnTo>
                    <a:pt x="971" y="1529"/>
                  </a:lnTo>
                  <a:lnTo>
                    <a:pt x="967" y="1519"/>
                  </a:lnTo>
                  <a:lnTo>
                    <a:pt x="963" y="1513"/>
                  </a:lnTo>
                  <a:lnTo>
                    <a:pt x="941" y="1386"/>
                  </a:lnTo>
                  <a:lnTo>
                    <a:pt x="909" y="1343"/>
                  </a:lnTo>
                  <a:lnTo>
                    <a:pt x="909" y="1326"/>
                  </a:lnTo>
                  <a:lnTo>
                    <a:pt x="915" y="1317"/>
                  </a:lnTo>
                  <a:lnTo>
                    <a:pt x="915" y="1298"/>
                  </a:lnTo>
                  <a:lnTo>
                    <a:pt x="922" y="1298"/>
                  </a:lnTo>
                  <a:lnTo>
                    <a:pt x="925" y="1290"/>
                  </a:lnTo>
                  <a:lnTo>
                    <a:pt x="920" y="1249"/>
                  </a:lnTo>
                  <a:lnTo>
                    <a:pt x="925" y="1247"/>
                  </a:lnTo>
                  <a:lnTo>
                    <a:pt x="1012" y="1229"/>
                  </a:lnTo>
                  <a:lnTo>
                    <a:pt x="1041" y="1222"/>
                  </a:lnTo>
                  <a:lnTo>
                    <a:pt x="1093" y="1217"/>
                  </a:lnTo>
                  <a:lnTo>
                    <a:pt x="1093" y="1217"/>
                  </a:lnTo>
                  <a:lnTo>
                    <a:pt x="1104" y="1212"/>
                  </a:lnTo>
                  <a:lnTo>
                    <a:pt x="1115" y="1207"/>
                  </a:lnTo>
                  <a:lnTo>
                    <a:pt x="1131" y="1197"/>
                  </a:lnTo>
                  <a:lnTo>
                    <a:pt x="1141" y="1190"/>
                  </a:lnTo>
                  <a:lnTo>
                    <a:pt x="1144" y="1186"/>
                  </a:lnTo>
                  <a:lnTo>
                    <a:pt x="1144" y="1186"/>
                  </a:lnTo>
                  <a:lnTo>
                    <a:pt x="1147" y="1181"/>
                  </a:lnTo>
                  <a:lnTo>
                    <a:pt x="1148" y="1176"/>
                  </a:lnTo>
                  <a:lnTo>
                    <a:pt x="1152" y="1163"/>
                  </a:lnTo>
                  <a:lnTo>
                    <a:pt x="1154" y="1148"/>
                  </a:lnTo>
                  <a:lnTo>
                    <a:pt x="1155" y="1133"/>
                  </a:lnTo>
                  <a:lnTo>
                    <a:pt x="1155" y="1107"/>
                  </a:lnTo>
                  <a:lnTo>
                    <a:pt x="1155" y="1096"/>
                  </a:lnTo>
                  <a:lnTo>
                    <a:pt x="1155" y="1096"/>
                  </a:lnTo>
                  <a:close/>
                  <a:moveTo>
                    <a:pt x="286" y="1152"/>
                  </a:moveTo>
                  <a:lnTo>
                    <a:pt x="284" y="1127"/>
                  </a:lnTo>
                  <a:lnTo>
                    <a:pt x="295" y="1109"/>
                  </a:lnTo>
                  <a:lnTo>
                    <a:pt x="295" y="1068"/>
                  </a:lnTo>
                  <a:lnTo>
                    <a:pt x="300" y="1056"/>
                  </a:lnTo>
                  <a:lnTo>
                    <a:pt x="300" y="1056"/>
                  </a:lnTo>
                  <a:lnTo>
                    <a:pt x="301" y="1056"/>
                  </a:lnTo>
                  <a:lnTo>
                    <a:pt x="302" y="1057"/>
                  </a:lnTo>
                  <a:lnTo>
                    <a:pt x="304" y="1059"/>
                  </a:lnTo>
                  <a:lnTo>
                    <a:pt x="299" y="1107"/>
                  </a:lnTo>
                  <a:lnTo>
                    <a:pt x="295" y="1155"/>
                  </a:lnTo>
                  <a:lnTo>
                    <a:pt x="284" y="1189"/>
                  </a:lnTo>
                  <a:lnTo>
                    <a:pt x="286" y="1162"/>
                  </a:lnTo>
                  <a:lnTo>
                    <a:pt x="286" y="1152"/>
                  </a:lnTo>
                  <a:close/>
                  <a:moveTo>
                    <a:pt x="190" y="1636"/>
                  </a:moveTo>
                  <a:lnTo>
                    <a:pt x="194" y="1631"/>
                  </a:lnTo>
                  <a:lnTo>
                    <a:pt x="203" y="1637"/>
                  </a:lnTo>
                  <a:lnTo>
                    <a:pt x="205" y="1657"/>
                  </a:lnTo>
                  <a:lnTo>
                    <a:pt x="205" y="1657"/>
                  </a:lnTo>
                  <a:lnTo>
                    <a:pt x="201" y="1655"/>
                  </a:lnTo>
                  <a:lnTo>
                    <a:pt x="196" y="1653"/>
                  </a:lnTo>
                  <a:lnTo>
                    <a:pt x="193" y="1655"/>
                  </a:lnTo>
                  <a:lnTo>
                    <a:pt x="189" y="1657"/>
                  </a:lnTo>
                  <a:lnTo>
                    <a:pt x="190" y="1636"/>
                  </a:lnTo>
                  <a:close/>
                  <a:moveTo>
                    <a:pt x="210" y="2070"/>
                  </a:moveTo>
                  <a:lnTo>
                    <a:pt x="219" y="1995"/>
                  </a:lnTo>
                  <a:lnTo>
                    <a:pt x="224" y="2028"/>
                  </a:lnTo>
                  <a:lnTo>
                    <a:pt x="210" y="2070"/>
                  </a:lnTo>
                  <a:close/>
                  <a:moveTo>
                    <a:pt x="301" y="1489"/>
                  </a:moveTo>
                  <a:lnTo>
                    <a:pt x="293" y="1531"/>
                  </a:lnTo>
                  <a:lnTo>
                    <a:pt x="288" y="1552"/>
                  </a:lnTo>
                  <a:lnTo>
                    <a:pt x="268" y="1584"/>
                  </a:lnTo>
                  <a:lnTo>
                    <a:pt x="269" y="1649"/>
                  </a:lnTo>
                  <a:lnTo>
                    <a:pt x="254" y="1725"/>
                  </a:lnTo>
                  <a:lnTo>
                    <a:pt x="249" y="1794"/>
                  </a:lnTo>
                  <a:lnTo>
                    <a:pt x="231" y="1906"/>
                  </a:lnTo>
                  <a:lnTo>
                    <a:pt x="245" y="1796"/>
                  </a:lnTo>
                  <a:lnTo>
                    <a:pt x="240" y="1766"/>
                  </a:lnTo>
                  <a:lnTo>
                    <a:pt x="240" y="1766"/>
                  </a:lnTo>
                  <a:lnTo>
                    <a:pt x="237" y="1759"/>
                  </a:lnTo>
                  <a:lnTo>
                    <a:pt x="235" y="1755"/>
                  </a:lnTo>
                  <a:lnTo>
                    <a:pt x="227" y="1746"/>
                  </a:lnTo>
                  <a:lnTo>
                    <a:pt x="228" y="1742"/>
                  </a:lnTo>
                  <a:lnTo>
                    <a:pt x="224" y="1741"/>
                  </a:lnTo>
                  <a:lnTo>
                    <a:pt x="224" y="1690"/>
                  </a:lnTo>
                  <a:lnTo>
                    <a:pt x="228" y="1688"/>
                  </a:lnTo>
                  <a:lnTo>
                    <a:pt x="228" y="1688"/>
                  </a:lnTo>
                  <a:lnTo>
                    <a:pt x="233" y="1687"/>
                  </a:lnTo>
                  <a:lnTo>
                    <a:pt x="237" y="1685"/>
                  </a:lnTo>
                  <a:lnTo>
                    <a:pt x="242" y="1681"/>
                  </a:lnTo>
                  <a:lnTo>
                    <a:pt x="245" y="1677"/>
                  </a:lnTo>
                  <a:lnTo>
                    <a:pt x="246" y="1674"/>
                  </a:lnTo>
                  <a:lnTo>
                    <a:pt x="246" y="1639"/>
                  </a:lnTo>
                  <a:lnTo>
                    <a:pt x="251" y="1603"/>
                  </a:lnTo>
                  <a:lnTo>
                    <a:pt x="251" y="1577"/>
                  </a:lnTo>
                  <a:lnTo>
                    <a:pt x="251" y="1577"/>
                  </a:lnTo>
                  <a:lnTo>
                    <a:pt x="259" y="1579"/>
                  </a:lnTo>
                  <a:lnTo>
                    <a:pt x="263" y="1575"/>
                  </a:lnTo>
                  <a:lnTo>
                    <a:pt x="268" y="1510"/>
                  </a:lnTo>
                  <a:lnTo>
                    <a:pt x="268" y="1510"/>
                  </a:lnTo>
                  <a:lnTo>
                    <a:pt x="270" y="1512"/>
                  </a:lnTo>
                  <a:lnTo>
                    <a:pt x="277" y="1448"/>
                  </a:lnTo>
                  <a:lnTo>
                    <a:pt x="274" y="1444"/>
                  </a:lnTo>
                  <a:lnTo>
                    <a:pt x="277" y="1441"/>
                  </a:lnTo>
                  <a:lnTo>
                    <a:pt x="291" y="1476"/>
                  </a:lnTo>
                  <a:lnTo>
                    <a:pt x="307" y="1477"/>
                  </a:lnTo>
                  <a:lnTo>
                    <a:pt x="307" y="1477"/>
                  </a:lnTo>
                  <a:lnTo>
                    <a:pt x="301" y="1489"/>
                  </a:lnTo>
                  <a:close/>
                  <a:moveTo>
                    <a:pt x="952" y="1067"/>
                  </a:moveTo>
                  <a:lnTo>
                    <a:pt x="946" y="1068"/>
                  </a:lnTo>
                  <a:lnTo>
                    <a:pt x="932" y="1063"/>
                  </a:lnTo>
                  <a:lnTo>
                    <a:pt x="902" y="1059"/>
                  </a:lnTo>
                  <a:lnTo>
                    <a:pt x="894" y="1063"/>
                  </a:lnTo>
                  <a:lnTo>
                    <a:pt x="893" y="1032"/>
                  </a:lnTo>
                  <a:lnTo>
                    <a:pt x="883" y="1010"/>
                  </a:lnTo>
                  <a:lnTo>
                    <a:pt x="884" y="980"/>
                  </a:lnTo>
                  <a:lnTo>
                    <a:pt x="889" y="961"/>
                  </a:lnTo>
                  <a:lnTo>
                    <a:pt x="894" y="918"/>
                  </a:lnTo>
                  <a:lnTo>
                    <a:pt x="908" y="961"/>
                  </a:lnTo>
                  <a:lnTo>
                    <a:pt x="940" y="1025"/>
                  </a:lnTo>
                  <a:lnTo>
                    <a:pt x="953" y="1049"/>
                  </a:lnTo>
                  <a:lnTo>
                    <a:pt x="952" y="1067"/>
                  </a:lnTo>
                  <a:close/>
                </a:path>
              </a:pathLst>
            </a:custGeom>
            <a:ln/>
            <a:extLst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1210" name="Freeform 10"/>
            <p:cNvSpPr>
              <a:spLocks noEditPoints="1"/>
            </p:cNvSpPr>
            <p:nvPr/>
          </p:nvSpPr>
          <p:spPr bwMode="invGray">
            <a:xfrm>
              <a:off x="4228" y="2285"/>
              <a:ext cx="279" cy="784"/>
            </a:xfrm>
            <a:custGeom>
              <a:avLst/>
              <a:gdLst>
                <a:gd name="T0" fmla="*/ 1128 w 1155"/>
                <a:gd name="T1" fmla="*/ 998 h 3334"/>
                <a:gd name="T2" fmla="*/ 1036 w 1155"/>
                <a:gd name="T3" fmla="*/ 783 h 3334"/>
                <a:gd name="T4" fmla="*/ 876 w 1155"/>
                <a:gd name="T5" fmla="*/ 566 h 3334"/>
                <a:gd name="T6" fmla="*/ 731 w 1155"/>
                <a:gd name="T7" fmla="*/ 471 h 3334"/>
                <a:gd name="T8" fmla="*/ 807 w 1155"/>
                <a:gd name="T9" fmla="*/ 326 h 3334"/>
                <a:gd name="T10" fmla="*/ 818 w 1155"/>
                <a:gd name="T11" fmla="*/ 199 h 3334"/>
                <a:gd name="T12" fmla="*/ 754 w 1155"/>
                <a:gd name="T13" fmla="*/ 87 h 3334"/>
                <a:gd name="T14" fmla="*/ 575 w 1155"/>
                <a:gd name="T15" fmla="*/ 7 h 3334"/>
                <a:gd name="T16" fmla="*/ 529 w 1155"/>
                <a:gd name="T17" fmla="*/ 49 h 3334"/>
                <a:gd name="T18" fmla="*/ 465 w 1155"/>
                <a:gd name="T19" fmla="*/ 78 h 3334"/>
                <a:gd name="T20" fmla="*/ 461 w 1155"/>
                <a:gd name="T21" fmla="*/ 166 h 3334"/>
                <a:gd name="T22" fmla="*/ 474 w 1155"/>
                <a:gd name="T23" fmla="*/ 204 h 3334"/>
                <a:gd name="T24" fmla="*/ 471 w 1155"/>
                <a:gd name="T25" fmla="*/ 353 h 3334"/>
                <a:gd name="T26" fmla="*/ 519 w 1155"/>
                <a:gd name="T27" fmla="*/ 416 h 3334"/>
                <a:gd name="T28" fmla="*/ 355 w 1155"/>
                <a:gd name="T29" fmla="*/ 527 h 3334"/>
                <a:gd name="T30" fmla="*/ 235 w 1155"/>
                <a:gd name="T31" fmla="*/ 581 h 3334"/>
                <a:gd name="T32" fmla="*/ 174 w 1155"/>
                <a:gd name="T33" fmla="*/ 867 h 3334"/>
                <a:gd name="T34" fmla="*/ 136 w 1155"/>
                <a:gd name="T35" fmla="*/ 1159 h 3334"/>
                <a:gd name="T36" fmla="*/ 114 w 1155"/>
                <a:gd name="T37" fmla="*/ 1456 h 3334"/>
                <a:gd name="T38" fmla="*/ 114 w 1155"/>
                <a:gd name="T39" fmla="*/ 1536 h 3334"/>
                <a:gd name="T40" fmla="*/ 177 w 1155"/>
                <a:gd name="T41" fmla="*/ 1709 h 3334"/>
                <a:gd name="T42" fmla="*/ 174 w 1155"/>
                <a:gd name="T43" fmla="*/ 1727 h 3334"/>
                <a:gd name="T44" fmla="*/ 132 w 1155"/>
                <a:gd name="T45" fmla="*/ 1779 h 3334"/>
                <a:gd name="T46" fmla="*/ 44 w 1155"/>
                <a:gd name="T47" fmla="*/ 2243 h 3334"/>
                <a:gd name="T48" fmla="*/ 108 w 1155"/>
                <a:gd name="T49" fmla="*/ 2220 h 3334"/>
                <a:gd name="T50" fmla="*/ 131 w 1155"/>
                <a:gd name="T51" fmla="*/ 2376 h 3334"/>
                <a:gd name="T52" fmla="*/ 28 w 1155"/>
                <a:gd name="T53" fmla="*/ 3062 h 3334"/>
                <a:gd name="T54" fmla="*/ 0 w 1155"/>
                <a:gd name="T55" fmla="*/ 3191 h 3334"/>
                <a:gd name="T56" fmla="*/ 36 w 1155"/>
                <a:gd name="T57" fmla="*/ 3276 h 3334"/>
                <a:gd name="T58" fmla="*/ 109 w 1155"/>
                <a:gd name="T59" fmla="*/ 3287 h 3334"/>
                <a:gd name="T60" fmla="*/ 196 w 1155"/>
                <a:gd name="T61" fmla="*/ 3239 h 3334"/>
                <a:gd name="T62" fmla="*/ 256 w 1155"/>
                <a:gd name="T63" fmla="*/ 3093 h 3334"/>
                <a:gd name="T64" fmla="*/ 285 w 1155"/>
                <a:gd name="T65" fmla="*/ 3008 h 3334"/>
                <a:gd name="T66" fmla="*/ 373 w 1155"/>
                <a:gd name="T67" fmla="*/ 2764 h 3334"/>
                <a:gd name="T68" fmla="*/ 590 w 1155"/>
                <a:gd name="T69" fmla="*/ 1862 h 3334"/>
                <a:gd name="T70" fmla="*/ 725 w 1155"/>
                <a:gd name="T71" fmla="*/ 2087 h 3334"/>
                <a:gd name="T72" fmla="*/ 765 w 1155"/>
                <a:gd name="T73" fmla="*/ 2409 h 3334"/>
                <a:gd name="T74" fmla="*/ 772 w 1155"/>
                <a:gd name="T75" fmla="*/ 3059 h 3334"/>
                <a:gd name="T76" fmla="*/ 810 w 1155"/>
                <a:gd name="T77" fmla="*/ 3135 h 3334"/>
                <a:gd name="T78" fmla="*/ 802 w 1155"/>
                <a:gd name="T79" fmla="*/ 3260 h 3334"/>
                <a:gd name="T80" fmla="*/ 876 w 1155"/>
                <a:gd name="T81" fmla="*/ 3332 h 3334"/>
                <a:gd name="T82" fmla="*/ 962 w 1155"/>
                <a:gd name="T83" fmla="*/ 3309 h 3334"/>
                <a:gd name="T84" fmla="*/ 1006 w 1155"/>
                <a:gd name="T85" fmla="*/ 3141 h 3334"/>
                <a:gd name="T86" fmla="*/ 1048 w 1155"/>
                <a:gd name="T87" fmla="*/ 3091 h 3334"/>
                <a:gd name="T88" fmla="*/ 1048 w 1155"/>
                <a:gd name="T89" fmla="*/ 3014 h 3334"/>
                <a:gd name="T90" fmla="*/ 1036 w 1155"/>
                <a:gd name="T91" fmla="*/ 2702 h 3334"/>
                <a:gd name="T92" fmla="*/ 993 w 1155"/>
                <a:gd name="T93" fmla="*/ 2132 h 3334"/>
                <a:gd name="T94" fmla="*/ 977 w 1155"/>
                <a:gd name="T95" fmla="*/ 1560 h 3334"/>
                <a:gd name="T96" fmla="*/ 915 w 1155"/>
                <a:gd name="T97" fmla="*/ 1317 h 3334"/>
                <a:gd name="T98" fmla="*/ 1093 w 1155"/>
                <a:gd name="T99" fmla="*/ 1217 h 3334"/>
                <a:gd name="T100" fmla="*/ 1147 w 1155"/>
                <a:gd name="T101" fmla="*/ 1181 h 3334"/>
                <a:gd name="T102" fmla="*/ 286 w 1155"/>
                <a:gd name="T103" fmla="*/ 1152 h 3334"/>
                <a:gd name="T104" fmla="*/ 304 w 1155"/>
                <a:gd name="T105" fmla="*/ 1059 h 3334"/>
                <a:gd name="T106" fmla="*/ 203 w 1155"/>
                <a:gd name="T107" fmla="*/ 1637 h 3334"/>
                <a:gd name="T108" fmla="*/ 210 w 1155"/>
                <a:gd name="T109" fmla="*/ 2070 h 3334"/>
                <a:gd name="T110" fmla="*/ 269 w 1155"/>
                <a:gd name="T111" fmla="*/ 1649 h 3334"/>
                <a:gd name="T112" fmla="*/ 235 w 1155"/>
                <a:gd name="T113" fmla="*/ 1755 h 3334"/>
                <a:gd name="T114" fmla="*/ 237 w 1155"/>
                <a:gd name="T115" fmla="*/ 1685 h 3334"/>
                <a:gd name="T116" fmla="*/ 259 w 1155"/>
                <a:gd name="T117" fmla="*/ 1579 h 3334"/>
                <a:gd name="T118" fmla="*/ 291 w 1155"/>
                <a:gd name="T119" fmla="*/ 1476 h 3334"/>
                <a:gd name="T120" fmla="*/ 894 w 1155"/>
                <a:gd name="T121" fmla="*/ 1063 h 3334"/>
                <a:gd name="T122" fmla="*/ 953 w 1155"/>
                <a:gd name="T123" fmla="*/ 1049 h 3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55" h="3334">
                  <a:moveTo>
                    <a:pt x="1155" y="1096"/>
                  </a:moveTo>
                  <a:lnTo>
                    <a:pt x="1149" y="1074"/>
                  </a:lnTo>
                  <a:lnTo>
                    <a:pt x="1148" y="1054"/>
                  </a:lnTo>
                  <a:lnTo>
                    <a:pt x="1148" y="1054"/>
                  </a:lnTo>
                  <a:lnTo>
                    <a:pt x="1143" y="1037"/>
                  </a:lnTo>
                  <a:lnTo>
                    <a:pt x="1138" y="1022"/>
                  </a:lnTo>
                  <a:lnTo>
                    <a:pt x="1133" y="1009"/>
                  </a:lnTo>
                  <a:lnTo>
                    <a:pt x="1128" y="998"/>
                  </a:lnTo>
                  <a:lnTo>
                    <a:pt x="1120" y="982"/>
                  </a:lnTo>
                  <a:lnTo>
                    <a:pt x="1117" y="977"/>
                  </a:lnTo>
                  <a:lnTo>
                    <a:pt x="1095" y="931"/>
                  </a:lnTo>
                  <a:lnTo>
                    <a:pt x="1085" y="892"/>
                  </a:lnTo>
                  <a:lnTo>
                    <a:pt x="1056" y="857"/>
                  </a:lnTo>
                  <a:lnTo>
                    <a:pt x="1038" y="809"/>
                  </a:lnTo>
                  <a:lnTo>
                    <a:pt x="1036" y="783"/>
                  </a:lnTo>
                  <a:lnTo>
                    <a:pt x="1036" y="783"/>
                  </a:lnTo>
                  <a:lnTo>
                    <a:pt x="1019" y="749"/>
                  </a:lnTo>
                  <a:lnTo>
                    <a:pt x="991" y="699"/>
                  </a:lnTo>
                  <a:lnTo>
                    <a:pt x="957" y="637"/>
                  </a:lnTo>
                  <a:lnTo>
                    <a:pt x="942" y="620"/>
                  </a:lnTo>
                  <a:lnTo>
                    <a:pt x="938" y="618"/>
                  </a:lnTo>
                  <a:lnTo>
                    <a:pt x="918" y="598"/>
                  </a:lnTo>
                  <a:lnTo>
                    <a:pt x="894" y="581"/>
                  </a:lnTo>
                  <a:lnTo>
                    <a:pt x="876" y="566"/>
                  </a:lnTo>
                  <a:lnTo>
                    <a:pt x="863" y="563"/>
                  </a:lnTo>
                  <a:lnTo>
                    <a:pt x="824" y="544"/>
                  </a:lnTo>
                  <a:lnTo>
                    <a:pt x="808" y="523"/>
                  </a:lnTo>
                  <a:lnTo>
                    <a:pt x="787" y="522"/>
                  </a:lnTo>
                  <a:lnTo>
                    <a:pt x="786" y="522"/>
                  </a:lnTo>
                  <a:lnTo>
                    <a:pt x="778" y="519"/>
                  </a:lnTo>
                  <a:lnTo>
                    <a:pt x="745" y="473"/>
                  </a:lnTo>
                  <a:lnTo>
                    <a:pt x="731" y="471"/>
                  </a:lnTo>
                  <a:lnTo>
                    <a:pt x="734" y="452"/>
                  </a:lnTo>
                  <a:lnTo>
                    <a:pt x="735" y="453"/>
                  </a:lnTo>
                  <a:lnTo>
                    <a:pt x="742" y="439"/>
                  </a:lnTo>
                  <a:lnTo>
                    <a:pt x="750" y="463"/>
                  </a:lnTo>
                  <a:lnTo>
                    <a:pt x="755" y="463"/>
                  </a:lnTo>
                  <a:lnTo>
                    <a:pt x="779" y="411"/>
                  </a:lnTo>
                  <a:lnTo>
                    <a:pt x="807" y="326"/>
                  </a:lnTo>
                  <a:lnTo>
                    <a:pt x="807" y="326"/>
                  </a:lnTo>
                  <a:lnTo>
                    <a:pt x="814" y="305"/>
                  </a:lnTo>
                  <a:lnTo>
                    <a:pt x="821" y="279"/>
                  </a:lnTo>
                  <a:lnTo>
                    <a:pt x="829" y="249"/>
                  </a:lnTo>
                  <a:lnTo>
                    <a:pt x="829" y="249"/>
                  </a:lnTo>
                  <a:lnTo>
                    <a:pt x="828" y="236"/>
                  </a:lnTo>
                  <a:lnTo>
                    <a:pt x="825" y="222"/>
                  </a:lnTo>
                  <a:lnTo>
                    <a:pt x="821" y="210"/>
                  </a:lnTo>
                  <a:lnTo>
                    <a:pt x="818" y="199"/>
                  </a:lnTo>
                  <a:lnTo>
                    <a:pt x="809" y="184"/>
                  </a:lnTo>
                  <a:lnTo>
                    <a:pt x="805" y="178"/>
                  </a:lnTo>
                  <a:lnTo>
                    <a:pt x="805" y="178"/>
                  </a:lnTo>
                  <a:lnTo>
                    <a:pt x="794" y="163"/>
                  </a:lnTo>
                  <a:lnTo>
                    <a:pt x="783" y="148"/>
                  </a:lnTo>
                  <a:lnTo>
                    <a:pt x="773" y="132"/>
                  </a:lnTo>
                  <a:lnTo>
                    <a:pt x="760" y="89"/>
                  </a:lnTo>
                  <a:lnTo>
                    <a:pt x="754" y="87"/>
                  </a:lnTo>
                  <a:lnTo>
                    <a:pt x="730" y="57"/>
                  </a:lnTo>
                  <a:lnTo>
                    <a:pt x="696" y="51"/>
                  </a:lnTo>
                  <a:lnTo>
                    <a:pt x="635" y="10"/>
                  </a:lnTo>
                  <a:lnTo>
                    <a:pt x="629" y="10"/>
                  </a:lnTo>
                  <a:lnTo>
                    <a:pt x="634" y="25"/>
                  </a:lnTo>
                  <a:lnTo>
                    <a:pt x="588" y="0"/>
                  </a:lnTo>
                  <a:lnTo>
                    <a:pt x="598" y="25"/>
                  </a:lnTo>
                  <a:lnTo>
                    <a:pt x="575" y="7"/>
                  </a:lnTo>
                  <a:lnTo>
                    <a:pt x="579" y="29"/>
                  </a:lnTo>
                  <a:lnTo>
                    <a:pt x="574" y="26"/>
                  </a:lnTo>
                  <a:lnTo>
                    <a:pt x="534" y="14"/>
                  </a:lnTo>
                  <a:lnTo>
                    <a:pt x="556" y="39"/>
                  </a:lnTo>
                  <a:lnTo>
                    <a:pt x="554" y="41"/>
                  </a:lnTo>
                  <a:lnTo>
                    <a:pt x="519" y="19"/>
                  </a:lnTo>
                  <a:lnTo>
                    <a:pt x="532" y="47"/>
                  </a:lnTo>
                  <a:lnTo>
                    <a:pt x="529" y="49"/>
                  </a:lnTo>
                  <a:lnTo>
                    <a:pt x="508" y="19"/>
                  </a:lnTo>
                  <a:lnTo>
                    <a:pt x="508" y="24"/>
                  </a:lnTo>
                  <a:lnTo>
                    <a:pt x="507" y="56"/>
                  </a:lnTo>
                  <a:lnTo>
                    <a:pt x="476" y="46"/>
                  </a:lnTo>
                  <a:lnTo>
                    <a:pt x="479" y="50"/>
                  </a:lnTo>
                  <a:lnTo>
                    <a:pt x="505" y="73"/>
                  </a:lnTo>
                  <a:lnTo>
                    <a:pt x="461" y="74"/>
                  </a:lnTo>
                  <a:lnTo>
                    <a:pt x="465" y="78"/>
                  </a:lnTo>
                  <a:lnTo>
                    <a:pt x="489" y="90"/>
                  </a:lnTo>
                  <a:lnTo>
                    <a:pt x="468" y="94"/>
                  </a:lnTo>
                  <a:lnTo>
                    <a:pt x="491" y="103"/>
                  </a:lnTo>
                  <a:lnTo>
                    <a:pt x="458" y="115"/>
                  </a:lnTo>
                  <a:lnTo>
                    <a:pt x="482" y="126"/>
                  </a:lnTo>
                  <a:lnTo>
                    <a:pt x="468" y="137"/>
                  </a:lnTo>
                  <a:lnTo>
                    <a:pt x="482" y="139"/>
                  </a:lnTo>
                  <a:lnTo>
                    <a:pt x="461" y="166"/>
                  </a:lnTo>
                  <a:lnTo>
                    <a:pt x="464" y="164"/>
                  </a:lnTo>
                  <a:lnTo>
                    <a:pt x="479" y="158"/>
                  </a:lnTo>
                  <a:lnTo>
                    <a:pt x="479" y="158"/>
                  </a:lnTo>
                  <a:lnTo>
                    <a:pt x="476" y="167"/>
                  </a:lnTo>
                  <a:lnTo>
                    <a:pt x="474" y="178"/>
                  </a:lnTo>
                  <a:lnTo>
                    <a:pt x="473" y="190"/>
                  </a:lnTo>
                  <a:lnTo>
                    <a:pt x="473" y="198"/>
                  </a:lnTo>
                  <a:lnTo>
                    <a:pt x="474" y="204"/>
                  </a:lnTo>
                  <a:lnTo>
                    <a:pt x="471" y="216"/>
                  </a:lnTo>
                  <a:lnTo>
                    <a:pt x="471" y="229"/>
                  </a:lnTo>
                  <a:lnTo>
                    <a:pt x="471" y="229"/>
                  </a:lnTo>
                  <a:lnTo>
                    <a:pt x="466" y="240"/>
                  </a:lnTo>
                  <a:lnTo>
                    <a:pt x="460" y="252"/>
                  </a:lnTo>
                  <a:lnTo>
                    <a:pt x="469" y="304"/>
                  </a:lnTo>
                  <a:lnTo>
                    <a:pt x="471" y="353"/>
                  </a:lnTo>
                  <a:lnTo>
                    <a:pt x="471" y="353"/>
                  </a:lnTo>
                  <a:lnTo>
                    <a:pt x="473" y="359"/>
                  </a:lnTo>
                  <a:lnTo>
                    <a:pt x="474" y="365"/>
                  </a:lnTo>
                  <a:lnTo>
                    <a:pt x="477" y="374"/>
                  </a:lnTo>
                  <a:lnTo>
                    <a:pt x="481" y="383"/>
                  </a:lnTo>
                  <a:lnTo>
                    <a:pt x="487" y="391"/>
                  </a:lnTo>
                  <a:lnTo>
                    <a:pt x="495" y="399"/>
                  </a:lnTo>
                  <a:lnTo>
                    <a:pt x="505" y="406"/>
                  </a:lnTo>
                  <a:lnTo>
                    <a:pt x="519" y="416"/>
                  </a:lnTo>
                  <a:lnTo>
                    <a:pt x="521" y="428"/>
                  </a:lnTo>
                  <a:lnTo>
                    <a:pt x="519" y="439"/>
                  </a:lnTo>
                  <a:lnTo>
                    <a:pt x="510" y="441"/>
                  </a:lnTo>
                  <a:lnTo>
                    <a:pt x="438" y="505"/>
                  </a:lnTo>
                  <a:lnTo>
                    <a:pt x="415" y="507"/>
                  </a:lnTo>
                  <a:lnTo>
                    <a:pt x="388" y="523"/>
                  </a:lnTo>
                  <a:lnTo>
                    <a:pt x="355" y="527"/>
                  </a:lnTo>
                  <a:lnTo>
                    <a:pt x="355" y="527"/>
                  </a:lnTo>
                  <a:lnTo>
                    <a:pt x="343" y="529"/>
                  </a:lnTo>
                  <a:lnTo>
                    <a:pt x="332" y="532"/>
                  </a:lnTo>
                  <a:lnTo>
                    <a:pt x="310" y="538"/>
                  </a:lnTo>
                  <a:lnTo>
                    <a:pt x="289" y="547"/>
                  </a:lnTo>
                  <a:lnTo>
                    <a:pt x="270" y="556"/>
                  </a:lnTo>
                  <a:lnTo>
                    <a:pt x="256" y="565"/>
                  </a:lnTo>
                  <a:lnTo>
                    <a:pt x="245" y="574"/>
                  </a:lnTo>
                  <a:lnTo>
                    <a:pt x="235" y="581"/>
                  </a:lnTo>
                  <a:lnTo>
                    <a:pt x="232" y="619"/>
                  </a:lnTo>
                  <a:lnTo>
                    <a:pt x="205" y="690"/>
                  </a:lnTo>
                  <a:lnTo>
                    <a:pt x="195" y="731"/>
                  </a:lnTo>
                  <a:lnTo>
                    <a:pt x="187" y="793"/>
                  </a:lnTo>
                  <a:lnTo>
                    <a:pt x="183" y="809"/>
                  </a:lnTo>
                  <a:lnTo>
                    <a:pt x="183" y="809"/>
                  </a:lnTo>
                  <a:lnTo>
                    <a:pt x="178" y="837"/>
                  </a:lnTo>
                  <a:lnTo>
                    <a:pt x="174" y="867"/>
                  </a:lnTo>
                  <a:lnTo>
                    <a:pt x="169" y="921"/>
                  </a:lnTo>
                  <a:lnTo>
                    <a:pt x="168" y="962"/>
                  </a:lnTo>
                  <a:lnTo>
                    <a:pt x="168" y="978"/>
                  </a:lnTo>
                  <a:lnTo>
                    <a:pt x="155" y="1017"/>
                  </a:lnTo>
                  <a:lnTo>
                    <a:pt x="146" y="1063"/>
                  </a:lnTo>
                  <a:lnTo>
                    <a:pt x="137" y="1079"/>
                  </a:lnTo>
                  <a:lnTo>
                    <a:pt x="134" y="1141"/>
                  </a:lnTo>
                  <a:lnTo>
                    <a:pt x="136" y="1159"/>
                  </a:lnTo>
                  <a:lnTo>
                    <a:pt x="130" y="1173"/>
                  </a:lnTo>
                  <a:lnTo>
                    <a:pt x="113" y="1231"/>
                  </a:lnTo>
                  <a:lnTo>
                    <a:pt x="116" y="1249"/>
                  </a:lnTo>
                  <a:lnTo>
                    <a:pt x="121" y="1277"/>
                  </a:lnTo>
                  <a:lnTo>
                    <a:pt x="111" y="1297"/>
                  </a:lnTo>
                  <a:lnTo>
                    <a:pt x="113" y="1340"/>
                  </a:lnTo>
                  <a:lnTo>
                    <a:pt x="114" y="1456"/>
                  </a:lnTo>
                  <a:lnTo>
                    <a:pt x="114" y="1456"/>
                  </a:lnTo>
                  <a:lnTo>
                    <a:pt x="113" y="1466"/>
                  </a:lnTo>
                  <a:lnTo>
                    <a:pt x="113" y="1466"/>
                  </a:lnTo>
                  <a:lnTo>
                    <a:pt x="97" y="1477"/>
                  </a:lnTo>
                  <a:lnTo>
                    <a:pt x="102" y="1530"/>
                  </a:lnTo>
                  <a:lnTo>
                    <a:pt x="111" y="1539"/>
                  </a:lnTo>
                  <a:lnTo>
                    <a:pt x="111" y="1539"/>
                  </a:lnTo>
                  <a:lnTo>
                    <a:pt x="114" y="1536"/>
                  </a:lnTo>
                  <a:lnTo>
                    <a:pt x="114" y="1536"/>
                  </a:lnTo>
                  <a:lnTo>
                    <a:pt x="116" y="1579"/>
                  </a:lnTo>
                  <a:lnTo>
                    <a:pt x="119" y="1597"/>
                  </a:lnTo>
                  <a:lnTo>
                    <a:pt x="120" y="1597"/>
                  </a:lnTo>
                  <a:lnTo>
                    <a:pt x="114" y="1644"/>
                  </a:lnTo>
                  <a:lnTo>
                    <a:pt x="126" y="1679"/>
                  </a:lnTo>
                  <a:lnTo>
                    <a:pt x="146" y="1705"/>
                  </a:lnTo>
                  <a:lnTo>
                    <a:pt x="164" y="1718"/>
                  </a:lnTo>
                  <a:lnTo>
                    <a:pt x="177" y="1709"/>
                  </a:lnTo>
                  <a:lnTo>
                    <a:pt x="184" y="1709"/>
                  </a:lnTo>
                  <a:lnTo>
                    <a:pt x="184" y="1709"/>
                  </a:lnTo>
                  <a:lnTo>
                    <a:pt x="185" y="1722"/>
                  </a:lnTo>
                  <a:lnTo>
                    <a:pt x="183" y="1720"/>
                  </a:lnTo>
                  <a:lnTo>
                    <a:pt x="179" y="1727"/>
                  </a:lnTo>
                  <a:lnTo>
                    <a:pt x="179" y="1727"/>
                  </a:lnTo>
                  <a:lnTo>
                    <a:pt x="174" y="1727"/>
                  </a:lnTo>
                  <a:lnTo>
                    <a:pt x="174" y="1727"/>
                  </a:lnTo>
                  <a:lnTo>
                    <a:pt x="166" y="1734"/>
                  </a:lnTo>
                  <a:lnTo>
                    <a:pt x="159" y="1740"/>
                  </a:lnTo>
                  <a:lnTo>
                    <a:pt x="152" y="1747"/>
                  </a:lnTo>
                  <a:lnTo>
                    <a:pt x="146" y="1755"/>
                  </a:lnTo>
                  <a:lnTo>
                    <a:pt x="137" y="1769"/>
                  </a:lnTo>
                  <a:lnTo>
                    <a:pt x="132" y="1779"/>
                  </a:lnTo>
                  <a:lnTo>
                    <a:pt x="132" y="1779"/>
                  </a:lnTo>
                  <a:lnTo>
                    <a:pt x="132" y="1779"/>
                  </a:lnTo>
                  <a:lnTo>
                    <a:pt x="132" y="1779"/>
                  </a:lnTo>
                  <a:lnTo>
                    <a:pt x="132" y="1779"/>
                  </a:lnTo>
                  <a:lnTo>
                    <a:pt x="131" y="1782"/>
                  </a:lnTo>
                  <a:lnTo>
                    <a:pt x="131" y="1782"/>
                  </a:lnTo>
                  <a:lnTo>
                    <a:pt x="33" y="2244"/>
                  </a:lnTo>
                  <a:lnTo>
                    <a:pt x="30" y="2255"/>
                  </a:lnTo>
                  <a:lnTo>
                    <a:pt x="30" y="2255"/>
                  </a:lnTo>
                  <a:lnTo>
                    <a:pt x="44" y="2243"/>
                  </a:lnTo>
                  <a:lnTo>
                    <a:pt x="56" y="2233"/>
                  </a:lnTo>
                  <a:lnTo>
                    <a:pt x="68" y="2227"/>
                  </a:lnTo>
                  <a:lnTo>
                    <a:pt x="79" y="2223"/>
                  </a:lnTo>
                  <a:lnTo>
                    <a:pt x="89" y="2222"/>
                  </a:lnTo>
                  <a:lnTo>
                    <a:pt x="95" y="2220"/>
                  </a:lnTo>
                  <a:lnTo>
                    <a:pt x="102" y="2220"/>
                  </a:lnTo>
                  <a:lnTo>
                    <a:pt x="102" y="2220"/>
                  </a:lnTo>
                  <a:lnTo>
                    <a:pt x="108" y="2220"/>
                  </a:lnTo>
                  <a:lnTo>
                    <a:pt x="115" y="2222"/>
                  </a:lnTo>
                  <a:lnTo>
                    <a:pt x="122" y="2224"/>
                  </a:lnTo>
                  <a:lnTo>
                    <a:pt x="131" y="2228"/>
                  </a:lnTo>
                  <a:lnTo>
                    <a:pt x="148" y="2238"/>
                  </a:lnTo>
                  <a:lnTo>
                    <a:pt x="164" y="2249"/>
                  </a:lnTo>
                  <a:lnTo>
                    <a:pt x="159" y="2260"/>
                  </a:lnTo>
                  <a:lnTo>
                    <a:pt x="158" y="2307"/>
                  </a:lnTo>
                  <a:lnTo>
                    <a:pt x="131" y="2376"/>
                  </a:lnTo>
                  <a:lnTo>
                    <a:pt x="97" y="2580"/>
                  </a:lnTo>
                  <a:lnTo>
                    <a:pt x="77" y="2662"/>
                  </a:lnTo>
                  <a:lnTo>
                    <a:pt x="51" y="2826"/>
                  </a:lnTo>
                  <a:lnTo>
                    <a:pt x="37" y="2850"/>
                  </a:lnTo>
                  <a:lnTo>
                    <a:pt x="35" y="2896"/>
                  </a:lnTo>
                  <a:lnTo>
                    <a:pt x="34" y="2913"/>
                  </a:lnTo>
                  <a:lnTo>
                    <a:pt x="28" y="2938"/>
                  </a:lnTo>
                  <a:lnTo>
                    <a:pt x="28" y="3062"/>
                  </a:lnTo>
                  <a:lnTo>
                    <a:pt x="35" y="3081"/>
                  </a:lnTo>
                  <a:lnTo>
                    <a:pt x="35" y="3081"/>
                  </a:lnTo>
                  <a:lnTo>
                    <a:pt x="21" y="3108"/>
                  </a:lnTo>
                  <a:lnTo>
                    <a:pt x="10" y="3133"/>
                  </a:lnTo>
                  <a:lnTo>
                    <a:pt x="2" y="3156"/>
                  </a:lnTo>
                  <a:lnTo>
                    <a:pt x="2" y="3156"/>
                  </a:lnTo>
                  <a:lnTo>
                    <a:pt x="0" y="3173"/>
                  </a:lnTo>
                  <a:lnTo>
                    <a:pt x="0" y="3191"/>
                  </a:lnTo>
                  <a:lnTo>
                    <a:pt x="3" y="3208"/>
                  </a:lnTo>
                  <a:lnTo>
                    <a:pt x="5" y="3223"/>
                  </a:lnTo>
                  <a:lnTo>
                    <a:pt x="13" y="3245"/>
                  </a:lnTo>
                  <a:lnTo>
                    <a:pt x="15" y="3253"/>
                  </a:lnTo>
                  <a:lnTo>
                    <a:pt x="15" y="3253"/>
                  </a:lnTo>
                  <a:lnTo>
                    <a:pt x="23" y="3262"/>
                  </a:lnTo>
                  <a:lnTo>
                    <a:pt x="29" y="3269"/>
                  </a:lnTo>
                  <a:lnTo>
                    <a:pt x="36" y="3276"/>
                  </a:lnTo>
                  <a:lnTo>
                    <a:pt x="45" y="3281"/>
                  </a:lnTo>
                  <a:lnTo>
                    <a:pt x="52" y="3284"/>
                  </a:lnTo>
                  <a:lnTo>
                    <a:pt x="60" y="3287"/>
                  </a:lnTo>
                  <a:lnTo>
                    <a:pt x="74" y="3289"/>
                  </a:lnTo>
                  <a:lnTo>
                    <a:pt x="88" y="3289"/>
                  </a:lnTo>
                  <a:lnTo>
                    <a:pt x="99" y="3288"/>
                  </a:lnTo>
                  <a:lnTo>
                    <a:pt x="109" y="3287"/>
                  </a:lnTo>
                  <a:lnTo>
                    <a:pt x="109" y="3287"/>
                  </a:lnTo>
                  <a:lnTo>
                    <a:pt x="125" y="3283"/>
                  </a:lnTo>
                  <a:lnTo>
                    <a:pt x="140" y="3278"/>
                  </a:lnTo>
                  <a:lnTo>
                    <a:pt x="152" y="3272"/>
                  </a:lnTo>
                  <a:lnTo>
                    <a:pt x="163" y="3266"/>
                  </a:lnTo>
                  <a:lnTo>
                    <a:pt x="173" y="3260"/>
                  </a:lnTo>
                  <a:lnTo>
                    <a:pt x="182" y="3252"/>
                  </a:lnTo>
                  <a:lnTo>
                    <a:pt x="189" y="3246"/>
                  </a:lnTo>
                  <a:lnTo>
                    <a:pt x="196" y="3239"/>
                  </a:lnTo>
                  <a:lnTo>
                    <a:pt x="205" y="3226"/>
                  </a:lnTo>
                  <a:lnTo>
                    <a:pt x="211" y="3215"/>
                  </a:lnTo>
                  <a:lnTo>
                    <a:pt x="215" y="3205"/>
                  </a:lnTo>
                  <a:lnTo>
                    <a:pt x="216" y="3154"/>
                  </a:lnTo>
                  <a:lnTo>
                    <a:pt x="216" y="3154"/>
                  </a:lnTo>
                  <a:lnTo>
                    <a:pt x="216" y="3155"/>
                  </a:lnTo>
                  <a:lnTo>
                    <a:pt x="240" y="3145"/>
                  </a:lnTo>
                  <a:lnTo>
                    <a:pt x="256" y="3093"/>
                  </a:lnTo>
                  <a:lnTo>
                    <a:pt x="254" y="3041"/>
                  </a:lnTo>
                  <a:lnTo>
                    <a:pt x="254" y="3041"/>
                  </a:lnTo>
                  <a:lnTo>
                    <a:pt x="262" y="3036"/>
                  </a:lnTo>
                  <a:lnTo>
                    <a:pt x="269" y="3032"/>
                  </a:lnTo>
                  <a:lnTo>
                    <a:pt x="275" y="3027"/>
                  </a:lnTo>
                  <a:lnTo>
                    <a:pt x="279" y="3020"/>
                  </a:lnTo>
                  <a:lnTo>
                    <a:pt x="283" y="3014"/>
                  </a:lnTo>
                  <a:lnTo>
                    <a:pt x="285" y="3008"/>
                  </a:lnTo>
                  <a:lnTo>
                    <a:pt x="289" y="2996"/>
                  </a:lnTo>
                  <a:lnTo>
                    <a:pt x="289" y="2985"/>
                  </a:lnTo>
                  <a:lnTo>
                    <a:pt x="289" y="2975"/>
                  </a:lnTo>
                  <a:lnTo>
                    <a:pt x="286" y="2967"/>
                  </a:lnTo>
                  <a:lnTo>
                    <a:pt x="286" y="2967"/>
                  </a:lnTo>
                  <a:lnTo>
                    <a:pt x="306" y="2923"/>
                  </a:lnTo>
                  <a:lnTo>
                    <a:pt x="335" y="2855"/>
                  </a:lnTo>
                  <a:lnTo>
                    <a:pt x="373" y="2764"/>
                  </a:lnTo>
                  <a:lnTo>
                    <a:pt x="434" y="2578"/>
                  </a:lnTo>
                  <a:lnTo>
                    <a:pt x="469" y="2347"/>
                  </a:lnTo>
                  <a:lnTo>
                    <a:pt x="528" y="2040"/>
                  </a:lnTo>
                  <a:lnTo>
                    <a:pt x="528" y="2040"/>
                  </a:lnTo>
                  <a:lnTo>
                    <a:pt x="542" y="1992"/>
                  </a:lnTo>
                  <a:lnTo>
                    <a:pt x="556" y="1947"/>
                  </a:lnTo>
                  <a:lnTo>
                    <a:pt x="574" y="1902"/>
                  </a:lnTo>
                  <a:lnTo>
                    <a:pt x="590" y="1862"/>
                  </a:lnTo>
                  <a:lnTo>
                    <a:pt x="616" y="1800"/>
                  </a:lnTo>
                  <a:lnTo>
                    <a:pt x="627" y="1777"/>
                  </a:lnTo>
                  <a:lnTo>
                    <a:pt x="646" y="1795"/>
                  </a:lnTo>
                  <a:lnTo>
                    <a:pt x="651" y="1820"/>
                  </a:lnTo>
                  <a:lnTo>
                    <a:pt x="697" y="1915"/>
                  </a:lnTo>
                  <a:lnTo>
                    <a:pt x="714" y="2033"/>
                  </a:lnTo>
                  <a:lnTo>
                    <a:pt x="720" y="2055"/>
                  </a:lnTo>
                  <a:lnTo>
                    <a:pt x="725" y="2087"/>
                  </a:lnTo>
                  <a:lnTo>
                    <a:pt x="725" y="2087"/>
                  </a:lnTo>
                  <a:lnTo>
                    <a:pt x="725" y="2110"/>
                  </a:lnTo>
                  <a:lnTo>
                    <a:pt x="726" y="2138"/>
                  </a:lnTo>
                  <a:lnTo>
                    <a:pt x="729" y="2169"/>
                  </a:lnTo>
                  <a:lnTo>
                    <a:pt x="733" y="2201"/>
                  </a:lnTo>
                  <a:lnTo>
                    <a:pt x="739" y="2253"/>
                  </a:lnTo>
                  <a:lnTo>
                    <a:pt x="742" y="2275"/>
                  </a:lnTo>
                  <a:lnTo>
                    <a:pt x="765" y="2409"/>
                  </a:lnTo>
                  <a:lnTo>
                    <a:pt x="765" y="2409"/>
                  </a:lnTo>
                  <a:lnTo>
                    <a:pt x="812" y="2637"/>
                  </a:lnTo>
                  <a:lnTo>
                    <a:pt x="798" y="2869"/>
                  </a:lnTo>
                  <a:lnTo>
                    <a:pt x="814" y="2930"/>
                  </a:lnTo>
                  <a:lnTo>
                    <a:pt x="812" y="2987"/>
                  </a:lnTo>
                  <a:lnTo>
                    <a:pt x="775" y="3016"/>
                  </a:lnTo>
                  <a:lnTo>
                    <a:pt x="772" y="3059"/>
                  </a:lnTo>
                  <a:lnTo>
                    <a:pt x="772" y="3059"/>
                  </a:lnTo>
                  <a:lnTo>
                    <a:pt x="773" y="3081"/>
                  </a:lnTo>
                  <a:lnTo>
                    <a:pt x="777" y="3098"/>
                  </a:lnTo>
                  <a:lnTo>
                    <a:pt x="782" y="3112"/>
                  </a:lnTo>
                  <a:lnTo>
                    <a:pt x="788" y="3120"/>
                  </a:lnTo>
                  <a:lnTo>
                    <a:pt x="794" y="3128"/>
                  </a:lnTo>
                  <a:lnTo>
                    <a:pt x="800" y="3131"/>
                  </a:lnTo>
                  <a:lnTo>
                    <a:pt x="805" y="3134"/>
                  </a:lnTo>
                  <a:lnTo>
                    <a:pt x="810" y="3135"/>
                  </a:lnTo>
                  <a:lnTo>
                    <a:pt x="799" y="3208"/>
                  </a:lnTo>
                  <a:lnTo>
                    <a:pt x="799" y="3208"/>
                  </a:lnTo>
                  <a:lnTo>
                    <a:pt x="798" y="3212"/>
                  </a:lnTo>
                  <a:lnTo>
                    <a:pt x="795" y="3220"/>
                  </a:lnTo>
                  <a:lnTo>
                    <a:pt x="795" y="3232"/>
                  </a:lnTo>
                  <a:lnTo>
                    <a:pt x="797" y="3241"/>
                  </a:lnTo>
                  <a:lnTo>
                    <a:pt x="798" y="3250"/>
                  </a:lnTo>
                  <a:lnTo>
                    <a:pt x="802" y="3260"/>
                  </a:lnTo>
                  <a:lnTo>
                    <a:pt x="805" y="3269"/>
                  </a:lnTo>
                  <a:lnTo>
                    <a:pt x="812" y="3279"/>
                  </a:lnTo>
                  <a:lnTo>
                    <a:pt x="820" y="3290"/>
                  </a:lnTo>
                  <a:lnTo>
                    <a:pt x="830" y="3300"/>
                  </a:lnTo>
                  <a:lnTo>
                    <a:pt x="842" y="3311"/>
                  </a:lnTo>
                  <a:lnTo>
                    <a:pt x="857" y="3322"/>
                  </a:lnTo>
                  <a:lnTo>
                    <a:pt x="876" y="3332"/>
                  </a:lnTo>
                  <a:lnTo>
                    <a:pt x="876" y="3332"/>
                  </a:lnTo>
                  <a:lnTo>
                    <a:pt x="878" y="3334"/>
                  </a:lnTo>
                  <a:lnTo>
                    <a:pt x="887" y="3334"/>
                  </a:lnTo>
                  <a:lnTo>
                    <a:pt x="902" y="3332"/>
                  </a:lnTo>
                  <a:lnTo>
                    <a:pt x="919" y="3329"/>
                  </a:lnTo>
                  <a:lnTo>
                    <a:pt x="929" y="3325"/>
                  </a:lnTo>
                  <a:lnTo>
                    <a:pt x="940" y="3321"/>
                  </a:lnTo>
                  <a:lnTo>
                    <a:pt x="951" y="3315"/>
                  </a:lnTo>
                  <a:lnTo>
                    <a:pt x="962" y="3309"/>
                  </a:lnTo>
                  <a:lnTo>
                    <a:pt x="974" y="3300"/>
                  </a:lnTo>
                  <a:lnTo>
                    <a:pt x="985" y="3289"/>
                  </a:lnTo>
                  <a:lnTo>
                    <a:pt x="998" y="3278"/>
                  </a:lnTo>
                  <a:lnTo>
                    <a:pt x="1009" y="3263"/>
                  </a:lnTo>
                  <a:lnTo>
                    <a:pt x="1011" y="3225"/>
                  </a:lnTo>
                  <a:lnTo>
                    <a:pt x="1009" y="3214"/>
                  </a:lnTo>
                  <a:lnTo>
                    <a:pt x="1009" y="3179"/>
                  </a:lnTo>
                  <a:lnTo>
                    <a:pt x="1006" y="3141"/>
                  </a:lnTo>
                  <a:lnTo>
                    <a:pt x="1019" y="3146"/>
                  </a:lnTo>
                  <a:lnTo>
                    <a:pt x="1019" y="3146"/>
                  </a:lnTo>
                  <a:lnTo>
                    <a:pt x="1024" y="3142"/>
                  </a:lnTo>
                  <a:lnTo>
                    <a:pt x="1028" y="3138"/>
                  </a:lnTo>
                  <a:lnTo>
                    <a:pt x="1033" y="3131"/>
                  </a:lnTo>
                  <a:lnTo>
                    <a:pt x="1037" y="3124"/>
                  </a:lnTo>
                  <a:lnTo>
                    <a:pt x="1043" y="3108"/>
                  </a:lnTo>
                  <a:lnTo>
                    <a:pt x="1048" y="3091"/>
                  </a:lnTo>
                  <a:lnTo>
                    <a:pt x="1052" y="3075"/>
                  </a:lnTo>
                  <a:lnTo>
                    <a:pt x="1054" y="3060"/>
                  </a:lnTo>
                  <a:lnTo>
                    <a:pt x="1057" y="3046"/>
                  </a:lnTo>
                  <a:lnTo>
                    <a:pt x="1058" y="3032"/>
                  </a:lnTo>
                  <a:lnTo>
                    <a:pt x="1058" y="3032"/>
                  </a:lnTo>
                  <a:lnTo>
                    <a:pt x="1057" y="3027"/>
                  </a:lnTo>
                  <a:lnTo>
                    <a:pt x="1054" y="3023"/>
                  </a:lnTo>
                  <a:lnTo>
                    <a:pt x="1048" y="3014"/>
                  </a:lnTo>
                  <a:lnTo>
                    <a:pt x="1041" y="3008"/>
                  </a:lnTo>
                  <a:lnTo>
                    <a:pt x="1033" y="3002"/>
                  </a:lnTo>
                  <a:lnTo>
                    <a:pt x="1019" y="2995"/>
                  </a:lnTo>
                  <a:lnTo>
                    <a:pt x="1012" y="2992"/>
                  </a:lnTo>
                  <a:lnTo>
                    <a:pt x="1021" y="2908"/>
                  </a:lnTo>
                  <a:lnTo>
                    <a:pt x="1036" y="2718"/>
                  </a:lnTo>
                  <a:lnTo>
                    <a:pt x="1036" y="2718"/>
                  </a:lnTo>
                  <a:lnTo>
                    <a:pt x="1036" y="2702"/>
                  </a:lnTo>
                  <a:lnTo>
                    <a:pt x="1035" y="2680"/>
                  </a:lnTo>
                  <a:lnTo>
                    <a:pt x="1031" y="2626"/>
                  </a:lnTo>
                  <a:lnTo>
                    <a:pt x="1026" y="2558"/>
                  </a:lnTo>
                  <a:lnTo>
                    <a:pt x="1026" y="2531"/>
                  </a:lnTo>
                  <a:lnTo>
                    <a:pt x="1015" y="2386"/>
                  </a:lnTo>
                  <a:lnTo>
                    <a:pt x="1005" y="2256"/>
                  </a:lnTo>
                  <a:lnTo>
                    <a:pt x="995" y="2169"/>
                  </a:lnTo>
                  <a:lnTo>
                    <a:pt x="993" y="2132"/>
                  </a:lnTo>
                  <a:lnTo>
                    <a:pt x="990" y="2097"/>
                  </a:lnTo>
                  <a:lnTo>
                    <a:pt x="988" y="2047"/>
                  </a:lnTo>
                  <a:lnTo>
                    <a:pt x="984" y="1932"/>
                  </a:lnTo>
                  <a:lnTo>
                    <a:pt x="984" y="1878"/>
                  </a:lnTo>
                  <a:lnTo>
                    <a:pt x="982" y="1720"/>
                  </a:lnTo>
                  <a:lnTo>
                    <a:pt x="974" y="1594"/>
                  </a:lnTo>
                  <a:lnTo>
                    <a:pt x="977" y="1560"/>
                  </a:lnTo>
                  <a:lnTo>
                    <a:pt x="977" y="1560"/>
                  </a:lnTo>
                  <a:lnTo>
                    <a:pt x="974" y="1543"/>
                  </a:lnTo>
                  <a:lnTo>
                    <a:pt x="971" y="1529"/>
                  </a:lnTo>
                  <a:lnTo>
                    <a:pt x="967" y="1519"/>
                  </a:lnTo>
                  <a:lnTo>
                    <a:pt x="963" y="1513"/>
                  </a:lnTo>
                  <a:lnTo>
                    <a:pt x="941" y="1386"/>
                  </a:lnTo>
                  <a:lnTo>
                    <a:pt x="909" y="1343"/>
                  </a:lnTo>
                  <a:lnTo>
                    <a:pt x="909" y="1326"/>
                  </a:lnTo>
                  <a:lnTo>
                    <a:pt x="915" y="1317"/>
                  </a:lnTo>
                  <a:lnTo>
                    <a:pt x="915" y="1298"/>
                  </a:lnTo>
                  <a:lnTo>
                    <a:pt x="922" y="1298"/>
                  </a:lnTo>
                  <a:lnTo>
                    <a:pt x="925" y="1290"/>
                  </a:lnTo>
                  <a:lnTo>
                    <a:pt x="920" y="1249"/>
                  </a:lnTo>
                  <a:lnTo>
                    <a:pt x="925" y="1247"/>
                  </a:lnTo>
                  <a:lnTo>
                    <a:pt x="1012" y="1229"/>
                  </a:lnTo>
                  <a:lnTo>
                    <a:pt x="1041" y="1222"/>
                  </a:lnTo>
                  <a:lnTo>
                    <a:pt x="1093" y="1217"/>
                  </a:lnTo>
                  <a:lnTo>
                    <a:pt x="1093" y="1217"/>
                  </a:lnTo>
                  <a:lnTo>
                    <a:pt x="1104" y="1212"/>
                  </a:lnTo>
                  <a:lnTo>
                    <a:pt x="1115" y="1207"/>
                  </a:lnTo>
                  <a:lnTo>
                    <a:pt x="1131" y="1197"/>
                  </a:lnTo>
                  <a:lnTo>
                    <a:pt x="1141" y="1190"/>
                  </a:lnTo>
                  <a:lnTo>
                    <a:pt x="1144" y="1186"/>
                  </a:lnTo>
                  <a:lnTo>
                    <a:pt x="1144" y="1186"/>
                  </a:lnTo>
                  <a:lnTo>
                    <a:pt x="1147" y="1181"/>
                  </a:lnTo>
                  <a:lnTo>
                    <a:pt x="1148" y="1176"/>
                  </a:lnTo>
                  <a:lnTo>
                    <a:pt x="1152" y="1163"/>
                  </a:lnTo>
                  <a:lnTo>
                    <a:pt x="1154" y="1148"/>
                  </a:lnTo>
                  <a:lnTo>
                    <a:pt x="1155" y="1133"/>
                  </a:lnTo>
                  <a:lnTo>
                    <a:pt x="1155" y="1107"/>
                  </a:lnTo>
                  <a:lnTo>
                    <a:pt x="1155" y="1096"/>
                  </a:lnTo>
                  <a:lnTo>
                    <a:pt x="1155" y="1096"/>
                  </a:lnTo>
                  <a:close/>
                  <a:moveTo>
                    <a:pt x="286" y="1152"/>
                  </a:moveTo>
                  <a:lnTo>
                    <a:pt x="284" y="1127"/>
                  </a:lnTo>
                  <a:lnTo>
                    <a:pt x="295" y="1109"/>
                  </a:lnTo>
                  <a:lnTo>
                    <a:pt x="295" y="1068"/>
                  </a:lnTo>
                  <a:lnTo>
                    <a:pt x="300" y="1056"/>
                  </a:lnTo>
                  <a:lnTo>
                    <a:pt x="300" y="1056"/>
                  </a:lnTo>
                  <a:lnTo>
                    <a:pt x="301" y="1056"/>
                  </a:lnTo>
                  <a:lnTo>
                    <a:pt x="302" y="1057"/>
                  </a:lnTo>
                  <a:lnTo>
                    <a:pt x="304" y="1059"/>
                  </a:lnTo>
                  <a:lnTo>
                    <a:pt x="299" y="1107"/>
                  </a:lnTo>
                  <a:lnTo>
                    <a:pt x="295" y="1155"/>
                  </a:lnTo>
                  <a:lnTo>
                    <a:pt x="284" y="1189"/>
                  </a:lnTo>
                  <a:lnTo>
                    <a:pt x="286" y="1162"/>
                  </a:lnTo>
                  <a:lnTo>
                    <a:pt x="286" y="1152"/>
                  </a:lnTo>
                  <a:close/>
                  <a:moveTo>
                    <a:pt x="190" y="1636"/>
                  </a:moveTo>
                  <a:lnTo>
                    <a:pt x="194" y="1631"/>
                  </a:lnTo>
                  <a:lnTo>
                    <a:pt x="203" y="1637"/>
                  </a:lnTo>
                  <a:lnTo>
                    <a:pt x="205" y="1657"/>
                  </a:lnTo>
                  <a:lnTo>
                    <a:pt x="205" y="1657"/>
                  </a:lnTo>
                  <a:lnTo>
                    <a:pt x="201" y="1655"/>
                  </a:lnTo>
                  <a:lnTo>
                    <a:pt x="196" y="1653"/>
                  </a:lnTo>
                  <a:lnTo>
                    <a:pt x="193" y="1655"/>
                  </a:lnTo>
                  <a:lnTo>
                    <a:pt x="189" y="1657"/>
                  </a:lnTo>
                  <a:lnTo>
                    <a:pt x="190" y="1636"/>
                  </a:lnTo>
                  <a:close/>
                  <a:moveTo>
                    <a:pt x="210" y="2070"/>
                  </a:moveTo>
                  <a:lnTo>
                    <a:pt x="219" y="1995"/>
                  </a:lnTo>
                  <a:lnTo>
                    <a:pt x="224" y="2028"/>
                  </a:lnTo>
                  <a:lnTo>
                    <a:pt x="210" y="2070"/>
                  </a:lnTo>
                  <a:close/>
                  <a:moveTo>
                    <a:pt x="301" y="1489"/>
                  </a:moveTo>
                  <a:lnTo>
                    <a:pt x="293" y="1531"/>
                  </a:lnTo>
                  <a:lnTo>
                    <a:pt x="288" y="1552"/>
                  </a:lnTo>
                  <a:lnTo>
                    <a:pt x="268" y="1584"/>
                  </a:lnTo>
                  <a:lnTo>
                    <a:pt x="269" y="1649"/>
                  </a:lnTo>
                  <a:lnTo>
                    <a:pt x="254" y="1725"/>
                  </a:lnTo>
                  <a:lnTo>
                    <a:pt x="249" y="1794"/>
                  </a:lnTo>
                  <a:lnTo>
                    <a:pt x="231" y="1906"/>
                  </a:lnTo>
                  <a:lnTo>
                    <a:pt x="245" y="1796"/>
                  </a:lnTo>
                  <a:lnTo>
                    <a:pt x="240" y="1766"/>
                  </a:lnTo>
                  <a:lnTo>
                    <a:pt x="240" y="1766"/>
                  </a:lnTo>
                  <a:lnTo>
                    <a:pt x="237" y="1759"/>
                  </a:lnTo>
                  <a:lnTo>
                    <a:pt x="235" y="1755"/>
                  </a:lnTo>
                  <a:lnTo>
                    <a:pt x="227" y="1746"/>
                  </a:lnTo>
                  <a:lnTo>
                    <a:pt x="228" y="1742"/>
                  </a:lnTo>
                  <a:lnTo>
                    <a:pt x="224" y="1741"/>
                  </a:lnTo>
                  <a:lnTo>
                    <a:pt x="224" y="1690"/>
                  </a:lnTo>
                  <a:lnTo>
                    <a:pt x="228" y="1688"/>
                  </a:lnTo>
                  <a:lnTo>
                    <a:pt x="228" y="1688"/>
                  </a:lnTo>
                  <a:lnTo>
                    <a:pt x="233" y="1687"/>
                  </a:lnTo>
                  <a:lnTo>
                    <a:pt x="237" y="1685"/>
                  </a:lnTo>
                  <a:lnTo>
                    <a:pt x="242" y="1681"/>
                  </a:lnTo>
                  <a:lnTo>
                    <a:pt x="245" y="1677"/>
                  </a:lnTo>
                  <a:lnTo>
                    <a:pt x="246" y="1674"/>
                  </a:lnTo>
                  <a:lnTo>
                    <a:pt x="246" y="1639"/>
                  </a:lnTo>
                  <a:lnTo>
                    <a:pt x="251" y="1603"/>
                  </a:lnTo>
                  <a:lnTo>
                    <a:pt x="251" y="1577"/>
                  </a:lnTo>
                  <a:lnTo>
                    <a:pt x="251" y="1577"/>
                  </a:lnTo>
                  <a:lnTo>
                    <a:pt x="259" y="1579"/>
                  </a:lnTo>
                  <a:lnTo>
                    <a:pt x="263" y="1575"/>
                  </a:lnTo>
                  <a:lnTo>
                    <a:pt x="268" y="1510"/>
                  </a:lnTo>
                  <a:lnTo>
                    <a:pt x="268" y="1510"/>
                  </a:lnTo>
                  <a:lnTo>
                    <a:pt x="270" y="1512"/>
                  </a:lnTo>
                  <a:lnTo>
                    <a:pt x="277" y="1448"/>
                  </a:lnTo>
                  <a:lnTo>
                    <a:pt x="274" y="1444"/>
                  </a:lnTo>
                  <a:lnTo>
                    <a:pt x="277" y="1441"/>
                  </a:lnTo>
                  <a:lnTo>
                    <a:pt x="291" y="1476"/>
                  </a:lnTo>
                  <a:lnTo>
                    <a:pt x="307" y="1477"/>
                  </a:lnTo>
                  <a:lnTo>
                    <a:pt x="307" y="1477"/>
                  </a:lnTo>
                  <a:lnTo>
                    <a:pt x="301" y="1489"/>
                  </a:lnTo>
                  <a:close/>
                  <a:moveTo>
                    <a:pt x="952" y="1067"/>
                  </a:moveTo>
                  <a:lnTo>
                    <a:pt x="946" y="1068"/>
                  </a:lnTo>
                  <a:lnTo>
                    <a:pt x="932" y="1063"/>
                  </a:lnTo>
                  <a:lnTo>
                    <a:pt x="902" y="1059"/>
                  </a:lnTo>
                  <a:lnTo>
                    <a:pt x="894" y="1063"/>
                  </a:lnTo>
                  <a:lnTo>
                    <a:pt x="893" y="1032"/>
                  </a:lnTo>
                  <a:lnTo>
                    <a:pt x="883" y="1010"/>
                  </a:lnTo>
                  <a:lnTo>
                    <a:pt x="884" y="980"/>
                  </a:lnTo>
                  <a:lnTo>
                    <a:pt x="889" y="961"/>
                  </a:lnTo>
                  <a:lnTo>
                    <a:pt x="894" y="918"/>
                  </a:lnTo>
                  <a:lnTo>
                    <a:pt x="908" y="961"/>
                  </a:lnTo>
                  <a:lnTo>
                    <a:pt x="940" y="1025"/>
                  </a:lnTo>
                  <a:lnTo>
                    <a:pt x="953" y="1049"/>
                  </a:lnTo>
                  <a:lnTo>
                    <a:pt x="952" y="1067"/>
                  </a:lnTo>
                  <a:close/>
                </a:path>
              </a:pathLst>
            </a:custGeom>
            <a:ln/>
            <a:extLst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51211" name="Group 11"/>
          <p:cNvGrpSpPr>
            <a:grpSpLocks/>
          </p:cNvGrpSpPr>
          <p:nvPr/>
        </p:nvGrpSpPr>
        <p:grpSpPr bwMode="auto">
          <a:xfrm>
            <a:off x="1662113" y="2536825"/>
            <a:ext cx="1355725" cy="2330450"/>
            <a:chOff x="1047" y="1598"/>
            <a:chExt cx="854" cy="1468"/>
          </a:xfrm>
        </p:grpSpPr>
        <p:sp>
          <p:nvSpPr>
            <p:cNvPr id="51212" name="Freeform 12"/>
            <p:cNvSpPr>
              <a:spLocks/>
            </p:cNvSpPr>
            <p:nvPr/>
          </p:nvSpPr>
          <p:spPr bwMode="invGray">
            <a:xfrm>
              <a:off x="1047" y="1598"/>
              <a:ext cx="672" cy="1468"/>
            </a:xfrm>
            <a:custGeom>
              <a:avLst/>
              <a:gdLst>
                <a:gd name="T0" fmla="*/ 682 w 1416"/>
                <a:gd name="T1" fmla="*/ 350 h 3094"/>
                <a:gd name="T2" fmla="*/ 720 w 1416"/>
                <a:gd name="T3" fmla="*/ 242 h 3094"/>
                <a:gd name="T4" fmla="*/ 660 w 1416"/>
                <a:gd name="T5" fmla="*/ 39 h 3094"/>
                <a:gd name="T6" fmla="*/ 409 w 1416"/>
                <a:gd name="T7" fmla="*/ 118 h 3094"/>
                <a:gd name="T8" fmla="*/ 330 w 1416"/>
                <a:gd name="T9" fmla="*/ 348 h 3094"/>
                <a:gd name="T10" fmla="*/ 319 w 1416"/>
                <a:gd name="T11" fmla="*/ 450 h 3094"/>
                <a:gd name="T12" fmla="*/ 42 w 1416"/>
                <a:gd name="T13" fmla="*/ 826 h 3094"/>
                <a:gd name="T14" fmla="*/ 126 w 1416"/>
                <a:gd name="T15" fmla="*/ 994 h 3094"/>
                <a:gd name="T16" fmla="*/ 397 w 1416"/>
                <a:gd name="T17" fmla="*/ 1105 h 3094"/>
                <a:gd name="T18" fmla="*/ 126 w 1416"/>
                <a:gd name="T19" fmla="*/ 879 h 3094"/>
                <a:gd name="T20" fmla="*/ 348 w 1416"/>
                <a:gd name="T21" fmla="*/ 655 h 3094"/>
                <a:gd name="T22" fmla="*/ 480 w 1416"/>
                <a:gd name="T23" fmla="*/ 957 h 3094"/>
                <a:gd name="T24" fmla="*/ 336 w 1416"/>
                <a:gd name="T25" fmla="*/ 1212 h 3094"/>
                <a:gd name="T26" fmla="*/ 343 w 1416"/>
                <a:gd name="T27" fmla="*/ 1683 h 3094"/>
                <a:gd name="T28" fmla="*/ 462 w 1416"/>
                <a:gd name="T29" fmla="*/ 2019 h 3094"/>
                <a:gd name="T30" fmla="*/ 427 w 1416"/>
                <a:gd name="T31" fmla="*/ 2716 h 3094"/>
                <a:gd name="T32" fmla="*/ 354 w 1416"/>
                <a:gd name="T33" fmla="*/ 2784 h 3094"/>
                <a:gd name="T34" fmla="*/ 376 w 1416"/>
                <a:gd name="T35" fmla="*/ 3013 h 3094"/>
                <a:gd name="T36" fmla="*/ 402 w 1416"/>
                <a:gd name="T37" fmla="*/ 2959 h 3094"/>
                <a:gd name="T38" fmla="*/ 430 w 1416"/>
                <a:gd name="T39" fmla="*/ 2925 h 3094"/>
                <a:gd name="T40" fmla="*/ 628 w 1416"/>
                <a:gd name="T41" fmla="*/ 3094 h 3094"/>
                <a:gd name="T42" fmla="*/ 636 w 1416"/>
                <a:gd name="T43" fmla="*/ 3036 h 3094"/>
                <a:gd name="T44" fmla="*/ 604 w 1416"/>
                <a:gd name="T45" fmla="*/ 2913 h 3094"/>
                <a:gd name="T46" fmla="*/ 619 w 1416"/>
                <a:gd name="T47" fmla="*/ 2146 h 3094"/>
                <a:gd name="T48" fmla="*/ 639 w 1416"/>
                <a:gd name="T49" fmla="*/ 1968 h 3094"/>
                <a:gd name="T50" fmla="*/ 724 w 1416"/>
                <a:gd name="T51" fmla="*/ 1692 h 3094"/>
                <a:gd name="T52" fmla="*/ 772 w 1416"/>
                <a:gd name="T53" fmla="*/ 1138 h 3094"/>
                <a:gd name="T54" fmla="*/ 712 w 1416"/>
                <a:gd name="T55" fmla="*/ 816 h 3094"/>
                <a:gd name="T56" fmla="*/ 820 w 1416"/>
                <a:gd name="T57" fmla="*/ 934 h 3094"/>
                <a:gd name="T58" fmla="*/ 1060 w 1416"/>
                <a:gd name="T59" fmla="*/ 838 h 3094"/>
                <a:gd name="T60" fmla="*/ 1314 w 1416"/>
                <a:gd name="T61" fmla="*/ 592 h 3094"/>
                <a:gd name="T62" fmla="*/ 1414 w 1416"/>
                <a:gd name="T63" fmla="*/ 445 h 3094"/>
                <a:gd name="T64" fmla="*/ 1288 w 1416"/>
                <a:gd name="T65" fmla="*/ 501 h 3094"/>
                <a:gd name="T66" fmla="*/ 1234 w 1416"/>
                <a:gd name="T67" fmla="*/ 445 h 3094"/>
                <a:gd name="T68" fmla="*/ 1167 w 1416"/>
                <a:gd name="T69" fmla="*/ 573 h 3094"/>
                <a:gd name="T70" fmla="*/ 775 w 1416"/>
                <a:gd name="T71" fmla="*/ 607 h 3094"/>
                <a:gd name="T72" fmla="*/ 664 w 1416"/>
                <a:gd name="T73" fmla="*/ 439 h 3094"/>
                <a:gd name="T74" fmla="*/ 609 w 1416"/>
                <a:gd name="T75" fmla="*/ 378 h 30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16" h="3094">
                  <a:moveTo>
                    <a:pt x="609" y="378"/>
                  </a:moveTo>
                  <a:cubicBezTo>
                    <a:pt x="609" y="378"/>
                    <a:pt x="645" y="364"/>
                    <a:pt x="682" y="350"/>
                  </a:cubicBezTo>
                  <a:cubicBezTo>
                    <a:pt x="672" y="314"/>
                    <a:pt x="692" y="278"/>
                    <a:pt x="692" y="278"/>
                  </a:cubicBezTo>
                  <a:cubicBezTo>
                    <a:pt x="698" y="260"/>
                    <a:pt x="715" y="264"/>
                    <a:pt x="720" y="242"/>
                  </a:cubicBezTo>
                  <a:cubicBezTo>
                    <a:pt x="746" y="212"/>
                    <a:pt x="730" y="180"/>
                    <a:pt x="720" y="146"/>
                  </a:cubicBezTo>
                  <a:cubicBezTo>
                    <a:pt x="732" y="106"/>
                    <a:pt x="703" y="61"/>
                    <a:pt x="660" y="39"/>
                  </a:cubicBezTo>
                  <a:cubicBezTo>
                    <a:pt x="617" y="10"/>
                    <a:pt x="531" y="0"/>
                    <a:pt x="483" y="16"/>
                  </a:cubicBezTo>
                  <a:cubicBezTo>
                    <a:pt x="435" y="32"/>
                    <a:pt x="422" y="83"/>
                    <a:pt x="409" y="118"/>
                  </a:cubicBezTo>
                  <a:lnTo>
                    <a:pt x="384" y="223"/>
                  </a:lnTo>
                  <a:cubicBezTo>
                    <a:pt x="384" y="223"/>
                    <a:pt x="376" y="324"/>
                    <a:pt x="330" y="348"/>
                  </a:cubicBezTo>
                  <a:cubicBezTo>
                    <a:pt x="386" y="358"/>
                    <a:pt x="415" y="391"/>
                    <a:pt x="415" y="391"/>
                  </a:cubicBezTo>
                  <a:lnTo>
                    <a:pt x="319" y="450"/>
                  </a:lnTo>
                  <a:lnTo>
                    <a:pt x="244" y="550"/>
                  </a:lnTo>
                  <a:lnTo>
                    <a:pt x="42" y="826"/>
                  </a:lnTo>
                  <a:cubicBezTo>
                    <a:pt x="2" y="886"/>
                    <a:pt x="0" y="892"/>
                    <a:pt x="4" y="907"/>
                  </a:cubicBezTo>
                  <a:cubicBezTo>
                    <a:pt x="8" y="922"/>
                    <a:pt x="70" y="943"/>
                    <a:pt x="126" y="994"/>
                  </a:cubicBezTo>
                  <a:lnTo>
                    <a:pt x="368" y="1150"/>
                  </a:lnTo>
                  <a:lnTo>
                    <a:pt x="397" y="1105"/>
                  </a:lnTo>
                  <a:lnTo>
                    <a:pt x="265" y="1008"/>
                  </a:lnTo>
                  <a:lnTo>
                    <a:pt x="126" y="879"/>
                  </a:lnTo>
                  <a:lnTo>
                    <a:pt x="147" y="841"/>
                  </a:lnTo>
                  <a:cubicBezTo>
                    <a:pt x="147" y="841"/>
                    <a:pt x="247" y="748"/>
                    <a:pt x="348" y="655"/>
                  </a:cubicBezTo>
                  <a:cubicBezTo>
                    <a:pt x="384" y="708"/>
                    <a:pt x="404" y="724"/>
                    <a:pt x="426" y="774"/>
                  </a:cubicBezTo>
                  <a:cubicBezTo>
                    <a:pt x="448" y="824"/>
                    <a:pt x="484" y="902"/>
                    <a:pt x="480" y="957"/>
                  </a:cubicBezTo>
                  <a:lnTo>
                    <a:pt x="399" y="1102"/>
                  </a:lnTo>
                  <a:lnTo>
                    <a:pt x="336" y="1212"/>
                  </a:lnTo>
                  <a:cubicBezTo>
                    <a:pt x="322" y="1244"/>
                    <a:pt x="314" y="1268"/>
                    <a:pt x="315" y="1293"/>
                  </a:cubicBezTo>
                  <a:cubicBezTo>
                    <a:pt x="316" y="1318"/>
                    <a:pt x="334" y="1618"/>
                    <a:pt x="343" y="1683"/>
                  </a:cubicBezTo>
                  <a:lnTo>
                    <a:pt x="367" y="1686"/>
                  </a:lnTo>
                  <a:cubicBezTo>
                    <a:pt x="367" y="1686"/>
                    <a:pt x="414" y="1852"/>
                    <a:pt x="462" y="2019"/>
                  </a:cubicBezTo>
                  <a:cubicBezTo>
                    <a:pt x="417" y="2130"/>
                    <a:pt x="413" y="2159"/>
                    <a:pt x="409" y="2274"/>
                  </a:cubicBezTo>
                  <a:cubicBezTo>
                    <a:pt x="405" y="2389"/>
                    <a:pt x="430" y="2635"/>
                    <a:pt x="427" y="2716"/>
                  </a:cubicBezTo>
                  <a:lnTo>
                    <a:pt x="402" y="2755"/>
                  </a:lnTo>
                  <a:lnTo>
                    <a:pt x="354" y="2784"/>
                  </a:lnTo>
                  <a:cubicBezTo>
                    <a:pt x="354" y="2784"/>
                    <a:pt x="347" y="2819"/>
                    <a:pt x="340" y="2854"/>
                  </a:cubicBezTo>
                  <a:cubicBezTo>
                    <a:pt x="375" y="2899"/>
                    <a:pt x="376" y="3013"/>
                    <a:pt x="376" y="3013"/>
                  </a:cubicBezTo>
                  <a:lnTo>
                    <a:pt x="393" y="3009"/>
                  </a:lnTo>
                  <a:lnTo>
                    <a:pt x="402" y="2959"/>
                  </a:lnTo>
                  <a:lnTo>
                    <a:pt x="424" y="2961"/>
                  </a:lnTo>
                  <a:lnTo>
                    <a:pt x="430" y="2925"/>
                  </a:lnTo>
                  <a:lnTo>
                    <a:pt x="487" y="3058"/>
                  </a:lnTo>
                  <a:cubicBezTo>
                    <a:pt x="520" y="3086"/>
                    <a:pt x="599" y="3091"/>
                    <a:pt x="628" y="3094"/>
                  </a:cubicBezTo>
                  <a:lnTo>
                    <a:pt x="661" y="3075"/>
                  </a:lnTo>
                  <a:lnTo>
                    <a:pt x="636" y="3036"/>
                  </a:lnTo>
                  <a:lnTo>
                    <a:pt x="690" y="3021"/>
                  </a:lnTo>
                  <a:lnTo>
                    <a:pt x="604" y="2913"/>
                  </a:lnTo>
                  <a:cubicBezTo>
                    <a:pt x="578" y="2861"/>
                    <a:pt x="574" y="2833"/>
                    <a:pt x="532" y="2710"/>
                  </a:cubicBezTo>
                  <a:cubicBezTo>
                    <a:pt x="534" y="2582"/>
                    <a:pt x="602" y="2260"/>
                    <a:pt x="619" y="2146"/>
                  </a:cubicBezTo>
                  <a:cubicBezTo>
                    <a:pt x="635" y="2031"/>
                    <a:pt x="634" y="2055"/>
                    <a:pt x="637" y="2025"/>
                  </a:cubicBezTo>
                  <a:cubicBezTo>
                    <a:pt x="640" y="1995"/>
                    <a:pt x="642" y="1980"/>
                    <a:pt x="639" y="1968"/>
                  </a:cubicBezTo>
                  <a:cubicBezTo>
                    <a:pt x="670" y="1830"/>
                    <a:pt x="702" y="1693"/>
                    <a:pt x="702" y="1693"/>
                  </a:cubicBezTo>
                  <a:lnTo>
                    <a:pt x="724" y="1692"/>
                  </a:lnTo>
                  <a:cubicBezTo>
                    <a:pt x="724" y="1692"/>
                    <a:pt x="763" y="1505"/>
                    <a:pt x="771" y="1413"/>
                  </a:cubicBezTo>
                  <a:cubicBezTo>
                    <a:pt x="779" y="1321"/>
                    <a:pt x="778" y="1218"/>
                    <a:pt x="772" y="1138"/>
                  </a:cubicBezTo>
                  <a:cubicBezTo>
                    <a:pt x="766" y="1082"/>
                    <a:pt x="745" y="994"/>
                    <a:pt x="735" y="934"/>
                  </a:cubicBezTo>
                  <a:lnTo>
                    <a:pt x="712" y="816"/>
                  </a:lnTo>
                  <a:lnTo>
                    <a:pt x="735" y="786"/>
                  </a:lnTo>
                  <a:lnTo>
                    <a:pt x="820" y="934"/>
                  </a:lnTo>
                  <a:cubicBezTo>
                    <a:pt x="849" y="968"/>
                    <a:pt x="867" y="1006"/>
                    <a:pt x="907" y="990"/>
                  </a:cubicBezTo>
                  <a:cubicBezTo>
                    <a:pt x="947" y="974"/>
                    <a:pt x="1004" y="894"/>
                    <a:pt x="1060" y="838"/>
                  </a:cubicBezTo>
                  <a:lnTo>
                    <a:pt x="1204" y="646"/>
                  </a:lnTo>
                  <a:cubicBezTo>
                    <a:pt x="1246" y="605"/>
                    <a:pt x="1286" y="608"/>
                    <a:pt x="1314" y="592"/>
                  </a:cubicBezTo>
                  <a:cubicBezTo>
                    <a:pt x="1342" y="576"/>
                    <a:pt x="1357" y="572"/>
                    <a:pt x="1374" y="547"/>
                  </a:cubicBezTo>
                  <a:cubicBezTo>
                    <a:pt x="1391" y="522"/>
                    <a:pt x="1416" y="462"/>
                    <a:pt x="1414" y="445"/>
                  </a:cubicBezTo>
                  <a:cubicBezTo>
                    <a:pt x="1401" y="435"/>
                    <a:pt x="1386" y="436"/>
                    <a:pt x="1365" y="445"/>
                  </a:cubicBezTo>
                  <a:lnTo>
                    <a:pt x="1288" y="501"/>
                  </a:lnTo>
                  <a:lnTo>
                    <a:pt x="1209" y="528"/>
                  </a:lnTo>
                  <a:lnTo>
                    <a:pt x="1234" y="445"/>
                  </a:lnTo>
                  <a:cubicBezTo>
                    <a:pt x="1231" y="435"/>
                    <a:pt x="1203" y="447"/>
                    <a:pt x="1192" y="468"/>
                  </a:cubicBezTo>
                  <a:lnTo>
                    <a:pt x="1167" y="573"/>
                  </a:lnTo>
                  <a:cubicBezTo>
                    <a:pt x="1117" y="639"/>
                    <a:pt x="957" y="856"/>
                    <a:pt x="892" y="862"/>
                  </a:cubicBezTo>
                  <a:cubicBezTo>
                    <a:pt x="852" y="790"/>
                    <a:pt x="801" y="672"/>
                    <a:pt x="775" y="607"/>
                  </a:cubicBezTo>
                  <a:cubicBezTo>
                    <a:pt x="751" y="543"/>
                    <a:pt x="766" y="508"/>
                    <a:pt x="747" y="480"/>
                  </a:cubicBezTo>
                  <a:cubicBezTo>
                    <a:pt x="728" y="449"/>
                    <a:pt x="683" y="452"/>
                    <a:pt x="664" y="439"/>
                  </a:cubicBezTo>
                  <a:cubicBezTo>
                    <a:pt x="645" y="426"/>
                    <a:pt x="643" y="412"/>
                    <a:pt x="634" y="402"/>
                  </a:cubicBezTo>
                  <a:lnTo>
                    <a:pt x="609" y="378"/>
                  </a:lnTo>
                  <a:close/>
                </a:path>
              </a:pathLst>
            </a:custGeom>
            <a:ln/>
            <a:extLst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1213" name="Freeform 13"/>
            <p:cNvSpPr>
              <a:spLocks/>
            </p:cNvSpPr>
            <p:nvPr/>
          </p:nvSpPr>
          <p:spPr bwMode="invGray">
            <a:xfrm>
              <a:off x="1361" y="2156"/>
              <a:ext cx="416" cy="910"/>
            </a:xfrm>
            <a:custGeom>
              <a:avLst/>
              <a:gdLst>
                <a:gd name="T0" fmla="*/ 682 w 1416"/>
                <a:gd name="T1" fmla="*/ 350 h 3094"/>
                <a:gd name="T2" fmla="*/ 720 w 1416"/>
                <a:gd name="T3" fmla="*/ 242 h 3094"/>
                <a:gd name="T4" fmla="*/ 660 w 1416"/>
                <a:gd name="T5" fmla="*/ 39 h 3094"/>
                <a:gd name="T6" fmla="*/ 409 w 1416"/>
                <a:gd name="T7" fmla="*/ 118 h 3094"/>
                <a:gd name="T8" fmla="*/ 330 w 1416"/>
                <a:gd name="T9" fmla="*/ 348 h 3094"/>
                <a:gd name="T10" fmla="*/ 319 w 1416"/>
                <a:gd name="T11" fmla="*/ 450 h 3094"/>
                <a:gd name="T12" fmla="*/ 42 w 1416"/>
                <a:gd name="T13" fmla="*/ 826 h 3094"/>
                <a:gd name="T14" fmla="*/ 126 w 1416"/>
                <a:gd name="T15" fmla="*/ 994 h 3094"/>
                <a:gd name="T16" fmla="*/ 397 w 1416"/>
                <a:gd name="T17" fmla="*/ 1105 h 3094"/>
                <a:gd name="T18" fmla="*/ 126 w 1416"/>
                <a:gd name="T19" fmla="*/ 879 h 3094"/>
                <a:gd name="T20" fmla="*/ 348 w 1416"/>
                <a:gd name="T21" fmla="*/ 655 h 3094"/>
                <a:gd name="T22" fmla="*/ 480 w 1416"/>
                <a:gd name="T23" fmla="*/ 957 h 3094"/>
                <a:gd name="T24" fmla="*/ 336 w 1416"/>
                <a:gd name="T25" fmla="*/ 1212 h 3094"/>
                <a:gd name="T26" fmla="*/ 343 w 1416"/>
                <a:gd name="T27" fmla="*/ 1683 h 3094"/>
                <a:gd name="T28" fmla="*/ 462 w 1416"/>
                <a:gd name="T29" fmla="*/ 2019 h 3094"/>
                <a:gd name="T30" fmla="*/ 427 w 1416"/>
                <a:gd name="T31" fmla="*/ 2716 h 3094"/>
                <a:gd name="T32" fmla="*/ 354 w 1416"/>
                <a:gd name="T33" fmla="*/ 2784 h 3094"/>
                <a:gd name="T34" fmla="*/ 376 w 1416"/>
                <a:gd name="T35" fmla="*/ 3013 h 3094"/>
                <a:gd name="T36" fmla="*/ 402 w 1416"/>
                <a:gd name="T37" fmla="*/ 2959 h 3094"/>
                <a:gd name="T38" fmla="*/ 430 w 1416"/>
                <a:gd name="T39" fmla="*/ 2925 h 3094"/>
                <a:gd name="T40" fmla="*/ 628 w 1416"/>
                <a:gd name="T41" fmla="*/ 3094 h 3094"/>
                <a:gd name="T42" fmla="*/ 636 w 1416"/>
                <a:gd name="T43" fmla="*/ 3036 h 3094"/>
                <a:gd name="T44" fmla="*/ 604 w 1416"/>
                <a:gd name="T45" fmla="*/ 2913 h 3094"/>
                <a:gd name="T46" fmla="*/ 619 w 1416"/>
                <a:gd name="T47" fmla="*/ 2146 h 3094"/>
                <a:gd name="T48" fmla="*/ 639 w 1416"/>
                <a:gd name="T49" fmla="*/ 1968 h 3094"/>
                <a:gd name="T50" fmla="*/ 724 w 1416"/>
                <a:gd name="T51" fmla="*/ 1692 h 3094"/>
                <a:gd name="T52" fmla="*/ 772 w 1416"/>
                <a:gd name="T53" fmla="*/ 1138 h 3094"/>
                <a:gd name="T54" fmla="*/ 712 w 1416"/>
                <a:gd name="T55" fmla="*/ 816 h 3094"/>
                <a:gd name="T56" fmla="*/ 820 w 1416"/>
                <a:gd name="T57" fmla="*/ 934 h 3094"/>
                <a:gd name="T58" fmla="*/ 1060 w 1416"/>
                <a:gd name="T59" fmla="*/ 838 h 3094"/>
                <a:gd name="T60" fmla="*/ 1314 w 1416"/>
                <a:gd name="T61" fmla="*/ 592 h 3094"/>
                <a:gd name="T62" fmla="*/ 1414 w 1416"/>
                <a:gd name="T63" fmla="*/ 445 h 3094"/>
                <a:gd name="T64" fmla="*/ 1288 w 1416"/>
                <a:gd name="T65" fmla="*/ 501 h 3094"/>
                <a:gd name="T66" fmla="*/ 1234 w 1416"/>
                <a:gd name="T67" fmla="*/ 445 h 3094"/>
                <a:gd name="T68" fmla="*/ 1167 w 1416"/>
                <a:gd name="T69" fmla="*/ 573 h 3094"/>
                <a:gd name="T70" fmla="*/ 775 w 1416"/>
                <a:gd name="T71" fmla="*/ 607 h 3094"/>
                <a:gd name="T72" fmla="*/ 664 w 1416"/>
                <a:gd name="T73" fmla="*/ 439 h 3094"/>
                <a:gd name="T74" fmla="*/ 609 w 1416"/>
                <a:gd name="T75" fmla="*/ 378 h 30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16" h="3094">
                  <a:moveTo>
                    <a:pt x="609" y="378"/>
                  </a:moveTo>
                  <a:cubicBezTo>
                    <a:pt x="609" y="378"/>
                    <a:pt x="645" y="364"/>
                    <a:pt x="682" y="350"/>
                  </a:cubicBezTo>
                  <a:cubicBezTo>
                    <a:pt x="672" y="314"/>
                    <a:pt x="692" y="278"/>
                    <a:pt x="692" y="278"/>
                  </a:cubicBezTo>
                  <a:cubicBezTo>
                    <a:pt x="698" y="260"/>
                    <a:pt x="715" y="264"/>
                    <a:pt x="720" y="242"/>
                  </a:cubicBezTo>
                  <a:cubicBezTo>
                    <a:pt x="746" y="212"/>
                    <a:pt x="730" y="180"/>
                    <a:pt x="720" y="146"/>
                  </a:cubicBezTo>
                  <a:cubicBezTo>
                    <a:pt x="732" y="106"/>
                    <a:pt x="703" y="61"/>
                    <a:pt x="660" y="39"/>
                  </a:cubicBezTo>
                  <a:cubicBezTo>
                    <a:pt x="617" y="10"/>
                    <a:pt x="531" y="0"/>
                    <a:pt x="483" y="16"/>
                  </a:cubicBezTo>
                  <a:cubicBezTo>
                    <a:pt x="435" y="32"/>
                    <a:pt x="422" y="83"/>
                    <a:pt x="409" y="118"/>
                  </a:cubicBezTo>
                  <a:lnTo>
                    <a:pt x="384" y="223"/>
                  </a:lnTo>
                  <a:cubicBezTo>
                    <a:pt x="384" y="223"/>
                    <a:pt x="376" y="324"/>
                    <a:pt x="330" y="348"/>
                  </a:cubicBezTo>
                  <a:cubicBezTo>
                    <a:pt x="386" y="358"/>
                    <a:pt x="415" y="391"/>
                    <a:pt x="415" y="391"/>
                  </a:cubicBezTo>
                  <a:lnTo>
                    <a:pt x="319" y="450"/>
                  </a:lnTo>
                  <a:lnTo>
                    <a:pt x="244" y="550"/>
                  </a:lnTo>
                  <a:lnTo>
                    <a:pt x="42" y="826"/>
                  </a:lnTo>
                  <a:cubicBezTo>
                    <a:pt x="2" y="886"/>
                    <a:pt x="0" y="892"/>
                    <a:pt x="4" y="907"/>
                  </a:cubicBezTo>
                  <a:cubicBezTo>
                    <a:pt x="8" y="922"/>
                    <a:pt x="70" y="943"/>
                    <a:pt x="126" y="994"/>
                  </a:cubicBezTo>
                  <a:lnTo>
                    <a:pt x="368" y="1150"/>
                  </a:lnTo>
                  <a:lnTo>
                    <a:pt x="397" y="1105"/>
                  </a:lnTo>
                  <a:lnTo>
                    <a:pt x="265" y="1008"/>
                  </a:lnTo>
                  <a:lnTo>
                    <a:pt x="126" y="879"/>
                  </a:lnTo>
                  <a:lnTo>
                    <a:pt x="147" y="841"/>
                  </a:lnTo>
                  <a:cubicBezTo>
                    <a:pt x="147" y="841"/>
                    <a:pt x="247" y="748"/>
                    <a:pt x="348" y="655"/>
                  </a:cubicBezTo>
                  <a:cubicBezTo>
                    <a:pt x="384" y="708"/>
                    <a:pt x="404" y="724"/>
                    <a:pt x="426" y="774"/>
                  </a:cubicBezTo>
                  <a:cubicBezTo>
                    <a:pt x="448" y="824"/>
                    <a:pt x="484" y="902"/>
                    <a:pt x="480" y="957"/>
                  </a:cubicBezTo>
                  <a:lnTo>
                    <a:pt x="399" y="1102"/>
                  </a:lnTo>
                  <a:lnTo>
                    <a:pt x="336" y="1212"/>
                  </a:lnTo>
                  <a:cubicBezTo>
                    <a:pt x="322" y="1244"/>
                    <a:pt x="314" y="1268"/>
                    <a:pt x="315" y="1293"/>
                  </a:cubicBezTo>
                  <a:cubicBezTo>
                    <a:pt x="316" y="1318"/>
                    <a:pt x="334" y="1618"/>
                    <a:pt x="343" y="1683"/>
                  </a:cubicBezTo>
                  <a:lnTo>
                    <a:pt x="367" y="1686"/>
                  </a:lnTo>
                  <a:cubicBezTo>
                    <a:pt x="367" y="1686"/>
                    <a:pt x="414" y="1852"/>
                    <a:pt x="462" y="2019"/>
                  </a:cubicBezTo>
                  <a:cubicBezTo>
                    <a:pt x="417" y="2130"/>
                    <a:pt x="413" y="2159"/>
                    <a:pt x="409" y="2274"/>
                  </a:cubicBezTo>
                  <a:cubicBezTo>
                    <a:pt x="405" y="2389"/>
                    <a:pt x="430" y="2635"/>
                    <a:pt x="427" y="2716"/>
                  </a:cubicBezTo>
                  <a:lnTo>
                    <a:pt x="402" y="2755"/>
                  </a:lnTo>
                  <a:lnTo>
                    <a:pt x="354" y="2784"/>
                  </a:lnTo>
                  <a:cubicBezTo>
                    <a:pt x="354" y="2784"/>
                    <a:pt x="347" y="2819"/>
                    <a:pt x="340" y="2854"/>
                  </a:cubicBezTo>
                  <a:cubicBezTo>
                    <a:pt x="375" y="2899"/>
                    <a:pt x="376" y="3013"/>
                    <a:pt x="376" y="3013"/>
                  </a:cubicBezTo>
                  <a:lnTo>
                    <a:pt x="393" y="3009"/>
                  </a:lnTo>
                  <a:lnTo>
                    <a:pt x="402" y="2959"/>
                  </a:lnTo>
                  <a:lnTo>
                    <a:pt x="424" y="2961"/>
                  </a:lnTo>
                  <a:lnTo>
                    <a:pt x="430" y="2925"/>
                  </a:lnTo>
                  <a:lnTo>
                    <a:pt x="487" y="3058"/>
                  </a:lnTo>
                  <a:cubicBezTo>
                    <a:pt x="520" y="3086"/>
                    <a:pt x="599" y="3091"/>
                    <a:pt x="628" y="3094"/>
                  </a:cubicBezTo>
                  <a:lnTo>
                    <a:pt x="661" y="3075"/>
                  </a:lnTo>
                  <a:lnTo>
                    <a:pt x="636" y="3036"/>
                  </a:lnTo>
                  <a:lnTo>
                    <a:pt x="690" y="3021"/>
                  </a:lnTo>
                  <a:lnTo>
                    <a:pt x="604" y="2913"/>
                  </a:lnTo>
                  <a:cubicBezTo>
                    <a:pt x="578" y="2861"/>
                    <a:pt x="574" y="2833"/>
                    <a:pt x="532" y="2710"/>
                  </a:cubicBezTo>
                  <a:cubicBezTo>
                    <a:pt x="534" y="2582"/>
                    <a:pt x="602" y="2260"/>
                    <a:pt x="619" y="2146"/>
                  </a:cubicBezTo>
                  <a:cubicBezTo>
                    <a:pt x="635" y="2031"/>
                    <a:pt x="634" y="2055"/>
                    <a:pt x="637" y="2025"/>
                  </a:cubicBezTo>
                  <a:cubicBezTo>
                    <a:pt x="640" y="1995"/>
                    <a:pt x="642" y="1980"/>
                    <a:pt x="639" y="1968"/>
                  </a:cubicBezTo>
                  <a:cubicBezTo>
                    <a:pt x="670" y="1830"/>
                    <a:pt x="702" y="1693"/>
                    <a:pt x="702" y="1693"/>
                  </a:cubicBezTo>
                  <a:lnTo>
                    <a:pt x="724" y="1692"/>
                  </a:lnTo>
                  <a:cubicBezTo>
                    <a:pt x="724" y="1692"/>
                    <a:pt x="763" y="1505"/>
                    <a:pt x="771" y="1413"/>
                  </a:cubicBezTo>
                  <a:cubicBezTo>
                    <a:pt x="779" y="1321"/>
                    <a:pt x="778" y="1218"/>
                    <a:pt x="772" y="1138"/>
                  </a:cubicBezTo>
                  <a:cubicBezTo>
                    <a:pt x="766" y="1082"/>
                    <a:pt x="745" y="994"/>
                    <a:pt x="735" y="934"/>
                  </a:cubicBezTo>
                  <a:lnTo>
                    <a:pt x="712" y="816"/>
                  </a:lnTo>
                  <a:lnTo>
                    <a:pt x="735" y="786"/>
                  </a:lnTo>
                  <a:lnTo>
                    <a:pt x="820" y="934"/>
                  </a:lnTo>
                  <a:cubicBezTo>
                    <a:pt x="849" y="968"/>
                    <a:pt x="867" y="1006"/>
                    <a:pt x="907" y="990"/>
                  </a:cubicBezTo>
                  <a:cubicBezTo>
                    <a:pt x="947" y="974"/>
                    <a:pt x="1004" y="894"/>
                    <a:pt x="1060" y="838"/>
                  </a:cubicBezTo>
                  <a:lnTo>
                    <a:pt x="1204" y="646"/>
                  </a:lnTo>
                  <a:cubicBezTo>
                    <a:pt x="1246" y="605"/>
                    <a:pt x="1286" y="608"/>
                    <a:pt x="1314" y="592"/>
                  </a:cubicBezTo>
                  <a:cubicBezTo>
                    <a:pt x="1342" y="576"/>
                    <a:pt x="1357" y="572"/>
                    <a:pt x="1374" y="547"/>
                  </a:cubicBezTo>
                  <a:cubicBezTo>
                    <a:pt x="1391" y="522"/>
                    <a:pt x="1416" y="462"/>
                    <a:pt x="1414" y="445"/>
                  </a:cubicBezTo>
                  <a:cubicBezTo>
                    <a:pt x="1401" y="435"/>
                    <a:pt x="1386" y="436"/>
                    <a:pt x="1365" y="445"/>
                  </a:cubicBezTo>
                  <a:lnTo>
                    <a:pt x="1288" y="501"/>
                  </a:lnTo>
                  <a:lnTo>
                    <a:pt x="1209" y="528"/>
                  </a:lnTo>
                  <a:lnTo>
                    <a:pt x="1234" y="445"/>
                  </a:lnTo>
                  <a:cubicBezTo>
                    <a:pt x="1231" y="435"/>
                    <a:pt x="1203" y="447"/>
                    <a:pt x="1192" y="468"/>
                  </a:cubicBezTo>
                  <a:lnTo>
                    <a:pt x="1167" y="573"/>
                  </a:lnTo>
                  <a:cubicBezTo>
                    <a:pt x="1117" y="639"/>
                    <a:pt x="957" y="856"/>
                    <a:pt x="892" y="862"/>
                  </a:cubicBezTo>
                  <a:cubicBezTo>
                    <a:pt x="852" y="790"/>
                    <a:pt x="801" y="672"/>
                    <a:pt x="775" y="607"/>
                  </a:cubicBezTo>
                  <a:cubicBezTo>
                    <a:pt x="751" y="543"/>
                    <a:pt x="766" y="508"/>
                    <a:pt x="747" y="480"/>
                  </a:cubicBezTo>
                  <a:cubicBezTo>
                    <a:pt x="728" y="449"/>
                    <a:pt x="683" y="452"/>
                    <a:pt x="664" y="439"/>
                  </a:cubicBezTo>
                  <a:cubicBezTo>
                    <a:pt x="645" y="426"/>
                    <a:pt x="643" y="412"/>
                    <a:pt x="634" y="402"/>
                  </a:cubicBezTo>
                  <a:lnTo>
                    <a:pt x="609" y="378"/>
                  </a:lnTo>
                  <a:close/>
                </a:path>
              </a:pathLst>
            </a:custGeom>
            <a:ln/>
            <a:extLst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1214" name="Freeform 14"/>
            <p:cNvSpPr>
              <a:spLocks/>
            </p:cNvSpPr>
            <p:nvPr/>
          </p:nvSpPr>
          <p:spPr bwMode="invGray">
            <a:xfrm>
              <a:off x="1484" y="2156"/>
              <a:ext cx="417" cy="910"/>
            </a:xfrm>
            <a:custGeom>
              <a:avLst/>
              <a:gdLst>
                <a:gd name="T0" fmla="*/ 682 w 1416"/>
                <a:gd name="T1" fmla="*/ 350 h 3094"/>
                <a:gd name="T2" fmla="*/ 720 w 1416"/>
                <a:gd name="T3" fmla="*/ 242 h 3094"/>
                <a:gd name="T4" fmla="*/ 660 w 1416"/>
                <a:gd name="T5" fmla="*/ 39 h 3094"/>
                <a:gd name="T6" fmla="*/ 409 w 1416"/>
                <a:gd name="T7" fmla="*/ 118 h 3094"/>
                <a:gd name="T8" fmla="*/ 330 w 1416"/>
                <a:gd name="T9" fmla="*/ 348 h 3094"/>
                <a:gd name="T10" fmla="*/ 319 w 1416"/>
                <a:gd name="T11" fmla="*/ 450 h 3094"/>
                <a:gd name="T12" fmla="*/ 42 w 1416"/>
                <a:gd name="T13" fmla="*/ 826 h 3094"/>
                <a:gd name="T14" fmla="*/ 126 w 1416"/>
                <a:gd name="T15" fmla="*/ 994 h 3094"/>
                <a:gd name="T16" fmla="*/ 397 w 1416"/>
                <a:gd name="T17" fmla="*/ 1105 h 3094"/>
                <a:gd name="T18" fmla="*/ 126 w 1416"/>
                <a:gd name="T19" fmla="*/ 879 h 3094"/>
                <a:gd name="T20" fmla="*/ 348 w 1416"/>
                <a:gd name="T21" fmla="*/ 655 h 3094"/>
                <a:gd name="T22" fmla="*/ 480 w 1416"/>
                <a:gd name="T23" fmla="*/ 957 h 3094"/>
                <a:gd name="T24" fmla="*/ 336 w 1416"/>
                <a:gd name="T25" fmla="*/ 1212 h 3094"/>
                <a:gd name="T26" fmla="*/ 343 w 1416"/>
                <a:gd name="T27" fmla="*/ 1683 h 3094"/>
                <a:gd name="T28" fmla="*/ 462 w 1416"/>
                <a:gd name="T29" fmla="*/ 2019 h 3094"/>
                <a:gd name="T30" fmla="*/ 427 w 1416"/>
                <a:gd name="T31" fmla="*/ 2716 h 3094"/>
                <a:gd name="T32" fmla="*/ 354 w 1416"/>
                <a:gd name="T33" fmla="*/ 2784 h 3094"/>
                <a:gd name="T34" fmla="*/ 376 w 1416"/>
                <a:gd name="T35" fmla="*/ 3013 h 3094"/>
                <a:gd name="T36" fmla="*/ 402 w 1416"/>
                <a:gd name="T37" fmla="*/ 2959 h 3094"/>
                <a:gd name="T38" fmla="*/ 430 w 1416"/>
                <a:gd name="T39" fmla="*/ 2925 h 3094"/>
                <a:gd name="T40" fmla="*/ 628 w 1416"/>
                <a:gd name="T41" fmla="*/ 3094 h 3094"/>
                <a:gd name="T42" fmla="*/ 636 w 1416"/>
                <a:gd name="T43" fmla="*/ 3036 h 3094"/>
                <a:gd name="T44" fmla="*/ 604 w 1416"/>
                <a:gd name="T45" fmla="*/ 2913 h 3094"/>
                <a:gd name="T46" fmla="*/ 619 w 1416"/>
                <a:gd name="T47" fmla="*/ 2146 h 3094"/>
                <a:gd name="T48" fmla="*/ 639 w 1416"/>
                <a:gd name="T49" fmla="*/ 1968 h 3094"/>
                <a:gd name="T50" fmla="*/ 724 w 1416"/>
                <a:gd name="T51" fmla="*/ 1692 h 3094"/>
                <a:gd name="T52" fmla="*/ 772 w 1416"/>
                <a:gd name="T53" fmla="*/ 1138 h 3094"/>
                <a:gd name="T54" fmla="*/ 712 w 1416"/>
                <a:gd name="T55" fmla="*/ 816 h 3094"/>
                <a:gd name="T56" fmla="*/ 820 w 1416"/>
                <a:gd name="T57" fmla="*/ 934 h 3094"/>
                <a:gd name="T58" fmla="*/ 1060 w 1416"/>
                <a:gd name="T59" fmla="*/ 838 h 3094"/>
                <a:gd name="T60" fmla="*/ 1314 w 1416"/>
                <a:gd name="T61" fmla="*/ 592 h 3094"/>
                <a:gd name="T62" fmla="*/ 1414 w 1416"/>
                <a:gd name="T63" fmla="*/ 445 h 3094"/>
                <a:gd name="T64" fmla="*/ 1288 w 1416"/>
                <a:gd name="T65" fmla="*/ 501 h 3094"/>
                <a:gd name="T66" fmla="*/ 1234 w 1416"/>
                <a:gd name="T67" fmla="*/ 445 h 3094"/>
                <a:gd name="T68" fmla="*/ 1167 w 1416"/>
                <a:gd name="T69" fmla="*/ 573 h 3094"/>
                <a:gd name="T70" fmla="*/ 775 w 1416"/>
                <a:gd name="T71" fmla="*/ 607 h 3094"/>
                <a:gd name="T72" fmla="*/ 664 w 1416"/>
                <a:gd name="T73" fmla="*/ 439 h 3094"/>
                <a:gd name="T74" fmla="*/ 609 w 1416"/>
                <a:gd name="T75" fmla="*/ 378 h 30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16" h="3094">
                  <a:moveTo>
                    <a:pt x="609" y="378"/>
                  </a:moveTo>
                  <a:cubicBezTo>
                    <a:pt x="609" y="378"/>
                    <a:pt x="645" y="364"/>
                    <a:pt x="682" y="350"/>
                  </a:cubicBezTo>
                  <a:cubicBezTo>
                    <a:pt x="672" y="314"/>
                    <a:pt x="692" y="278"/>
                    <a:pt x="692" y="278"/>
                  </a:cubicBezTo>
                  <a:cubicBezTo>
                    <a:pt x="698" y="260"/>
                    <a:pt x="715" y="264"/>
                    <a:pt x="720" y="242"/>
                  </a:cubicBezTo>
                  <a:cubicBezTo>
                    <a:pt x="746" y="212"/>
                    <a:pt x="730" y="180"/>
                    <a:pt x="720" y="146"/>
                  </a:cubicBezTo>
                  <a:cubicBezTo>
                    <a:pt x="732" y="106"/>
                    <a:pt x="703" y="61"/>
                    <a:pt x="660" y="39"/>
                  </a:cubicBezTo>
                  <a:cubicBezTo>
                    <a:pt x="617" y="10"/>
                    <a:pt x="531" y="0"/>
                    <a:pt x="483" y="16"/>
                  </a:cubicBezTo>
                  <a:cubicBezTo>
                    <a:pt x="435" y="32"/>
                    <a:pt x="422" y="83"/>
                    <a:pt x="409" y="118"/>
                  </a:cubicBezTo>
                  <a:lnTo>
                    <a:pt x="384" y="223"/>
                  </a:lnTo>
                  <a:cubicBezTo>
                    <a:pt x="384" y="223"/>
                    <a:pt x="376" y="324"/>
                    <a:pt x="330" y="348"/>
                  </a:cubicBezTo>
                  <a:cubicBezTo>
                    <a:pt x="386" y="358"/>
                    <a:pt x="415" y="391"/>
                    <a:pt x="415" y="391"/>
                  </a:cubicBezTo>
                  <a:lnTo>
                    <a:pt x="319" y="450"/>
                  </a:lnTo>
                  <a:lnTo>
                    <a:pt x="244" y="550"/>
                  </a:lnTo>
                  <a:lnTo>
                    <a:pt x="42" y="826"/>
                  </a:lnTo>
                  <a:cubicBezTo>
                    <a:pt x="2" y="886"/>
                    <a:pt x="0" y="892"/>
                    <a:pt x="4" y="907"/>
                  </a:cubicBezTo>
                  <a:cubicBezTo>
                    <a:pt x="8" y="922"/>
                    <a:pt x="70" y="943"/>
                    <a:pt x="126" y="994"/>
                  </a:cubicBezTo>
                  <a:lnTo>
                    <a:pt x="368" y="1150"/>
                  </a:lnTo>
                  <a:lnTo>
                    <a:pt x="397" y="1105"/>
                  </a:lnTo>
                  <a:lnTo>
                    <a:pt x="265" y="1008"/>
                  </a:lnTo>
                  <a:lnTo>
                    <a:pt x="126" y="879"/>
                  </a:lnTo>
                  <a:lnTo>
                    <a:pt x="147" y="841"/>
                  </a:lnTo>
                  <a:cubicBezTo>
                    <a:pt x="147" y="841"/>
                    <a:pt x="247" y="748"/>
                    <a:pt x="348" y="655"/>
                  </a:cubicBezTo>
                  <a:cubicBezTo>
                    <a:pt x="384" y="708"/>
                    <a:pt x="404" y="724"/>
                    <a:pt x="426" y="774"/>
                  </a:cubicBezTo>
                  <a:cubicBezTo>
                    <a:pt x="448" y="824"/>
                    <a:pt x="484" y="902"/>
                    <a:pt x="480" y="957"/>
                  </a:cubicBezTo>
                  <a:lnTo>
                    <a:pt x="399" y="1102"/>
                  </a:lnTo>
                  <a:lnTo>
                    <a:pt x="336" y="1212"/>
                  </a:lnTo>
                  <a:cubicBezTo>
                    <a:pt x="322" y="1244"/>
                    <a:pt x="314" y="1268"/>
                    <a:pt x="315" y="1293"/>
                  </a:cubicBezTo>
                  <a:cubicBezTo>
                    <a:pt x="316" y="1318"/>
                    <a:pt x="334" y="1618"/>
                    <a:pt x="343" y="1683"/>
                  </a:cubicBezTo>
                  <a:lnTo>
                    <a:pt x="367" y="1686"/>
                  </a:lnTo>
                  <a:cubicBezTo>
                    <a:pt x="367" y="1686"/>
                    <a:pt x="414" y="1852"/>
                    <a:pt x="462" y="2019"/>
                  </a:cubicBezTo>
                  <a:cubicBezTo>
                    <a:pt x="417" y="2130"/>
                    <a:pt x="413" y="2159"/>
                    <a:pt x="409" y="2274"/>
                  </a:cubicBezTo>
                  <a:cubicBezTo>
                    <a:pt x="405" y="2389"/>
                    <a:pt x="430" y="2635"/>
                    <a:pt x="427" y="2716"/>
                  </a:cubicBezTo>
                  <a:lnTo>
                    <a:pt x="402" y="2755"/>
                  </a:lnTo>
                  <a:lnTo>
                    <a:pt x="354" y="2784"/>
                  </a:lnTo>
                  <a:cubicBezTo>
                    <a:pt x="354" y="2784"/>
                    <a:pt x="347" y="2819"/>
                    <a:pt x="340" y="2854"/>
                  </a:cubicBezTo>
                  <a:cubicBezTo>
                    <a:pt x="375" y="2899"/>
                    <a:pt x="376" y="3013"/>
                    <a:pt x="376" y="3013"/>
                  </a:cubicBezTo>
                  <a:lnTo>
                    <a:pt x="393" y="3009"/>
                  </a:lnTo>
                  <a:lnTo>
                    <a:pt x="402" y="2959"/>
                  </a:lnTo>
                  <a:lnTo>
                    <a:pt x="424" y="2961"/>
                  </a:lnTo>
                  <a:lnTo>
                    <a:pt x="430" y="2925"/>
                  </a:lnTo>
                  <a:lnTo>
                    <a:pt x="487" y="3058"/>
                  </a:lnTo>
                  <a:cubicBezTo>
                    <a:pt x="520" y="3086"/>
                    <a:pt x="599" y="3091"/>
                    <a:pt x="628" y="3094"/>
                  </a:cubicBezTo>
                  <a:lnTo>
                    <a:pt x="661" y="3075"/>
                  </a:lnTo>
                  <a:lnTo>
                    <a:pt x="636" y="3036"/>
                  </a:lnTo>
                  <a:lnTo>
                    <a:pt x="690" y="3021"/>
                  </a:lnTo>
                  <a:lnTo>
                    <a:pt x="604" y="2913"/>
                  </a:lnTo>
                  <a:cubicBezTo>
                    <a:pt x="578" y="2861"/>
                    <a:pt x="574" y="2833"/>
                    <a:pt x="532" y="2710"/>
                  </a:cubicBezTo>
                  <a:cubicBezTo>
                    <a:pt x="534" y="2582"/>
                    <a:pt x="602" y="2260"/>
                    <a:pt x="619" y="2146"/>
                  </a:cubicBezTo>
                  <a:cubicBezTo>
                    <a:pt x="635" y="2031"/>
                    <a:pt x="634" y="2055"/>
                    <a:pt x="637" y="2025"/>
                  </a:cubicBezTo>
                  <a:cubicBezTo>
                    <a:pt x="640" y="1995"/>
                    <a:pt x="642" y="1980"/>
                    <a:pt x="639" y="1968"/>
                  </a:cubicBezTo>
                  <a:cubicBezTo>
                    <a:pt x="670" y="1830"/>
                    <a:pt x="702" y="1693"/>
                    <a:pt x="702" y="1693"/>
                  </a:cubicBezTo>
                  <a:lnTo>
                    <a:pt x="724" y="1692"/>
                  </a:lnTo>
                  <a:cubicBezTo>
                    <a:pt x="724" y="1692"/>
                    <a:pt x="763" y="1505"/>
                    <a:pt x="771" y="1413"/>
                  </a:cubicBezTo>
                  <a:cubicBezTo>
                    <a:pt x="779" y="1321"/>
                    <a:pt x="778" y="1218"/>
                    <a:pt x="772" y="1138"/>
                  </a:cubicBezTo>
                  <a:cubicBezTo>
                    <a:pt x="766" y="1082"/>
                    <a:pt x="745" y="994"/>
                    <a:pt x="735" y="934"/>
                  </a:cubicBezTo>
                  <a:lnTo>
                    <a:pt x="712" y="816"/>
                  </a:lnTo>
                  <a:lnTo>
                    <a:pt x="735" y="786"/>
                  </a:lnTo>
                  <a:lnTo>
                    <a:pt x="820" y="934"/>
                  </a:lnTo>
                  <a:cubicBezTo>
                    <a:pt x="849" y="968"/>
                    <a:pt x="867" y="1006"/>
                    <a:pt x="907" y="990"/>
                  </a:cubicBezTo>
                  <a:cubicBezTo>
                    <a:pt x="947" y="974"/>
                    <a:pt x="1004" y="894"/>
                    <a:pt x="1060" y="838"/>
                  </a:cubicBezTo>
                  <a:lnTo>
                    <a:pt x="1204" y="646"/>
                  </a:lnTo>
                  <a:cubicBezTo>
                    <a:pt x="1246" y="605"/>
                    <a:pt x="1286" y="608"/>
                    <a:pt x="1314" y="592"/>
                  </a:cubicBezTo>
                  <a:cubicBezTo>
                    <a:pt x="1342" y="576"/>
                    <a:pt x="1357" y="572"/>
                    <a:pt x="1374" y="547"/>
                  </a:cubicBezTo>
                  <a:cubicBezTo>
                    <a:pt x="1391" y="522"/>
                    <a:pt x="1416" y="462"/>
                    <a:pt x="1414" y="445"/>
                  </a:cubicBezTo>
                  <a:cubicBezTo>
                    <a:pt x="1401" y="435"/>
                    <a:pt x="1386" y="436"/>
                    <a:pt x="1365" y="445"/>
                  </a:cubicBezTo>
                  <a:lnTo>
                    <a:pt x="1288" y="501"/>
                  </a:lnTo>
                  <a:lnTo>
                    <a:pt x="1209" y="528"/>
                  </a:lnTo>
                  <a:lnTo>
                    <a:pt x="1234" y="445"/>
                  </a:lnTo>
                  <a:cubicBezTo>
                    <a:pt x="1231" y="435"/>
                    <a:pt x="1203" y="447"/>
                    <a:pt x="1192" y="468"/>
                  </a:cubicBezTo>
                  <a:lnTo>
                    <a:pt x="1167" y="573"/>
                  </a:lnTo>
                  <a:cubicBezTo>
                    <a:pt x="1117" y="639"/>
                    <a:pt x="957" y="856"/>
                    <a:pt x="892" y="862"/>
                  </a:cubicBezTo>
                  <a:cubicBezTo>
                    <a:pt x="852" y="790"/>
                    <a:pt x="801" y="672"/>
                    <a:pt x="775" y="607"/>
                  </a:cubicBezTo>
                  <a:cubicBezTo>
                    <a:pt x="751" y="543"/>
                    <a:pt x="766" y="508"/>
                    <a:pt x="747" y="480"/>
                  </a:cubicBezTo>
                  <a:cubicBezTo>
                    <a:pt x="728" y="449"/>
                    <a:pt x="683" y="452"/>
                    <a:pt x="664" y="439"/>
                  </a:cubicBezTo>
                  <a:cubicBezTo>
                    <a:pt x="645" y="426"/>
                    <a:pt x="643" y="412"/>
                    <a:pt x="634" y="402"/>
                  </a:cubicBezTo>
                  <a:lnTo>
                    <a:pt x="609" y="378"/>
                  </a:lnTo>
                  <a:close/>
                </a:path>
              </a:pathLst>
            </a:custGeom>
            <a:ln/>
            <a:extLst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51215" name="Text Box 4"/>
          <p:cNvSpPr txBox="1">
            <a:spLocks noChangeArrowheads="1"/>
          </p:cNvSpPr>
          <p:nvPr/>
        </p:nvSpPr>
        <p:spPr bwMode="black">
          <a:xfrm>
            <a:off x="1206500" y="5124450"/>
            <a:ext cx="24225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/>
            <a:r>
              <a:rPr lang="ru-RU" sz="1400" b="1" dirty="0" smtClean="0">
                <a:solidFill>
                  <a:srgbClr val="000000"/>
                </a:solidFill>
                <a:cs typeface="Arial" charset="0"/>
              </a:rPr>
              <a:t>Оказывают помощь пожилым людям</a:t>
            </a:r>
            <a:r>
              <a:rPr lang="en-US" sz="1400" b="1" dirty="0" smtClean="0">
                <a:solidFill>
                  <a:srgbClr val="000000"/>
                </a:solidFill>
                <a:cs typeface="Arial" charset="0"/>
              </a:rPr>
              <a:t>.</a:t>
            </a:r>
            <a:r>
              <a:rPr lang="ru-RU" sz="1400" b="1" dirty="0" smtClean="0">
                <a:solidFill>
                  <a:srgbClr val="000000"/>
                </a:solidFill>
                <a:cs typeface="Arial" charset="0"/>
              </a:rPr>
              <a:t> Ветеранам, детям-инвалидам.</a:t>
            </a:r>
            <a:endParaRPr lang="en-US" sz="1400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1216" name="Text Box 4"/>
          <p:cNvSpPr txBox="1">
            <a:spLocks noChangeArrowheads="1"/>
          </p:cNvSpPr>
          <p:nvPr/>
        </p:nvSpPr>
        <p:spPr bwMode="black">
          <a:xfrm>
            <a:off x="4986338" y="5122863"/>
            <a:ext cx="242411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/>
            <a:r>
              <a:rPr lang="ru-RU" sz="1400" b="1" dirty="0" smtClean="0">
                <a:solidFill>
                  <a:srgbClr val="000000"/>
                </a:solidFill>
                <a:cs typeface="Arial" charset="0"/>
              </a:rPr>
              <a:t>Реализуют собственные проекты, проводят </a:t>
            </a:r>
            <a:r>
              <a:rPr lang="ru-RU" sz="1400" b="1" dirty="0" err="1" smtClean="0">
                <a:solidFill>
                  <a:srgbClr val="000000"/>
                </a:solidFill>
                <a:cs typeface="Arial" charset="0"/>
              </a:rPr>
              <a:t>квесты</a:t>
            </a:r>
            <a:r>
              <a:rPr lang="ru-RU" sz="1400" b="1" dirty="0" smtClean="0">
                <a:solidFill>
                  <a:srgbClr val="000000"/>
                </a:solidFill>
                <a:cs typeface="Arial" charset="0"/>
              </a:rPr>
              <a:t>, конкурсы, акции. </a:t>
            </a:r>
            <a:endParaRPr lang="en-US" sz="1400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1217" name="AutoShape 17"/>
          <p:cNvSpPr>
            <a:spLocks/>
          </p:cNvSpPr>
          <p:nvPr/>
        </p:nvSpPr>
        <p:spPr bwMode="black">
          <a:xfrm flipH="1">
            <a:off x="1512888" y="2055813"/>
            <a:ext cx="1096962" cy="266700"/>
          </a:xfrm>
          <a:prstGeom prst="accentCallout3">
            <a:avLst>
              <a:gd name="adj1" fmla="val 42856"/>
              <a:gd name="adj2" fmla="val 106944"/>
              <a:gd name="adj3" fmla="val 42856"/>
              <a:gd name="adj4" fmla="val 119968"/>
              <a:gd name="adj5" fmla="val 207736"/>
              <a:gd name="adj6" fmla="val 119968"/>
              <a:gd name="adj7" fmla="val 353569"/>
              <a:gd name="adj8" fmla="val 71921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ru-RU" sz="2400" b="1" dirty="0" smtClean="0">
                <a:solidFill>
                  <a:prstClr val="black"/>
                </a:solidFill>
                <a:cs typeface="Arial" charset="0"/>
              </a:rPr>
              <a:t>16</a:t>
            </a:r>
            <a:endParaRPr lang="en-US" sz="2400" b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1218" name="Text Box 9"/>
          <p:cNvSpPr txBox="1">
            <a:spLocks noChangeArrowheads="1"/>
          </p:cNvSpPr>
          <p:nvPr/>
        </p:nvSpPr>
        <p:spPr bwMode="black">
          <a:xfrm>
            <a:off x="2195513" y="1905000"/>
            <a:ext cx="230447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sz="1400" b="1" dirty="0" smtClean="0">
                <a:solidFill>
                  <a:prstClr val="black"/>
                </a:solidFill>
                <a:cs typeface="Arial" charset="0"/>
              </a:rPr>
              <a:t>В 16 школах действуют волонтерские отряды</a:t>
            </a:r>
            <a:endParaRPr lang="en-US" sz="1400" b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1219" name="AutoShape 19"/>
          <p:cNvSpPr>
            <a:spLocks/>
          </p:cNvSpPr>
          <p:nvPr/>
        </p:nvSpPr>
        <p:spPr bwMode="black">
          <a:xfrm flipH="1">
            <a:off x="5618163" y="2032000"/>
            <a:ext cx="1030287" cy="265113"/>
          </a:xfrm>
          <a:prstGeom prst="accentCallout3">
            <a:avLst>
              <a:gd name="adj1" fmla="val 43111"/>
              <a:gd name="adj2" fmla="val 107394"/>
              <a:gd name="adj3" fmla="val 43111"/>
              <a:gd name="adj4" fmla="val 121259"/>
              <a:gd name="adj5" fmla="val 219157"/>
              <a:gd name="adj6" fmla="val 121259"/>
              <a:gd name="adj7" fmla="val 375449"/>
              <a:gd name="adj8" fmla="val 70106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sz="2400" b="1" dirty="0" smtClean="0">
                <a:solidFill>
                  <a:prstClr val="black"/>
                </a:solidFill>
                <a:cs typeface="Arial" charset="0"/>
              </a:rPr>
              <a:t>1</a:t>
            </a:r>
            <a:endParaRPr lang="en-US" sz="2400" b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1220" name="Text Box 9"/>
          <p:cNvSpPr txBox="1">
            <a:spLocks noChangeArrowheads="1"/>
          </p:cNvSpPr>
          <p:nvPr/>
        </p:nvSpPr>
        <p:spPr bwMode="black">
          <a:xfrm>
            <a:off x="5973309" y="1894114"/>
            <a:ext cx="15446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sz="1400" b="1" dirty="0" smtClean="0">
                <a:solidFill>
                  <a:prstClr val="black"/>
                </a:solidFill>
                <a:cs typeface="Arial" charset="0"/>
              </a:rPr>
              <a:t>Центр «Волонтер»</a:t>
            </a:r>
            <a:endParaRPr lang="en-US" sz="1400" b="1" dirty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60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013176"/>
            <a:ext cx="2880320" cy="16950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5000930"/>
            <a:ext cx="2592288" cy="17195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5033452"/>
            <a:ext cx="2539256" cy="16942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411297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z7D3NX2Zz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597561"/>
            <a:ext cx="1927795" cy="11894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2" descr="_QI2AqzOwP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8312"/>
            <a:ext cx="3282889" cy="2159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2" descr="xIjBKo0Zj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20137"/>
            <a:ext cx="3005994" cy="21690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2" descr="Ggszx_-YG6U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214" y="4217591"/>
            <a:ext cx="3311775" cy="2512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Рисунок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29" y="2597561"/>
            <a:ext cx="2376529" cy="13385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2" descr="8rC0lCCViU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63119"/>
            <a:ext cx="3448338" cy="24670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Picture 2" descr="qOMJLe0W-c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171" y="1700808"/>
            <a:ext cx="4283968" cy="2874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0215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1 &amp;ocy;&amp;kcy;&amp;tcy;&amp;yacy;&amp;bcy;&amp;rcy;&amp;yacy; 2013 &amp;gcy;&amp;ocy;&amp;dcy;&amp;acy; &amp;vcy;  &amp;Mcy;&amp;iecy;&amp;zhcy;&amp;dcy;&amp;ucy;&amp;ncy;&amp;acy;&amp;rcy;&amp;ocy;&amp;dcy;&amp;ncy;&amp;ycy;&amp;jcy; &amp;dcy;&amp;iecy;&amp;ncy;&amp;softcy; &amp;pcy;&amp;ocy;&amp;zhcy;&amp;icy;&amp;lcy;&amp;ycy;&amp;khcy; &amp;lcy;&amp;yucy;&amp;dcy;&amp;iecy;&amp;jcy; &amp;acy;&amp;kcy;&amp;tcy;&amp;icy;&amp;vcy;&amp;icy;&amp;scy;&amp;tcy;&amp;ycy; &amp;Mcy;&amp;Gcy;&amp;IEcy;&amp;Rcy; &amp;scy;&amp;ocy;&amp;vcy;&amp;mcy;&amp;iecy;&amp;scy;&amp;tcy;&amp;ncy;&amp;ocy; &amp;scy; &amp;rcy;&amp;ucy;&amp;kcy;&amp;ocy;&amp;vcy;&amp;ocy;&amp;dcy;&amp;icy;&amp;tcy;&amp;iecy;&amp;lcy;&amp;iecy;&amp;mcy;  &amp;Ncy;&amp;ocy;&amp;vcy;&amp;ocy;&amp;shcy;&amp;iecy;&amp;shcy;&amp;mcy;&amp;icy;&amp;ncy;&amp;scy;&amp;kcy;&amp;ocy;&amp;gcy;&amp;ocy; &amp;mcy;&amp;iecy;&amp;scy;&amp;tcy;&amp;ncy;&amp;ocy;&amp;gcy;&amp;ocy; &amp;ocy;&amp;tcy;&amp;dcy;&amp;iecy;&amp;lcy;&amp;iecy;&amp;ncy;&amp;icy;&amp;yacy; &amp;Tcy;&amp;Rcy;&amp;Ocy; &amp;Vcy;&amp;Ocy;&amp;Ocy;   «&amp;Mcy;&amp;ocy;&amp;lcy;&amp;ocy;&amp;dcy;&amp;acy;&amp;yacy; &amp;Gcy;&amp;vcy;&amp;acy;&amp;rcy;&amp;dcy;&amp;icy;&amp;yacy; &amp;IEcy;&amp;dcy;&amp;icy;&amp;ncy;&amp;acy;&amp;yacy; &amp;Rcy;&amp;ocy;&amp;scy;&amp;scy;&amp;icy;&amp;yacy;»  &amp;Scy;&amp;vcy;&amp;iecy;&amp;tcy;&amp;lcy;&amp;acy;&amp;ncy;&amp;ocy;&amp;jcy; &amp;Mcy;&amp;acy;&amp;rcy;&amp;tcy;&amp;ycy;&amp;shcy;&amp;ocy;&amp;vcy;&amp;ocy;&amp;jcy; &amp;pcy;&amp;ocy;&amp;scy;&amp;iecy;&amp;tcy;&amp;icy;&amp;lcy;&amp;icy; &amp;dcy;&amp;ocy;&amp;mcy; &amp;pcy;&amp;rcy;&amp;iecy;&amp;scy;&amp;tcy;&amp;acy;&amp;rcy;&amp;iecy;&amp;lcy;&amp;ycy;&amp;khcy;.  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84606" y="214290"/>
            <a:ext cx="3902236" cy="29266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3489798"/>
            <a:ext cx="4471676" cy="31075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63" y="79648"/>
            <a:ext cx="4507718" cy="3214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http://novosheshminsk.tatarstan.ru/file/%D1%82%D1%80%D1%83%D0%B6%D0%B5%D0%BD%D0%B8%D0%BA%D0%B8%20%D0%BC%D0%B5%D0%B4%D0%B0%D0%BB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60032" y="3489798"/>
            <a:ext cx="4143404" cy="31075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9641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1"/>
          <p:cNvSpPr txBox="1">
            <a:spLocks/>
          </p:cNvSpPr>
          <p:nvPr/>
        </p:nvSpPr>
        <p:spPr>
          <a:xfrm>
            <a:off x="183914" y="428625"/>
            <a:ext cx="8712968" cy="357190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044C36"/>
                </a:solidFill>
              </a:rPr>
              <a:t>Конечные результаты программы</a:t>
            </a:r>
          </a:p>
          <a:p>
            <a:pPr algn="ctr"/>
            <a:endParaRPr lang="ru-RU" sz="2000" i="1" dirty="0" smtClean="0">
              <a:solidFill>
                <a:srgbClr val="044C36"/>
              </a:solidFill>
            </a:endParaRPr>
          </a:p>
          <a:p>
            <a:pPr algn="ctr"/>
            <a:endParaRPr lang="ru-RU" sz="2000" i="1" dirty="0">
              <a:solidFill>
                <a:srgbClr val="044C36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524625"/>
            <a:ext cx="2133600" cy="365125"/>
          </a:xfrm>
        </p:spPr>
        <p:txBody>
          <a:bodyPr/>
          <a:lstStyle/>
          <a:p>
            <a:fld id="{256D0FF7-DF15-40C2-846F-6608064B5C99}" type="slidenum">
              <a:rPr lang="ru-RU" sz="1600" b="1" smtClean="0">
                <a:solidFill>
                  <a:schemeClr val="tx1"/>
                </a:solidFill>
              </a:rPr>
              <a:pPr/>
              <a:t>5</a:t>
            </a:fld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9532" y="1504757"/>
            <a:ext cx="8424936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720000" lvl="2" indent="-288000" algn="just">
              <a:spcAft>
                <a:spcPts val="600"/>
              </a:spcAft>
              <a:buBlip>
                <a:blip r:embed="rId2"/>
              </a:buBlip>
            </a:pPr>
            <a:r>
              <a:rPr lang="ru-RU" sz="16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</a:t>
            </a:r>
            <a:r>
              <a:rPr lang="ru-RU" sz="16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ешение </a:t>
            </a:r>
            <a:r>
              <a:rPr lang="ru-RU" sz="16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приоритетных задач в социальной сфере за счет использования потенциала некоммерческих организаций в достижении приоритетных задач в социальной сфере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3473" y="2887745"/>
            <a:ext cx="8424936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60000" lvl="2" indent="-288000" algn="just">
              <a:buBlip>
                <a:blip r:embed="rId2"/>
              </a:buBlip>
            </a:pPr>
            <a:r>
              <a:rPr lang="ru-RU" sz="16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</a:t>
            </a:r>
            <a:r>
              <a:rPr lang="ru-RU" sz="16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азвитие </a:t>
            </a:r>
            <a:r>
              <a:rPr lang="ru-RU" sz="16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сектора социально ориентированных некоммерческих организаций в районе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3473" y="4149080"/>
            <a:ext cx="8424936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3pPr marL="720000" lvl="2" indent="-288000">
              <a:buBlip>
                <a:blip r:embed="rId2"/>
              </a:buBlip>
              <a:defRPr sz="1200" i="1"/>
            </a:lvl3pPr>
          </a:lstStyle>
          <a:p>
            <a:pPr lvl="2" algn="just"/>
            <a:r>
              <a:rPr lang="ru-RU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</a:t>
            </a:r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азвитие </a:t>
            </a:r>
            <a:r>
              <a:rPr lang="ru-RU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благотворительной деятельности и добровольчества в районе, играющих ключевую роль в развитии сектора некоммерческих организаций</a:t>
            </a:r>
          </a:p>
        </p:txBody>
      </p:sp>
    </p:spTree>
    <p:extLst>
      <p:ext uri="{BB962C8B-B14F-4D97-AF65-F5344CB8AC3E}">
        <p14:creationId xmlns:p14="http://schemas.microsoft.com/office/powerpoint/2010/main" val="398304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2414724"/>
            <a:ext cx="768511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>
                <a:solidFill>
                  <a:prstClr val="black"/>
                </a:solidFill>
              </a:rPr>
              <a:t>Спасибо за внимание! </a:t>
            </a:r>
            <a:endParaRPr lang="ru-RU" sz="6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9878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3"/>
          <p:cNvSpPr txBox="1">
            <a:spLocks/>
          </p:cNvSpPr>
          <p:nvPr/>
        </p:nvSpPr>
        <p:spPr bwMode="auto">
          <a:xfrm>
            <a:off x="96838" y="2308225"/>
            <a:ext cx="8904287" cy="159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4572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Wingdings 2" pitchFamily="18" charset="2"/>
              <a:buNone/>
            </a:pPr>
            <a:r>
              <a:rPr kumimoji="0" lang="ru-RU" altLang="ru-RU" b="1" smtClean="0">
                <a:solidFill>
                  <a:srgbClr val="800080"/>
                </a:solidFill>
                <a:latin typeface="Constantia" pitchFamily="18" charset="0"/>
              </a:rPr>
              <a:t>РЕСУРСНЫЙ ЦЕНТР</a:t>
            </a:r>
          </a:p>
          <a:p>
            <a:pPr algn="ctr" defTabSz="4572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Wingdings 2" pitchFamily="18" charset="2"/>
              <a:buNone/>
            </a:pPr>
            <a:r>
              <a:rPr kumimoji="0" lang="ru-RU" altLang="ru-RU" b="1" smtClean="0">
                <a:solidFill>
                  <a:srgbClr val="800080"/>
                </a:solidFill>
                <a:latin typeface="Constantia" pitchFamily="18" charset="0"/>
              </a:rPr>
              <a:t> РАЗВИТИЯ И ДОПОЛНИТЕЛЬНОГО ОБРАЗОВАНИЯ ИНСТИТУОВ ГРАЖДАНСКОГО ОБЩЕСТВА </a:t>
            </a:r>
            <a:r>
              <a:rPr kumimoji="0" lang="ru-RU" altLang="ru-RU" sz="2800" b="1" smtClean="0">
                <a:solidFill>
                  <a:srgbClr val="800080"/>
                </a:solidFill>
                <a:latin typeface="Constantia" pitchFamily="18" charset="0"/>
              </a:rPr>
              <a:t>«ПЕРСПЕКТИВА»</a:t>
            </a:r>
            <a:endParaRPr kumimoji="0" lang="ru-RU" altLang="ru-RU" sz="2000" b="1" smtClean="0">
              <a:solidFill>
                <a:srgbClr val="800080"/>
              </a:solidFill>
              <a:latin typeface="Constantia" pitchFamily="18" charset="0"/>
            </a:endParaRPr>
          </a:p>
        </p:txBody>
      </p:sp>
      <p:sp>
        <p:nvSpPr>
          <p:cNvPr id="14338" name="Rectangle 5"/>
          <p:cNvSpPr>
            <a:spLocks/>
          </p:cNvSpPr>
          <p:nvPr/>
        </p:nvSpPr>
        <p:spPr bwMode="auto">
          <a:xfrm>
            <a:off x="4752975" y="4702175"/>
            <a:ext cx="3516313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/>
          <a:lstStyle>
            <a:lvl1pPr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1400" b="1" smtClean="0">
                <a:solidFill>
                  <a:srgbClr val="000000"/>
                </a:solidFill>
                <a:latin typeface="Constantia" pitchFamily="18" charset="0"/>
              </a:rPr>
              <a:t>ЧЛЕН ОБЩЕСТВЕННОЙ ПАЛАТЫ РТ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1400" b="1" smtClean="0">
                <a:solidFill>
                  <a:srgbClr val="000000"/>
                </a:solidFill>
                <a:latin typeface="Constantia" pitchFamily="18" charset="0"/>
              </a:rPr>
              <a:t>– ШАГИЕВА Г.Ю.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kumimoji="0" lang="ru-RU" altLang="ru-RU" sz="1400" b="1" smtClean="0">
              <a:solidFill>
                <a:srgbClr val="000000"/>
              </a:solidFill>
              <a:latin typeface="Constantia" pitchFamily="18" charset="0"/>
            </a:endParaRPr>
          </a:p>
        </p:txBody>
      </p:sp>
      <p:pic>
        <p:nvPicPr>
          <p:cNvPr id="14339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6718300"/>
            <a:ext cx="8904287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Изображение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298450"/>
            <a:ext cx="1074738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Рисунок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838" y="454025"/>
            <a:ext cx="2290762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40303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3"/>
          <p:cNvSpPr txBox="1">
            <a:spLocks/>
          </p:cNvSpPr>
          <p:nvPr/>
        </p:nvSpPr>
        <p:spPr bwMode="auto">
          <a:xfrm>
            <a:off x="466725" y="2768600"/>
            <a:ext cx="8059738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5" rIns="91407" bIns="45705"/>
          <a:lstStyle>
            <a:lvl1pPr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800" smtClean="0">
                <a:solidFill>
                  <a:prstClr val="black"/>
                </a:solidFill>
                <a:latin typeface="AGBengalyC" pitchFamily="-84" charset="-52"/>
              </a:rPr>
              <a:t>Ресурсная поддержка и развитие институтов гражданского общества путем консолидации ресурсов местного сообщества </a:t>
            </a:r>
          </a:p>
          <a:p>
            <a:pPr algn="ctr" defTabSz="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800" smtClean="0">
                <a:solidFill>
                  <a:prstClr val="black"/>
                </a:solidFill>
                <a:latin typeface="AGBengalyC" pitchFamily="-84" charset="-52"/>
              </a:rPr>
              <a:t> (Общественный Совет , социально ориентированные некоммерческие организации и бизнес, </a:t>
            </a:r>
          </a:p>
          <a:p>
            <a:pPr algn="ctr" defTabSz="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800" smtClean="0">
                <a:solidFill>
                  <a:prstClr val="black"/>
                </a:solidFill>
                <a:latin typeface="AGBengalyC" pitchFamily="-84" charset="-52"/>
              </a:rPr>
              <a:t>территориальные общественные самоуправления)</a:t>
            </a:r>
          </a:p>
        </p:txBody>
      </p:sp>
      <p:sp>
        <p:nvSpPr>
          <p:cNvPr id="15362" name="Rectangle 5"/>
          <p:cNvSpPr>
            <a:spLocks/>
          </p:cNvSpPr>
          <p:nvPr/>
        </p:nvSpPr>
        <p:spPr bwMode="auto">
          <a:xfrm>
            <a:off x="4752975" y="4344988"/>
            <a:ext cx="35163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58" tIns="50379" rIns="100758" bIns="50379"/>
          <a:lstStyle>
            <a:lvl1pPr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kumimoji="0" lang="ru-RU" altLang="ru-RU" sz="1400" b="1" smtClean="0">
              <a:solidFill>
                <a:srgbClr val="000000"/>
              </a:solidFill>
              <a:latin typeface="Constantia" pitchFamily="18" charset="0"/>
            </a:endParaRPr>
          </a:p>
        </p:txBody>
      </p:sp>
      <p:pic>
        <p:nvPicPr>
          <p:cNvPr id="15363" name="Рисунок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6604000"/>
            <a:ext cx="8904287" cy="17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Изображение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298450"/>
            <a:ext cx="111125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Rectangle 3"/>
          <p:cNvSpPr txBox="1">
            <a:spLocks/>
          </p:cNvSpPr>
          <p:nvPr/>
        </p:nvSpPr>
        <p:spPr bwMode="auto">
          <a:xfrm>
            <a:off x="239713" y="1550988"/>
            <a:ext cx="8904287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5" rIns="91407" bIns="45705"/>
          <a:lstStyle>
            <a:lvl1pPr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b="1" smtClean="0">
                <a:solidFill>
                  <a:srgbClr val="660066"/>
                </a:solidFill>
                <a:latin typeface="AGBengalyC" pitchFamily="-84" charset="-52"/>
              </a:rPr>
              <a:t>Стратегия  Ресурсного Центра «Перспектива»:</a:t>
            </a:r>
            <a:endParaRPr kumimoji="0" lang="ru-RU" altLang="ru-RU" b="1" smtClean="0">
              <a:solidFill>
                <a:srgbClr val="660066"/>
              </a:solidFill>
              <a:latin typeface="AGBengalyC" pitchFamily="-84" charset="-52"/>
            </a:endParaRPr>
          </a:p>
        </p:txBody>
      </p:sp>
      <p:pic>
        <p:nvPicPr>
          <p:cNvPr id="15366" name="Рисунок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513" y="387350"/>
            <a:ext cx="22907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50934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Содержимое 3" descr="фон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69913" y="620713"/>
            <a:ext cx="8189912" cy="4702175"/>
          </a:xfrm>
          <a:prstGeom prst="rect">
            <a:avLst/>
          </a:prstGeom>
        </p:spPr>
        <p:txBody>
          <a:bodyPr lIns="95784" tIns="47892" rIns="95784" bIns="47892" anchor="ctr"/>
          <a:lstStyle>
            <a:lvl1pPr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1800" smtClean="0">
                <a:solidFill>
                  <a:prstClr val="black"/>
                </a:solidFill>
                <a:latin typeface="AGBengalyC" pitchFamily="-84" charset="-52"/>
              </a:rPr>
              <a:t>Деятельность РЦК НКО ориентирована на: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altLang="ru-RU" sz="1800" smtClean="0">
              <a:solidFill>
                <a:prstClr val="black"/>
              </a:solidFill>
              <a:latin typeface="AGBengalyC" pitchFamily="-84" charset="-52"/>
            </a:endParaRP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kumimoji="0" lang="ru-RU" altLang="ru-RU" sz="1800" smtClean="0">
                <a:solidFill>
                  <a:prstClr val="black"/>
                </a:solidFill>
                <a:latin typeface="AGBengalyC" pitchFamily="-84" charset="-52"/>
              </a:rPr>
              <a:t>    </a:t>
            </a:r>
            <a:r>
              <a:rPr kumimoji="0" lang="ru-RU" altLang="ru-RU" sz="1800" b="1" smtClean="0">
                <a:solidFill>
                  <a:prstClr val="black"/>
                </a:solidFill>
                <a:latin typeface="AGBengalyC" pitchFamily="-84" charset="-52"/>
              </a:rPr>
              <a:t>некоммерческие организации, осуществляющие свою деятельность на территории г. Набережные Челны и Закамского региона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endParaRPr kumimoji="0" lang="ru-RU" altLang="ru-RU" sz="2000" b="1" smtClean="0">
              <a:solidFill>
                <a:srgbClr val="5F2987"/>
              </a:solidFill>
              <a:latin typeface="Arno Pro" charset="0"/>
            </a:endParaRP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endParaRPr kumimoji="0" lang="ru-RU" altLang="ru-RU" sz="2000" b="1" smtClean="0">
              <a:solidFill>
                <a:srgbClr val="5F2987"/>
              </a:solidFill>
              <a:latin typeface="Arno Pro" charset="0"/>
            </a:endParaRP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endParaRPr kumimoji="0" lang="ru-RU" altLang="ru-RU" sz="2000" b="1" smtClean="0">
              <a:solidFill>
                <a:srgbClr val="5F2987"/>
              </a:solidFill>
              <a:latin typeface="Arno Pro" charset="0"/>
            </a:endParaRP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endParaRPr kumimoji="0" lang="ru-RU" altLang="ru-RU" sz="2000" b="1" smtClean="0">
              <a:solidFill>
                <a:srgbClr val="008000"/>
              </a:solidFill>
              <a:latin typeface="Arno Pro" charset="0"/>
            </a:endParaRP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altLang="ru-RU" sz="1100" smtClean="0">
              <a:solidFill>
                <a:prstClr val="black"/>
              </a:solidFill>
              <a:latin typeface="Arno Pro" charset="0"/>
            </a:endParaRP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SzPct val="93000"/>
              <a:buFont typeface="Wingdings" pitchFamily="2" charset="2"/>
              <a:buChar char="v"/>
            </a:pPr>
            <a:r>
              <a:rPr kumimoji="0" lang="ru-RU" altLang="ru-RU" sz="2000" smtClean="0">
                <a:solidFill>
                  <a:prstClr val="black"/>
                </a:solidFill>
                <a:latin typeface="Arno Pro" charset="0"/>
              </a:rPr>
              <a:t>   </a:t>
            </a:r>
            <a:r>
              <a:rPr kumimoji="0" lang="ru-RU" altLang="ru-RU" sz="1800" b="1" smtClean="0">
                <a:solidFill>
                  <a:prstClr val="black"/>
                </a:solidFill>
                <a:latin typeface="AGBengalyC" pitchFamily="-84" charset="-52"/>
              </a:rPr>
              <a:t>территориальные общественные самоуправления</a:t>
            </a:r>
            <a:endParaRPr kumimoji="0" lang="ru-RU" altLang="ru-RU" sz="1800" smtClean="0">
              <a:solidFill>
                <a:prstClr val="black"/>
              </a:solidFill>
              <a:latin typeface="AGBengalyC" pitchFamily="-84" charset="-52"/>
            </a:endParaRP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altLang="ru-RU" sz="1800" smtClean="0">
              <a:solidFill>
                <a:prstClr val="black"/>
              </a:solidFill>
              <a:latin typeface="AGBengalyC" pitchFamily="-84" charset="-52"/>
            </a:endParaRP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SzPct val="93000"/>
              <a:buFont typeface="Wingdings" pitchFamily="2" charset="2"/>
              <a:buChar char="v"/>
            </a:pPr>
            <a:endParaRPr kumimoji="0" lang="ru-RU" altLang="ru-RU" sz="2000" smtClean="0">
              <a:solidFill>
                <a:prstClr val="black"/>
              </a:solidFill>
              <a:latin typeface="AGBengalyC" pitchFamily="-84" charset="-52"/>
            </a:endParaRPr>
          </a:p>
        </p:txBody>
      </p:sp>
      <p:pic>
        <p:nvPicPr>
          <p:cNvPr id="16387" name="Рисунок 6" descr="киид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75" y="2514600"/>
            <a:ext cx="1477963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Рисунок 5" descr="возрождение семьи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2776538"/>
            <a:ext cx="1814513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Рисунок 7" descr="цлп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" y="2579688"/>
            <a:ext cx="1046163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Рисунок 8" descr="особый мир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5" y="2449513"/>
            <a:ext cx="1187450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8321675" y="5780088"/>
            <a:ext cx="806450" cy="914400"/>
          </a:xfrm>
          <a:prstGeom prst="rect">
            <a:avLst/>
          </a:prstGeom>
        </p:spPr>
        <p:txBody>
          <a:bodyPr lIns="95784" tIns="47892" rIns="95784" bIns="47892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900" dirty="0">
                <a:solidFill>
                  <a:srgbClr val="5F2987"/>
                </a:solidFill>
                <a:latin typeface="Arno Pro" pitchFamily="18" charset="0"/>
                <a:ea typeface="+mj-ea"/>
                <a:cs typeface="Arial" pitchFamily="34" charset="0"/>
              </a:rPr>
              <a:t>3</a:t>
            </a:r>
          </a:p>
        </p:txBody>
      </p:sp>
      <p:pic>
        <p:nvPicPr>
          <p:cNvPr id="16392" name="Рисунок 10" descr="диаграмма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4408488"/>
            <a:ext cx="7242175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3" name="Заголовок 1"/>
          <p:cNvSpPr>
            <a:spLocks noGrp="1"/>
          </p:cNvSpPr>
          <p:nvPr>
            <p:ph type="title"/>
          </p:nvPr>
        </p:nvSpPr>
        <p:spPr>
          <a:xfrm>
            <a:off x="457200" y="111125"/>
            <a:ext cx="8466138" cy="901700"/>
          </a:xfrm>
          <a:solidFill>
            <a:schemeClr val="bg1"/>
          </a:solidFill>
        </p:spPr>
        <p:txBody>
          <a:bodyPr/>
          <a:lstStyle/>
          <a:p>
            <a:r>
              <a:rPr lang="ru-RU" altLang="ru-RU" sz="2900" smtClean="0">
                <a:solidFill>
                  <a:srgbClr val="5F2987"/>
                </a:solidFill>
                <a:latin typeface="AGBengalyC" pitchFamily="-84" charset="-52"/>
                <a:cs typeface="Arial" pitchFamily="34" charset="0"/>
              </a:rPr>
              <a:t>Целевая аудитория</a:t>
            </a:r>
          </a:p>
        </p:txBody>
      </p:sp>
      <p:pic>
        <p:nvPicPr>
          <p:cNvPr id="16394" name="Рисунок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300" y="244475"/>
            <a:ext cx="22907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469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3"/>
          <p:cNvSpPr txBox="1">
            <a:spLocks/>
          </p:cNvSpPr>
          <p:nvPr/>
        </p:nvSpPr>
        <p:spPr bwMode="auto">
          <a:xfrm>
            <a:off x="1195388" y="2593975"/>
            <a:ext cx="7708900" cy="292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5" rIns="91407" bIns="45705"/>
          <a:lstStyle>
            <a:lvl1pPr marL="428625" indent="-428625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defTabSz="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altLang="ru-RU" sz="1900" b="1" smtClean="0">
                <a:solidFill>
                  <a:prstClr val="black"/>
                </a:solidFill>
                <a:latin typeface="AGBengalyC" pitchFamily="-84" charset="-52"/>
              </a:rPr>
              <a:t>Общественная Палата РТ, </a:t>
            </a:r>
          </a:p>
          <a:p>
            <a:pPr defTabSz="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altLang="ru-RU" sz="1900" b="1" smtClean="0">
                <a:solidFill>
                  <a:prstClr val="black"/>
                </a:solidFill>
                <a:latin typeface="AGBengalyC" pitchFamily="-84" charset="-52"/>
              </a:rPr>
              <a:t>Министерство экономики РТ,</a:t>
            </a:r>
          </a:p>
          <a:p>
            <a:pPr defTabSz="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altLang="ru-RU" sz="1900" b="1" smtClean="0">
                <a:solidFill>
                  <a:prstClr val="black"/>
                </a:solidFill>
                <a:latin typeface="AGBengalyC" pitchFamily="-84" charset="-52"/>
              </a:rPr>
              <a:t>Министерство труда занятости и социальной защиты РТ</a:t>
            </a:r>
          </a:p>
          <a:p>
            <a:pPr defTabSz="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altLang="ru-RU" sz="1900" b="1" smtClean="0">
                <a:solidFill>
                  <a:prstClr val="black"/>
                </a:solidFill>
                <a:latin typeface="AGBengalyC" pitchFamily="-84" charset="-52"/>
              </a:rPr>
              <a:t>Органы муниципальной власти,</a:t>
            </a:r>
          </a:p>
          <a:p>
            <a:pPr defTabSz="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altLang="ru-RU" sz="1900" b="1" smtClean="0">
                <a:solidFill>
                  <a:prstClr val="black"/>
                </a:solidFill>
                <a:latin typeface="AGBengalyC" pitchFamily="-84" charset="-52"/>
              </a:rPr>
              <a:t>Бизнес-сообщество,</a:t>
            </a:r>
          </a:p>
          <a:p>
            <a:pPr defTabSz="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0" lang="ru-RU" altLang="ru-RU" sz="1900" b="1" smtClean="0">
                <a:solidFill>
                  <a:prstClr val="black"/>
                </a:solidFill>
                <a:latin typeface="AGBengalyC" pitchFamily="-84" charset="-52"/>
              </a:rPr>
              <a:t>Средства массовой информации</a:t>
            </a:r>
          </a:p>
          <a:p>
            <a:pPr algn="ctr" defTabSz="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kumimoji="0" lang="ru-RU" altLang="ru-RU" sz="1900" b="1" smtClean="0">
              <a:solidFill>
                <a:prstClr val="black"/>
              </a:solidFill>
              <a:latin typeface="AGBengalyC" pitchFamily="-84" charset="-52"/>
            </a:endParaRPr>
          </a:p>
          <a:p>
            <a:pPr algn="ctr" defTabSz="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kumimoji="0" lang="ru-RU" altLang="ru-RU" b="1" smtClean="0">
              <a:solidFill>
                <a:prstClr val="black"/>
              </a:solidFill>
              <a:latin typeface="AGBengalyC" pitchFamily="-84" charset="-52"/>
            </a:endParaRPr>
          </a:p>
        </p:txBody>
      </p:sp>
      <p:sp>
        <p:nvSpPr>
          <p:cNvPr id="17410" name="Rectangle 5"/>
          <p:cNvSpPr>
            <a:spLocks/>
          </p:cNvSpPr>
          <p:nvPr/>
        </p:nvSpPr>
        <p:spPr bwMode="auto">
          <a:xfrm>
            <a:off x="4752975" y="4344988"/>
            <a:ext cx="35163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58" tIns="50379" rIns="100758" bIns="50379"/>
          <a:lstStyle>
            <a:lvl1pPr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kumimoji="0" lang="ru-RU" altLang="ru-RU" sz="1400" b="1" smtClean="0">
              <a:solidFill>
                <a:srgbClr val="000000"/>
              </a:solidFill>
              <a:latin typeface="Constantia" pitchFamily="18" charset="0"/>
            </a:endParaRPr>
          </a:p>
        </p:txBody>
      </p:sp>
      <p:pic>
        <p:nvPicPr>
          <p:cNvPr id="17411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6469063"/>
            <a:ext cx="8904287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Изображение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298450"/>
            <a:ext cx="1722438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Rectangle 3"/>
          <p:cNvSpPr txBox="1">
            <a:spLocks/>
          </p:cNvSpPr>
          <p:nvPr/>
        </p:nvSpPr>
        <p:spPr bwMode="auto">
          <a:xfrm>
            <a:off x="239713" y="1550988"/>
            <a:ext cx="8904287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5" rIns="91407" bIns="45705"/>
          <a:lstStyle>
            <a:lvl1pPr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b="1" smtClean="0">
                <a:solidFill>
                  <a:srgbClr val="660066"/>
                </a:solidFill>
                <a:latin typeface="AGBengalyC" pitchFamily="-84" charset="-52"/>
              </a:rPr>
              <a:t>Партнеры АНО «Региональный Центр консалтинга НКО»</a:t>
            </a:r>
            <a:endParaRPr kumimoji="0" lang="ru-RU" altLang="ru-RU" b="1" smtClean="0">
              <a:solidFill>
                <a:srgbClr val="660066"/>
              </a:solidFill>
              <a:latin typeface="AGBengalyC" pitchFamily="-84" charset="-52"/>
            </a:endParaRPr>
          </a:p>
        </p:txBody>
      </p:sp>
      <p:pic>
        <p:nvPicPr>
          <p:cNvPr id="17414" name="Рисунок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513" y="387350"/>
            <a:ext cx="22907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585827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5"/>
          <p:cNvSpPr>
            <a:spLocks/>
          </p:cNvSpPr>
          <p:nvPr/>
        </p:nvSpPr>
        <p:spPr bwMode="auto">
          <a:xfrm>
            <a:off x="4752975" y="4344988"/>
            <a:ext cx="35163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58" tIns="50379" rIns="100758" bIns="50379"/>
          <a:lstStyle>
            <a:lvl1pPr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kumimoji="0" lang="ru-RU" altLang="ru-RU" sz="1400" b="1" smtClean="0">
              <a:solidFill>
                <a:srgbClr val="000000"/>
              </a:solidFill>
              <a:latin typeface="Constantia" pitchFamily="18" charset="0"/>
            </a:endParaRPr>
          </a:p>
        </p:txBody>
      </p:sp>
      <p:pic>
        <p:nvPicPr>
          <p:cNvPr id="18434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6648450"/>
            <a:ext cx="8904287" cy="13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Изображение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298450"/>
            <a:ext cx="1274763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Rectangle 3"/>
          <p:cNvSpPr txBox="1">
            <a:spLocks/>
          </p:cNvSpPr>
          <p:nvPr/>
        </p:nvSpPr>
        <p:spPr bwMode="auto">
          <a:xfrm>
            <a:off x="239713" y="1550988"/>
            <a:ext cx="8904287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5" rIns="91407" bIns="45705"/>
          <a:lstStyle>
            <a:lvl1pPr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b="1" smtClean="0">
                <a:solidFill>
                  <a:srgbClr val="660066"/>
                </a:solidFill>
                <a:latin typeface="AGBengalyC" pitchFamily="-84" charset="-52"/>
              </a:rPr>
              <a:t>Услуги Ресурсного Центра «Перспектива»:</a:t>
            </a:r>
            <a:endParaRPr kumimoji="0" lang="ru-RU" altLang="ru-RU" b="1" smtClean="0">
              <a:solidFill>
                <a:srgbClr val="660066"/>
              </a:solidFill>
              <a:latin typeface="AGBengalyC" pitchFamily="-84" charset="-52"/>
            </a:endParaRPr>
          </a:p>
        </p:txBody>
      </p:sp>
      <p:sp>
        <p:nvSpPr>
          <p:cNvPr id="8" name="Rectangle 3"/>
          <p:cNvSpPr txBox="1">
            <a:spLocks/>
          </p:cNvSpPr>
          <p:nvPr/>
        </p:nvSpPr>
        <p:spPr bwMode="auto">
          <a:xfrm>
            <a:off x="401638" y="2457450"/>
            <a:ext cx="8539162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5" rIns="91407" bIns="45705"/>
          <a:lstStyle>
            <a:lvl1pPr marL="320675" indent="-320675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defTabSz="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SzPct val="93000"/>
              <a:buFont typeface="Wingdings" pitchFamily="2" charset="2"/>
              <a:buChar char="ü"/>
            </a:pPr>
            <a:r>
              <a:rPr lang="ru-RU" altLang="ru-RU" sz="1900" smtClean="0">
                <a:solidFill>
                  <a:prstClr val="black"/>
                </a:solidFill>
                <a:latin typeface="AGBengalyC" pitchFamily="-84" charset="-52"/>
              </a:rPr>
              <a:t> ресурсная поддержка СО НКО, ТОС в РТ, </a:t>
            </a:r>
          </a:p>
          <a:p>
            <a:pPr defTabSz="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SzPct val="93000"/>
              <a:buFont typeface="Wingdings" pitchFamily="2" charset="2"/>
              <a:buChar char="ü"/>
            </a:pPr>
            <a:r>
              <a:rPr lang="ru-RU" altLang="ru-RU" sz="1900" smtClean="0">
                <a:solidFill>
                  <a:prstClr val="black"/>
                </a:solidFill>
                <a:latin typeface="AGBengalyC" pitchFamily="-84" charset="-52"/>
              </a:rPr>
              <a:t>   консультационно-образовательная деятельность, направленных на повышение эффективности  деятельности  СО НКО, ТОС (качества социальных услуг)</a:t>
            </a:r>
          </a:p>
          <a:p>
            <a:pPr defTabSz="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SzPct val="93000"/>
              <a:buFont typeface="Wingdings" pitchFamily="2" charset="2"/>
              <a:buChar char="ü"/>
            </a:pPr>
            <a:r>
              <a:rPr lang="ru-RU" altLang="ru-RU" sz="1900" smtClean="0">
                <a:solidFill>
                  <a:prstClr val="black"/>
                </a:solidFill>
                <a:latin typeface="AGBengalyC" pitchFamily="-84" charset="-52"/>
              </a:rPr>
              <a:t>Развитие крупных межсекторных и внутрисекторных проектов СО НКО и ТОС в РТ</a:t>
            </a:r>
          </a:p>
          <a:p>
            <a:pPr algn="ctr" defTabSz="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kumimoji="0" lang="ru-RU" altLang="ru-RU" sz="1900" b="1" smtClean="0">
              <a:solidFill>
                <a:prstClr val="black"/>
              </a:solidFill>
              <a:latin typeface="AGBengalyC" pitchFamily="-84" charset="-52"/>
            </a:endParaRPr>
          </a:p>
          <a:p>
            <a:pPr algn="ctr" defTabSz="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kumimoji="0" lang="ru-RU" altLang="ru-RU" b="1" smtClean="0">
              <a:solidFill>
                <a:prstClr val="black"/>
              </a:solidFill>
              <a:latin typeface="AGBengalyC" pitchFamily="-84" charset="-52"/>
            </a:endParaRPr>
          </a:p>
        </p:txBody>
      </p:sp>
      <p:pic>
        <p:nvPicPr>
          <p:cNvPr id="18438" name="Рисунок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038" y="298450"/>
            <a:ext cx="22907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460198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3"/>
          <p:cNvSpPr txBox="1">
            <a:spLocks/>
          </p:cNvSpPr>
          <p:nvPr/>
        </p:nvSpPr>
        <p:spPr bwMode="auto">
          <a:xfrm>
            <a:off x="731838" y="2200275"/>
            <a:ext cx="8172450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5" rIns="91407" bIns="45705"/>
          <a:lstStyle>
            <a:lvl1pPr marL="320675" indent="-320675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defTabSz="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SzPct val="93000"/>
              <a:buFont typeface="Wingdings" pitchFamily="2" charset="2"/>
              <a:buChar char="ü"/>
            </a:pPr>
            <a:r>
              <a:rPr lang="ru-RU" altLang="ru-RU" sz="1900" smtClean="0">
                <a:solidFill>
                  <a:prstClr val="black"/>
                </a:solidFill>
                <a:latin typeface="AGBengalyC" pitchFamily="-84" charset="-52"/>
              </a:rPr>
              <a:t> проектирование и сопровождение деятельности СО НКО, ОС, ТОС</a:t>
            </a:r>
          </a:p>
          <a:p>
            <a:pPr defTabSz="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SzPct val="93000"/>
              <a:buFont typeface="Wingdings" pitchFamily="2" charset="2"/>
              <a:buChar char="ü"/>
            </a:pPr>
            <a:r>
              <a:rPr lang="ru-RU" altLang="ru-RU" sz="1900" smtClean="0">
                <a:solidFill>
                  <a:prstClr val="black"/>
                </a:solidFill>
                <a:latin typeface="AGBengalyC" pitchFamily="-84" charset="-52"/>
              </a:rPr>
              <a:t> консультации в области управления СО НКО, ОС, ТОС</a:t>
            </a:r>
          </a:p>
          <a:p>
            <a:pPr defTabSz="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SzPct val="93000"/>
              <a:buFont typeface="Wingdings" pitchFamily="2" charset="2"/>
              <a:buChar char="ü"/>
            </a:pPr>
            <a:r>
              <a:rPr lang="ru-RU" altLang="ru-RU" sz="1900" smtClean="0">
                <a:solidFill>
                  <a:prstClr val="black"/>
                </a:solidFill>
                <a:latin typeface="AGBengalyC" pitchFamily="-84" charset="-52"/>
              </a:rPr>
              <a:t> формирование  ресурсной устойчивости СО НКО в реализации социально значимых общественных инициатив</a:t>
            </a:r>
          </a:p>
          <a:p>
            <a:pPr defTabSz="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SzPct val="93000"/>
              <a:buFont typeface="Wingdings" pitchFamily="2" charset="2"/>
              <a:buChar char="ü"/>
            </a:pPr>
            <a:r>
              <a:rPr lang="ru-RU" altLang="ru-RU" sz="1900" smtClean="0">
                <a:solidFill>
                  <a:prstClr val="black"/>
                </a:solidFill>
                <a:latin typeface="AGBengalyC" pitchFamily="-84" charset="-52"/>
              </a:rPr>
              <a:t> развитие сетевых проектов СО НКО, ОС, ТОС </a:t>
            </a:r>
          </a:p>
          <a:p>
            <a:pPr defTabSz="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0" lang="ru-RU" altLang="ru-RU" sz="1900" smtClean="0">
                <a:solidFill>
                  <a:prstClr val="black"/>
                </a:solidFill>
                <a:latin typeface="AGBengalyC" pitchFamily="-84" charset="-52"/>
              </a:rPr>
              <a:t>Проведение информационно-методических, консультационно-образовательных встреч с СО НКО, ОС, ТОС,</a:t>
            </a:r>
          </a:p>
          <a:p>
            <a:pPr defTabSz="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kumimoji="0" lang="ru-RU" altLang="ru-RU" sz="1900" smtClean="0">
              <a:solidFill>
                <a:prstClr val="black"/>
              </a:solidFill>
              <a:latin typeface="AGBengalyC" pitchFamily="-84" charset="-52"/>
            </a:endParaRPr>
          </a:p>
          <a:p>
            <a:pPr algn="ctr" defTabSz="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kumimoji="0" lang="ru-RU" altLang="ru-RU" b="1" smtClean="0">
              <a:solidFill>
                <a:prstClr val="black"/>
              </a:solidFill>
              <a:latin typeface="AGBengalyC" pitchFamily="-84" charset="-52"/>
            </a:endParaRPr>
          </a:p>
        </p:txBody>
      </p:sp>
      <p:sp>
        <p:nvSpPr>
          <p:cNvPr id="19458" name="Rectangle 5"/>
          <p:cNvSpPr>
            <a:spLocks/>
          </p:cNvSpPr>
          <p:nvPr/>
        </p:nvSpPr>
        <p:spPr bwMode="auto">
          <a:xfrm>
            <a:off x="4752975" y="4344988"/>
            <a:ext cx="35163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58" tIns="50379" rIns="100758" bIns="50379"/>
          <a:lstStyle>
            <a:lvl1pPr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kumimoji="0" lang="ru-RU" altLang="ru-RU" sz="1400" b="1" smtClean="0">
              <a:solidFill>
                <a:srgbClr val="000000"/>
              </a:solidFill>
              <a:latin typeface="Constantia" pitchFamily="18" charset="0"/>
            </a:endParaRPr>
          </a:p>
        </p:txBody>
      </p:sp>
      <p:pic>
        <p:nvPicPr>
          <p:cNvPr id="19459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6559550"/>
            <a:ext cx="8904287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Изображение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298450"/>
            <a:ext cx="1074738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Rectangle 3"/>
          <p:cNvSpPr txBox="1">
            <a:spLocks/>
          </p:cNvSpPr>
          <p:nvPr/>
        </p:nvSpPr>
        <p:spPr bwMode="auto">
          <a:xfrm>
            <a:off x="239713" y="1157288"/>
            <a:ext cx="8904287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5" rIns="91407" bIns="45705"/>
          <a:lstStyle>
            <a:lvl1pPr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b="1" smtClean="0">
                <a:solidFill>
                  <a:srgbClr val="660066"/>
                </a:solidFill>
                <a:latin typeface="AGBengalyC" pitchFamily="-84" charset="-52"/>
              </a:rPr>
              <a:t>Задачи Ресурсного Центра «Перспектива»:</a:t>
            </a:r>
            <a:endParaRPr kumimoji="0" lang="ru-RU" altLang="ru-RU" b="1" smtClean="0">
              <a:solidFill>
                <a:srgbClr val="660066"/>
              </a:solidFill>
              <a:latin typeface="AGBengalyC" pitchFamily="-84" charset="-52"/>
            </a:endParaRPr>
          </a:p>
        </p:txBody>
      </p:sp>
      <p:pic>
        <p:nvPicPr>
          <p:cNvPr id="19462" name="Рисунок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838" y="376238"/>
            <a:ext cx="22907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311931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>
          <a:xfrm>
            <a:off x="107950" y="365125"/>
            <a:ext cx="8805863" cy="603250"/>
          </a:xfrm>
        </p:spPr>
        <p:txBody>
          <a:bodyPr/>
          <a:lstStyle/>
          <a:p>
            <a:r>
              <a:rPr lang="ru-RU" altLang="ru-RU" sz="2400" smtClean="0">
                <a:solidFill>
                  <a:srgbClr val="5F2987"/>
                </a:solidFill>
                <a:latin typeface="AGBengalyC" pitchFamily="-84" charset="-52"/>
                <a:cs typeface="Arial" pitchFamily="34" charset="0"/>
              </a:rPr>
              <a:t>Взаимодействие с органами власти</a:t>
            </a:r>
          </a:p>
        </p:txBody>
      </p:sp>
      <p:sp>
        <p:nvSpPr>
          <p:cNvPr id="20482" name="Заголовок 1"/>
          <p:cNvSpPr txBox="1">
            <a:spLocks/>
          </p:cNvSpPr>
          <p:nvPr/>
        </p:nvSpPr>
        <p:spPr bwMode="auto">
          <a:xfrm>
            <a:off x="619125" y="1562100"/>
            <a:ext cx="1785938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7" tIns="45709" rIns="91417" bIns="45709" anchor="ctr"/>
          <a:lstStyle>
            <a:lvl1pPr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1400" b="1" smtClean="0">
                <a:solidFill>
                  <a:srgbClr val="0C440F"/>
                </a:solidFill>
                <a:latin typeface="AGBengalyC" pitchFamily="-84" charset="-52"/>
              </a:rPr>
              <a:t>1. Общественная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1400" b="1" smtClean="0">
                <a:solidFill>
                  <a:srgbClr val="0C440F"/>
                </a:solidFill>
                <a:latin typeface="AGBengalyC" pitchFamily="-84" charset="-52"/>
              </a:rPr>
              <a:t>Палата  РТ</a:t>
            </a: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6473825" y="1687513"/>
            <a:ext cx="2278063" cy="1649412"/>
          </a:xfrm>
          <a:prstGeom prst="rect">
            <a:avLst/>
          </a:prstGeom>
        </p:spPr>
        <p:txBody>
          <a:bodyPr lIns="91417" tIns="45709" rIns="91417" bIns="45709" anchor="ctr"/>
          <a:lstStyle>
            <a:lvl1pPr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1600" b="1" smtClean="0">
                <a:solidFill>
                  <a:srgbClr val="5F2987"/>
                </a:solidFill>
                <a:latin typeface="AGBengalyC" pitchFamily="-84" charset="-52"/>
              </a:rPr>
              <a:t>Ресурсный Центр «ПЕРСПЕКТИВА» </a:t>
            </a:r>
          </a:p>
        </p:txBody>
      </p:sp>
      <p:sp>
        <p:nvSpPr>
          <p:cNvPr id="15" name="Стрелка вправо 14"/>
          <p:cNvSpPr/>
          <p:nvPr/>
        </p:nvSpPr>
        <p:spPr>
          <a:xfrm>
            <a:off x="2541588" y="3190875"/>
            <a:ext cx="3630612" cy="652463"/>
          </a:xfrm>
          <a:prstGeom prst="rightArrow">
            <a:avLst>
              <a:gd name="adj1" fmla="val 67857"/>
              <a:gd name="adj2" fmla="val 101500"/>
            </a:avLst>
          </a:prstGeom>
          <a:solidFill>
            <a:srgbClr val="FFC000"/>
          </a:solidFill>
          <a:ln>
            <a:solidFill>
              <a:srgbClr val="5F29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0" tIns="40071" rIns="80140" bIns="40071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0485" name="Заголовок 1"/>
          <p:cNvSpPr txBox="1">
            <a:spLocks/>
          </p:cNvSpPr>
          <p:nvPr/>
        </p:nvSpPr>
        <p:spPr bwMode="auto">
          <a:xfrm>
            <a:off x="2454275" y="3336925"/>
            <a:ext cx="3386138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7" tIns="45709" rIns="91417" bIns="45709" anchor="ctr"/>
          <a:lstStyle>
            <a:lvl1pPr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1900" b="1" smtClean="0">
                <a:solidFill>
                  <a:prstClr val="black"/>
                </a:solidFill>
                <a:latin typeface="Arno Pro" charset="0"/>
              </a:rPr>
              <a:t>Грантовая поддержка</a:t>
            </a:r>
            <a:endParaRPr kumimoji="0" lang="ru-RU" altLang="ru-RU" sz="800" b="1" smtClean="0">
              <a:solidFill>
                <a:prstClr val="black"/>
              </a:solidFill>
              <a:latin typeface="Arno Pro" charset="0"/>
            </a:endParaRPr>
          </a:p>
        </p:txBody>
      </p:sp>
      <p:sp>
        <p:nvSpPr>
          <p:cNvPr id="18" name="Стрелка вправо 17"/>
          <p:cNvSpPr/>
          <p:nvPr/>
        </p:nvSpPr>
        <p:spPr>
          <a:xfrm>
            <a:off x="2541588" y="2517775"/>
            <a:ext cx="3497262" cy="554038"/>
          </a:xfrm>
          <a:prstGeom prst="rightArrow">
            <a:avLst>
              <a:gd name="adj1" fmla="val 67857"/>
              <a:gd name="adj2" fmla="val 95429"/>
            </a:avLst>
          </a:prstGeom>
          <a:solidFill>
            <a:srgbClr val="FFC000"/>
          </a:solidFill>
          <a:ln>
            <a:solidFill>
              <a:srgbClr val="5F29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0" tIns="40071" rIns="80140" bIns="40071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0487" name="Заголовок 1"/>
          <p:cNvSpPr txBox="1">
            <a:spLocks/>
          </p:cNvSpPr>
          <p:nvPr/>
        </p:nvSpPr>
        <p:spPr bwMode="auto">
          <a:xfrm>
            <a:off x="2405063" y="2509838"/>
            <a:ext cx="343535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7" tIns="45709" rIns="91417" bIns="45709" anchor="ctr"/>
          <a:lstStyle>
            <a:lvl1pPr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1700" b="1" smtClean="0">
                <a:solidFill>
                  <a:prstClr val="black"/>
                </a:solidFill>
                <a:latin typeface="Arno Pro" charset="0"/>
              </a:rPr>
              <a:t>Экспертная поддержка</a:t>
            </a:r>
            <a:endParaRPr kumimoji="0" lang="ru-RU" altLang="ru-RU" sz="700" b="1" smtClean="0">
              <a:solidFill>
                <a:prstClr val="black"/>
              </a:solidFill>
              <a:latin typeface="Arno Pro" charset="0"/>
            </a:endParaRPr>
          </a:p>
        </p:txBody>
      </p:sp>
      <p:sp>
        <p:nvSpPr>
          <p:cNvPr id="20" name="Стрелка вправо 19"/>
          <p:cNvSpPr/>
          <p:nvPr/>
        </p:nvSpPr>
        <p:spPr>
          <a:xfrm>
            <a:off x="2568575" y="1687513"/>
            <a:ext cx="3470275" cy="666750"/>
          </a:xfrm>
          <a:prstGeom prst="rightArrow">
            <a:avLst>
              <a:gd name="adj1" fmla="val 67857"/>
              <a:gd name="adj2" fmla="val 99812"/>
            </a:avLst>
          </a:prstGeom>
          <a:solidFill>
            <a:srgbClr val="FFC000"/>
          </a:solidFill>
          <a:ln>
            <a:solidFill>
              <a:srgbClr val="5F29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0" tIns="40071" rIns="80140" bIns="40071" anchor="ctr"/>
          <a:lstStyle>
            <a:lvl1pPr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altLang="ru-RU" sz="1400" b="1" smtClean="0">
              <a:solidFill>
                <a:prstClr val="black"/>
              </a:solidFill>
              <a:latin typeface="Arno Pro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1400" b="1" smtClean="0">
                <a:solidFill>
                  <a:prstClr val="black"/>
                </a:solidFill>
                <a:latin typeface="Arno Pro" charset="0"/>
              </a:rPr>
              <a:t>Информационно-методическая,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1400" b="1" smtClean="0">
                <a:solidFill>
                  <a:prstClr val="black"/>
                </a:solidFill>
                <a:latin typeface="Arno Pro" charset="0"/>
              </a:rPr>
              <a:t>консультационная поддержка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altLang="ru-RU" sz="1800" smtClean="0">
              <a:solidFill>
                <a:srgbClr val="FFFFFF"/>
              </a:solidFill>
            </a:endParaRPr>
          </a:p>
        </p:txBody>
      </p:sp>
      <p:sp>
        <p:nvSpPr>
          <p:cNvPr id="20489" name="Заголовок 1"/>
          <p:cNvSpPr txBox="1">
            <a:spLocks/>
          </p:cNvSpPr>
          <p:nvPr/>
        </p:nvSpPr>
        <p:spPr bwMode="auto">
          <a:xfrm>
            <a:off x="2540000" y="3756025"/>
            <a:ext cx="36322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7" tIns="45709" rIns="91417" bIns="45709" anchor="ctr"/>
          <a:lstStyle>
            <a:lvl1pPr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altLang="ru-RU" sz="800" b="1" smtClean="0">
              <a:solidFill>
                <a:prstClr val="black"/>
              </a:solidFill>
              <a:latin typeface="Arno Pro" charset="0"/>
            </a:endParaRPr>
          </a:p>
        </p:txBody>
      </p:sp>
      <p:sp>
        <p:nvSpPr>
          <p:cNvPr id="22" name="Стрелка вправо 21"/>
          <p:cNvSpPr/>
          <p:nvPr/>
        </p:nvSpPr>
        <p:spPr>
          <a:xfrm rot="10800000">
            <a:off x="2946400" y="4522788"/>
            <a:ext cx="3509963" cy="914400"/>
          </a:xfrm>
          <a:prstGeom prst="rightArrow">
            <a:avLst>
              <a:gd name="adj1" fmla="val 67857"/>
              <a:gd name="adj2" fmla="val 48760"/>
            </a:avLst>
          </a:prstGeom>
          <a:solidFill>
            <a:srgbClr val="5F2987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0" tIns="40071" rIns="80140" bIns="40071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100">
              <a:solidFill>
                <a:prstClr val="white"/>
              </a:solidFill>
            </a:endParaRPr>
          </a:p>
        </p:txBody>
      </p:sp>
      <p:sp>
        <p:nvSpPr>
          <p:cNvPr id="20491" name="Заголовок 1"/>
          <p:cNvSpPr txBox="1">
            <a:spLocks/>
          </p:cNvSpPr>
          <p:nvPr/>
        </p:nvSpPr>
        <p:spPr bwMode="auto">
          <a:xfrm>
            <a:off x="2909888" y="4735513"/>
            <a:ext cx="344805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7" tIns="45709" rIns="91417" bIns="45709" anchor="ctr"/>
          <a:lstStyle>
            <a:lvl1pPr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1700" smtClean="0">
                <a:solidFill>
                  <a:prstClr val="white"/>
                </a:solidFill>
                <a:latin typeface="Arno Pro" charset="0"/>
              </a:rPr>
              <a:t>Инфраструктурная поддержка СО НКО, ТОС</a:t>
            </a:r>
          </a:p>
        </p:txBody>
      </p:sp>
      <p:sp>
        <p:nvSpPr>
          <p:cNvPr id="24" name="Стрелка вправо 23"/>
          <p:cNvSpPr/>
          <p:nvPr/>
        </p:nvSpPr>
        <p:spPr>
          <a:xfrm rot="10800000">
            <a:off x="2963863" y="5518150"/>
            <a:ext cx="3509962" cy="914400"/>
          </a:xfrm>
          <a:prstGeom prst="rightArrow">
            <a:avLst>
              <a:gd name="adj1" fmla="val 67857"/>
              <a:gd name="adj2" fmla="val 48760"/>
            </a:avLst>
          </a:prstGeom>
          <a:solidFill>
            <a:srgbClr val="5F2987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0" tIns="40071" rIns="80140" bIns="40071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0493" name="Заголовок 1"/>
          <p:cNvSpPr txBox="1">
            <a:spLocks/>
          </p:cNvSpPr>
          <p:nvPr/>
        </p:nvSpPr>
        <p:spPr bwMode="auto">
          <a:xfrm>
            <a:off x="3087688" y="5649913"/>
            <a:ext cx="3386137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7" tIns="45709" rIns="91417" bIns="45709" anchor="ctr"/>
          <a:lstStyle>
            <a:lvl1pPr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1700" smtClean="0">
                <a:solidFill>
                  <a:prstClr val="white"/>
                </a:solidFill>
                <a:latin typeface="Arno Pro" charset="0"/>
              </a:rPr>
              <a:t>Координация и развитие сетевых социальных проектов</a:t>
            </a:r>
          </a:p>
        </p:txBody>
      </p:sp>
      <p:sp>
        <p:nvSpPr>
          <p:cNvPr id="20494" name="Заголовок 1"/>
          <p:cNvSpPr txBox="1">
            <a:spLocks/>
          </p:cNvSpPr>
          <p:nvPr/>
        </p:nvSpPr>
        <p:spPr bwMode="auto">
          <a:xfrm>
            <a:off x="566738" y="3843338"/>
            <a:ext cx="1820862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7" tIns="45709" rIns="91417" bIns="45709" anchor="ctr"/>
          <a:lstStyle>
            <a:lvl1pPr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1400" b="1" smtClean="0">
                <a:solidFill>
                  <a:srgbClr val="0C440F"/>
                </a:solidFill>
                <a:latin typeface="AGBengalyC" pitchFamily="-84" charset="-52"/>
              </a:rPr>
              <a:t>4. Совет муниципальных образований, ОМС городов и  районов РТ </a:t>
            </a:r>
          </a:p>
        </p:txBody>
      </p:sp>
      <p:sp>
        <p:nvSpPr>
          <p:cNvPr id="20495" name="Заголовок 1"/>
          <p:cNvSpPr txBox="1">
            <a:spLocks/>
          </p:cNvSpPr>
          <p:nvPr/>
        </p:nvSpPr>
        <p:spPr bwMode="auto">
          <a:xfrm>
            <a:off x="795338" y="2354263"/>
            <a:ext cx="12319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7" tIns="45709" rIns="91417" bIns="45709" anchor="ctr"/>
          <a:lstStyle>
            <a:lvl1pPr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1600" b="1" smtClean="0">
                <a:solidFill>
                  <a:srgbClr val="0C440F"/>
                </a:solidFill>
                <a:latin typeface="AGBengalyC" pitchFamily="-84" charset="-52"/>
              </a:rPr>
              <a:t>2. КМ РТ</a:t>
            </a:r>
          </a:p>
        </p:txBody>
      </p:sp>
      <p:sp>
        <p:nvSpPr>
          <p:cNvPr id="20496" name="Заголовок 1"/>
          <p:cNvSpPr txBox="1">
            <a:spLocks/>
          </p:cNvSpPr>
          <p:nvPr/>
        </p:nvSpPr>
        <p:spPr bwMode="auto">
          <a:xfrm>
            <a:off x="279400" y="5165725"/>
            <a:ext cx="2667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7" tIns="45709" rIns="91417" bIns="45709" anchor="ctr"/>
          <a:lstStyle>
            <a:lvl1pPr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1400" b="1" smtClean="0">
                <a:solidFill>
                  <a:srgbClr val="660066"/>
                </a:solidFill>
                <a:latin typeface="AGBengalyC" pitchFamily="-84" charset="-52"/>
              </a:rPr>
              <a:t>Сообщество СО НКО, ТОС городов и районов РТ </a:t>
            </a:r>
          </a:p>
        </p:txBody>
      </p:sp>
      <p:sp>
        <p:nvSpPr>
          <p:cNvPr id="20497" name="Заголовок 1"/>
          <p:cNvSpPr txBox="1">
            <a:spLocks/>
          </p:cNvSpPr>
          <p:nvPr/>
        </p:nvSpPr>
        <p:spPr bwMode="auto">
          <a:xfrm>
            <a:off x="496888" y="3101975"/>
            <a:ext cx="17859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7" tIns="45709" rIns="91417" bIns="45709" anchor="ctr"/>
          <a:lstStyle>
            <a:lvl1pPr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1400" b="1" smtClean="0">
                <a:solidFill>
                  <a:srgbClr val="0C440F"/>
                </a:solidFill>
                <a:latin typeface="AGBengalyC" pitchFamily="-84" charset="-52"/>
              </a:rPr>
              <a:t>3.Министерство экономики РТ</a:t>
            </a:r>
          </a:p>
        </p:txBody>
      </p:sp>
      <p:sp>
        <p:nvSpPr>
          <p:cNvPr id="20498" name="Заголовок 1"/>
          <p:cNvSpPr txBox="1">
            <a:spLocks/>
          </p:cNvSpPr>
          <p:nvPr/>
        </p:nvSpPr>
        <p:spPr bwMode="auto">
          <a:xfrm>
            <a:off x="555625" y="1423988"/>
            <a:ext cx="1898650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7" tIns="45709" rIns="91417" bIns="45709" anchor="ctr"/>
          <a:lstStyle>
            <a:lvl1pPr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altLang="ru-RU" sz="1400" b="1" smtClean="0">
              <a:solidFill>
                <a:srgbClr val="0C440F"/>
              </a:solidFill>
              <a:latin typeface="AGBengalyC" pitchFamily="-8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32661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>
          <a:xfrm>
            <a:off x="446088" y="425450"/>
            <a:ext cx="8229600" cy="736600"/>
          </a:xfrm>
        </p:spPr>
        <p:txBody>
          <a:bodyPr/>
          <a:lstStyle/>
          <a:p>
            <a:r>
              <a:rPr lang="ru-RU" altLang="ru-RU" sz="2000" smtClean="0">
                <a:solidFill>
                  <a:srgbClr val="5F2987"/>
                </a:solidFill>
                <a:latin typeface="AGBengalyC" pitchFamily="-84" charset="-52"/>
                <a:cs typeface="Arial" pitchFamily="34" charset="0"/>
              </a:rPr>
              <a:t>Самообследование СО НКО</a:t>
            </a:r>
            <a:br>
              <a:rPr lang="ru-RU" altLang="ru-RU" sz="2000" smtClean="0">
                <a:solidFill>
                  <a:srgbClr val="5F2987"/>
                </a:solidFill>
                <a:latin typeface="AGBengalyC" pitchFamily="-84" charset="-52"/>
                <a:cs typeface="Arial" pitchFamily="34" charset="0"/>
              </a:rPr>
            </a:br>
            <a:r>
              <a:rPr lang="ru-RU" altLang="ru-RU" sz="2000" smtClean="0">
                <a:solidFill>
                  <a:srgbClr val="5F2987"/>
                </a:solidFill>
                <a:latin typeface="AGBengalyC" pitchFamily="-84" charset="-52"/>
                <a:cs typeface="Arial" pitchFamily="34" charset="0"/>
              </a:rPr>
              <a:t> </a:t>
            </a:r>
            <a:r>
              <a:rPr lang="ru-RU" altLang="ru-RU" sz="2000" smtClean="0">
                <a:solidFill>
                  <a:srgbClr val="000000"/>
                </a:solidFill>
                <a:latin typeface="AGBengalyC" pitchFamily="-84" charset="-52"/>
                <a:cs typeface="Arial" pitchFamily="34" charset="0"/>
              </a:rPr>
              <a:t>(Альбом динамики развития СО НКО)</a:t>
            </a:r>
          </a:p>
        </p:txBody>
      </p:sp>
      <p:sp>
        <p:nvSpPr>
          <p:cNvPr id="21506" name="TextBox 8"/>
          <p:cNvSpPr txBox="1">
            <a:spLocks noChangeArrowheads="1"/>
          </p:cNvSpPr>
          <p:nvPr/>
        </p:nvSpPr>
        <p:spPr bwMode="auto">
          <a:xfrm>
            <a:off x="1081088" y="3733800"/>
            <a:ext cx="1662112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40" tIns="40071" rIns="80140" bIns="40071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1400" b="1" smtClean="0">
                <a:solidFill>
                  <a:srgbClr val="000000"/>
                </a:solidFill>
                <a:latin typeface="AGBengalyC" pitchFamily="-84" charset="-52"/>
              </a:rPr>
              <a:t>Структура НКО</a:t>
            </a:r>
          </a:p>
        </p:txBody>
      </p:sp>
      <p:pic>
        <p:nvPicPr>
          <p:cNvPr id="21507" name="Рисунок 5" descr="структура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4140200"/>
            <a:ext cx="1004888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Box 6"/>
          <p:cNvSpPr txBox="1">
            <a:spLocks noChangeArrowheads="1"/>
          </p:cNvSpPr>
          <p:nvPr/>
        </p:nvSpPr>
        <p:spPr bwMode="auto">
          <a:xfrm>
            <a:off x="3340100" y="3714750"/>
            <a:ext cx="2093913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40" tIns="40071" rIns="80140" bIns="40071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1400" b="1" smtClean="0">
                <a:solidFill>
                  <a:srgbClr val="000000"/>
                </a:solidFill>
                <a:latin typeface="AGBengalyC" pitchFamily="-84" charset="-52"/>
              </a:rPr>
              <a:t>Социальные услуги</a:t>
            </a:r>
          </a:p>
        </p:txBody>
      </p:sp>
      <p:pic>
        <p:nvPicPr>
          <p:cNvPr id="21509" name="Рисунок 6" descr="руки руки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225" y="4116388"/>
            <a:ext cx="8556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Рисунок 5" descr="цель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138" y="4003675"/>
            <a:ext cx="954087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TextBox 11"/>
          <p:cNvSpPr txBox="1">
            <a:spLocks noChangeArrowheads="1"/>
          </p:cNvSpPr>
          <p:nvPr/>
        </p:nvSpPr>
        <p:spPr bwMode="auto">
          <a:xfrm>
            <a:off x="6315075" y="3706813"/>
            <a:ext cx="2093913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40" tIns="40071" rIns="80140" bIns="40071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1400" b="1" smtClean="0">
                <a:solidFill>
                  <a:srgbClr val="000000"/>
                </a:solidFill>
                <a:latin typeface="AGBengalyC" pitchFamily="-84" charset="-52"/>
              </a:rPr>
              <a:t>Целевая аудитория</a:t>
            </a:r>
          </a:p>
        </p:txBody>
      </p:sp>
      <p:pic>
        <p:nvPicPr>
          <p:cNvPr id="21512" name="Рисунок 5" descr="чел с флгом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5375275"/>
            <a:ext cx="1057275" cy="10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Рисунок 5" descr="фандрг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5" y="5375275"/>
            <a:ext cx="1766888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Рисунок 6" descr="штурм мозг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825" y="5203825"/>
            <a:ext cx="1806575" cy="145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Рисунок 5" descr="чел рупор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413" y="5375275"/>
            <a:ext cx="1144587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6" name="TextBox 17"/>
          <p:cNvSpPr txBox="1">
            <a:spLocks noChangeArrowheads="1"/>
          </p:cNvSpPr>
          <p:nvPr/>
        </p:nvSpPr>
        <p:spPr bwMode="auto">
          <a:xfrm>
            <a:off x="134938" y="4938713"/>
            <a:ext cx="1700212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40" tIns="40071" rIns="80140" bIns="40071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1400" b="1" smtClean="0">
                <a:solidFill>
                  <a:srgbClr val="000000"/>
                </a:solidFill>
                <a:latin typeface="AGBengalyC" pitchFamily="-84" charset="-52"/>
              </a:rPr>
              <a:t>Мероприятия</a:t>
            </a:r>
          </a:p>
        </p:txBody>
      </p:sp>
      <p:sp>
        <p:nvSpPr>
          <p:cNvPr id="21517" name="TextBox 18"/>
          <p:cNvSpPr txBox="1">
            <a:spLocks noChangeArrowheads="1"/>
          </p:cNvSpPr>
          <p:nvPr/>
        </p:nvSpPr>
        <p:spPr bwMode="auto">
          <a:xfrm>
            <a:off x="1912938" y="4876800"/>
            <a:ext cx="2278062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40" tIns="40071" rIns="80140" bIns="40071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1400" b="1" smtClean="0">
                <a:solidFill>
                  <a:srgbClr val="000000"/>
                </a:solidFill>
                <a:latin typeface="AGBengalyC" pitchFamily="-84" charset="-52"/>
              </a:rPr>
              <a:t>Фандрайзинг в НКО</a:t>
            </a:r>
          </a:p>
        </p:txBody>
      </p:sp>
      <p:sp>
        <p:nvSpPr>
          <p:cNvPr id="21518" name="TextBox 19"/>
          <p:cNvSpPr txBox="1">
            <a:spLocks noChangeArrowheads="1"/>
          </p:cNvSpPr>
          <p:nvPr/>
        </p:nvSpPr>
        <p:spPr bwMode="auto">
          <a:xfrm>
            <a:off x="4387850" y="4867275"/>
            <a:ext cx="2354263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40" tIns="40071" rIns="80140" bIns="40071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1300" b="1" smtClean="0">
                <a:solidFill>
                  <a:srgbClr val="000000"/>
                </a:solidFill>
                <a:latin typeface="AGBengalyC" pitchFamily="-84" charset="-52"/>
              </a:rPr>
              <a:t>Проектная деятельность</a:t>
            </a:r>
          </a:p>
        </p:txBody>
      </p:sp>
      <p:sp>
        <p:nvSpPr>
          <p:cNvPr id="21519" name="TextBox 20"/>
          <p:cNvSpPr txBox="1">
            <a:spLocks noChangeArrowheads="1"/>
          </p:cNvSpPr>
          <p:nvPr/>
        </p:nvSpPr>
        <p:spPr bwMode="auto">
          <a:xfrm>
            <a:off x="6742113" y="4802188"/>
            <a:ext cx="227806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40" tIns="40071" rIns="80140" bIns="40071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1400" b="1" smtClean="0">
                <a:solidFill>
                  <a:srgbClr val="000000"/>
                </a:solidFill>
                <a:latin typeface="AGBengalyC" pitchFamily="-84" charset="-52"/>
              </a:rPr>
              <a:t>Взаимодействие с общественностью</a:t>
            </a:r>
          </a:p>
        </p:txBody>
      </p:sp>
      <p:sp>
        <p:nvSpPr>
          <p:cNvPr id="21520" name="Прямоугольник 4"/>
          <p:cNvSpPr>
            <a:spLocks noChangeArrowheads="1"/>
          </p:cNvSpPr>
          <p:nvPr/>
        </p:nvSpPr>
        <p:spPr bwMode="auto">
          <a:xfrm>
            <a:off x="2582863" y="3281363"/>
            <a:ext cx="36083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1800" b="1" smtClean="0">
                <a:solidFill>
                  <a:srgbClr val="5F2987"/>
                </a:solidFill>
                <a:latin typeface="AGBengalyC" pitchFamily="-84" charset="-52"/>
              </a:rPr>
              <a:t>Элементы самообследования</a:t>
            </a:r>
            <a:endParaRPr kumimoji="0" lang="ru-RU" altLang="ru-RU" sz="1800" b="1" smtClean="0">
              <a:solidFill>
                <a:prstClr val="black"/>
              </a:solidFill>
            </a:endParaRPr>
          </a:p>
        </p:txBody>
      </p:sp>
      <p:sp>
        <p:nvSpPr>
          <p:cNvPr id="21521" name="Прямоугольник 21"/>
          <p:cNvSpPr>
            <a:spLocks noChangeArrowheads="1"/>
          </p:cNvSpPr>
          <p:nvPr/>
        </p:nvSpPr>
        <p:spPr bwMode="auto">
          <a:xfrm>
            <a:off x="2851150" y="1330325"/>
            <a:ext cx="32750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1800" b="1" smtClean="0">
                <a:solidFill>
                  <a:srgbClr val="5F2987"/>
                </a:solidFill>
                <a:latin typeface="AGBengalyC" pitchFamily="-84" charset="-52"/>
              </a:rPr>
              <a:t>Задачи самообследования</a:t>
            </a:r>
            <a:endParaRPr kumimoji="0" lang="ru-RU" altLang="ru-RU" sz="1800" b="1" smtClean="0">
              <a:solidFill>
                <a:prstClr val="black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60400" y="1784350"/>
            <a:ext cx="7975600" cy="1501775"/>
          </a:xfrm>
          <a:prstGeom prst="rect">
            <a:avLst/>
          </a:prstGeom>
          <a:noFill/>
        </p:spPr>
        <p:txBody>
          <a:bodyPr lIns="85364" tIns="42683" rIns="85364" bIns="42683">
            <a:spAutoFit/>
          </a:bodyPr>
          <a:lstStyle>
            <a:lvl1pPr marL="285750" indent="-2857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kumimoji="0" lang="ru-RU" altLang="ru-RU" sz="1400" b="1" smtClean="0">
                <a:solidFill>
                  <a:prstClr val="black"/>
                </a:solidFill>
                <a:latin typeface="AGBengalyC" pitchFamily="-84" charset="-52"/>
              </a:rPr>
              <a:t>Внутренний мониторинг качества оказываемых СО НКО социальных услуг, с целью выявления внутреннего потенциала НКО,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altLang="ru-RU" sz="1400" b="1" smtClean="0">
              <a:solidFill>
                <a:prstClr val="black"/>
              </a:solidFill>
              <a:latin typeface="AGBengalyC" pitchFamily="-84" charset="-52"/>
            </a:endParaRP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kumimoji="0" lang="ru-RU" altLang="ru-RU" sz="1400" b="1" smtClean="0">
                <a:solidFill>
                  <a:prstClr val="black"/>
                </a:solidFill>
                <a:latin typeface="AGBengalyC" pitchFamily="-84" charset="-52"/>
              </a:rPr>
              <a:t> формирование программы индивидуального развития НКО, направленной на повышения качества социальных услуг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altLang="ru-RU" sz="220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11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2150" y="274638"/>
            <a:ext cx="8199438" cy="930275"/>
          </a:xfrm>
        </p:spPr>
        <p:txBody>
          <a:bodyPr>
            <a:normAutofit fontScale="90000"/>
          </a:bodyPr>
          <a:lstStyle/>
          <a:p>
            <a:r>
              <a:rPr lang="ru-RU" altLang="ru-RU" sz="2300" smtClean="0">
                <a:solidFill>
                  <a:srgbClr val="5F2987"/>
                </a:solidFill>
                <a:latin typeface="AGBengalyC" pitchFamily="-84" charset="-52"/>
                <a:cs typeface="Arial" pitchFamily="34" charset="0"/>
              </a:rPr>
              <a:t>Комплексная консультационная программа поддержки руководителей ТОС</a:t>
            </a:r>
            <a:br>
              <a:rPr lang="ru-RU" altLang="ru-RU" sz="2300" smtClean="0">
                <a:solidFill>
                  <a:srgbClr val="5F2987"/>
                </a:solidFill>
                <a:latin typeface="AGBengalyC" pitchFamily="-84" charset="-52"/>
                <a:cs typeface="Arial" pitchFamily="34" charset="0"/>
              </a:rPr>
            </a:br>
            <a:r>
              <a:rPr lang="ru-RU" altLang="ru-RU" sz="2300" smtClean="0">
                <a:solidFill>
                  <a:srgbClr val="5F2987"/>
                </a:solidFill>
                <a:latin typeface="AGBengalyC" pitchFamily="-84" charset="-52"/>
                <a:cs typeface="Arial" pitchFamily="34" charset="0"/>
              </a:rPr>
              <a:t> («Школа Активного Челнинца»)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8321675" y="5780088"/>
            <a:ext cx="806450" cy="914400"/>
          </a:xfrm>
          <a:prstGeom prst="rect">
            <a:avLst/>
          </a:prstGeom>
        </p:spPr>
        <p:txBody>
          <a:bodyPr lIns="91424" tIns="45712" rIns="91424" bIns="45712" anchor="ctr"/>
          <a:lstStyle/>
          <a:p>
            <a:pPr algn="ctr" defTabSz="914239">
              <a:spcBef>
                <a:spcPct val="0"/>
              </a:spcBef>
              <a:defRPr/>
            </a:pPr>
            <a:endParaRPr lang="ru-RU" sz="2800" dirty="0">
              <a:solidFill>
                <a:srgbClr val="5F2987"/>
              </a:solidFill>
              <a:latin typeface="Arno Pro" pitchFamily="18" charset="0"/>
              <a:ea typeface="+mj-ea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69913" y="1739900"/>
            <a:ext cx="3078162" cy="784225"/>
          </a:xfrm>
          <a:prstGeom prst="rect">
            <a:avLst/>
          </a:prstGeom>
          <a:solidFill>
            <a:srgbClr val="5F29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3556" name="Заголовок 1"/>
          <p:cNvSpPr txBox="1">
            <a:spLocks/>
          </p:cNvSpPr>
          <p:nvPr/>
        </p:nvSpPr>
        <p:spPr bwMode="auto">
          <a:xfrm>
            <a:off x="569913" y="1804988"/>
            <a:ext cx="3201987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1900" b="1" smtClean="0">
                <a:solidFill>
                  <a:prstClr val="white"/>
                </a:solidFill>
                <a:latin typeface="Arno Pro" charset="0"/>
              </a:rPr>
              <a:t>Проект «Школа Активного Челнинца»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854575" y="1404938"/>
            <a:ext cx="3632200" cy="65246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3558" name="Заголовок 1"/>
          <p:cNvSpPr txBox="1">
            <a:spLocks/>
          </p:cNvSpPr>
          <p:nvPr/>
        </p:nvSpPr>
        <p:spPr bwMode="auto">
          <a:xfrm>
            <a:off x="4941888" y="1404938"/>
            <a:ext cx="3448050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1600" b="1" smtClean="0">
                <a:solidFill>
                  <a:srgbClr val="5F2987"/>
                </a:solidFill>
                <a:latin typeface="Arno Pro" charset="0"/>
              </a:rPr>
              <a:t>Теоретико-практический блок (20 встреч)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833938" y="2252663"/>
            <a:ext cx="3633787" cy="6540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3560" name="Заголовок 1"/>
          <p:cNvSpPr txBox="1">
            <a:spLocks/>
          </p:cNvSpPr>
          <p:nvPr/>
        </p:nvSpPr>
        <p:spPr bwMode="auto">
          <a:xfrm>
            <a:off x="4897438" y="2252663"/>
            <a:ext cx="34480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1600" b="1" smtClean="0">
                <a:solidFill>
                  <a:srgbClr val="5F2987"/>
                </a:solidFill>
                <a:latin typeface="Arno Pro" charset="0"/>
              </a:rPr>
              <a:t>Мастер-классы  (7-10 встреч)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854575" y="3076575"/>
            <a:ext cx="3632200" cy="65246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3562" name="Заголовок 1"/>
          <p:cNvSpPr txBox="1">
            <a:spLocks/>
          </p:cNvSpPr>
          <p:nvPr/>
        </p:nvSpPr>
        <p:spPr bwMode="auto">
          <a:xfrm>
            <a:off x="4897438" y="3021013"/>
            <a:ext cx="3589337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1600" b="1" smtClean="0">
                <a:solidFill>
                  <a:srgbClr val="5F2987"/>
                </a:solidFill>
                <a:latin typeface="Arno Pro" charset="0"/>
              </a:rPr>
              <a:t>Школа реальных дел (проектирование) (20 встреч)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92150" y="5000625"/>
            <a:ext cx="3633788" cy="6540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Стрелка вправо 19"/>
          <p:cNvSpPr/>
          <p:nvPr/>
        </p:nvSpPr>
        <p:spPr>
          <a:xfrm>
            <a:off x="3625850" y="2493963"/>
            <a:ext cx="1192213" cy="52387"/>
          </a:xfrm>
          <a:prstGeom prst="rightArrow">
            <a:avLst/>
          </a:prstGeom>
          <a:solidFill>
            <a:srgbClr val="5F29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Стрелка вправо 20"/>
          <p:cNvSpPr/>
          <p:nvPr/>
        </p:nvSpPr>
        <p:spPr>
          <a:xfrm rot="20286356">
            <a:off x="3584575" y="1774825"/>
            <a:ext cx="1301750" cy="77788"/>
          </a:xfrm>
          <a:prstGeom prst="rightArrow">
            <a:avLst/>
          </a:prstGeom>
          <a:solidFill>
            <a:srgbClr val="5F29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2" name="Стрелка вправо 21"/>
          <p:cNvSpPr/>
          <p:nvPr/>
        </p:nvSpPr>
        <p:spPr>
          <a:xfrm rot="1178733">
            <a:off x="3608388" y="3136900"/>
            <a:ext cx="1238250" cy="46038"/>
          </a:xfrm>
          <a:prstGeom prst="rightArrow">
            <a:avLst/>
          </a:prstGeom>
          <a:solidFill>
            <a:srgbClr val="5F29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69913" y="2546350"/>
            <a:ext cx="3078162" cy="13716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3568" name="Заголовок 1"/>
          <p:cNvSpPr txBox="1">
            <a:spLocks/>
          </p:cNvSpPr>
          <p:nvPr/>
        </p:nvSpPr>
        <p:spPr bwMode="auto">
          <a:xfrm>
            <a:off x="609600" y="2763838"/>
            <a:ext cx="30162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1900" b="1" smtClean="0">
                <a:solidFill>
                  <a:srgbClr val="5F2987"/>
                </a:solidFill>
                <a:latin typeface="Arno Pro" charset="0"/>
              </a:rPr>
              <a:t>Консультационно-образовательные программы для руководителей ТОС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609600" y="4302125"/>
            <a:ext cx="7780338" cy="411163"/>
          </a:xfrm>
          <a:prstGeom prst="rect">
            <a:avLst/>
          </a:prstGeom>
          <a:solidFill>
            <a:srgbClr val="5F29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3570" name="Заголовок 1"/>
          <p:cNvSpPr txBox="1">
            <a:spLocks/>
          </p:cNvSpPr>
          <p:nvPr/>
        </p:nvSpPr>
        <p:spPr bwMode="auto">
          <a:xfrm>
            <a:off x="1195388" y="4302125"/>
            <a:ext cx="61674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1900" b="1" smtClean="0">
                <a:solidFill>
                  <a:prstClr val="white"/>
                </a:solidFill>
                <a:latin typeface="Arno Pro" charset="0"/>
              </a:rPr>
              <a:t>Самоаттестация руководителей ТОС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692150" y="5856288"/>
            <a:ext cx="3633788" cy="6540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4608513" y="5000625"/>
            <a:ext cx="3633787" cy="6540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3573" name="Заголовок 1"/>
          <p:cNvSpPr txBox="1">
            <a:spLocks/>
          </p:cNvSpPr>
          <p:nvPr/>
        </p:nvSpPr>
        <p:spPr bwMode="auto">
          <a:xfrm>
            <a:off x="844550" y="5062538"/>
            <a:ext cx="34480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1600" b="1" smtClean="0">
                <a:solidFill>
                  <a:srgbClr val="5F2987"/>
                </a:solidFill>
                <a:latin typeface="Arno Pro" charset="0"/>
              </a:rPr>
              <a:t>Психологическая диагностика личности руководителя ТОС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4608513" y="5865813"/>
            <a:ext cx="3633787" cy="65246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3575" name="Заголовок 1"/>
          <p:cNvSpPr txBox="1">
            <a:spLocks/>
          </p:cNvSpPr>
          <p:nvPr/>
        </p:nvSpPr>
        <p:spPr bwMode="auto">
          <a:xfrm>
            <a:off x="844550" y="5865813"/>
            <a:ext cx="34480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1500" b="1" smtClean="0">
                <a:solidFill>
                  <a:srgbClr val="5F2987"/>
                </a:solidFill>
                <a:latin typeface="Arno Pro" charset="0"/>
              </a:rPr>
              <a:t>Привлечение ресурсов на территорию,  межсекторное взаимодействие</a:t>
            </a:r>
          </a:p>
        </p:txBody>
      </p:sp>
      <p:sp>
        <p:nvSpPr>
          <p:cNvPr id="23576" name="Заголовок 1"/>
          <p:cNvSpPr txBox="1">
            <a:spLocks/>
          </p:cNvSpPr>
          <p:nvPr/>
        </p:nvSpPr>
        <p:spPr bwMode="auto">
          <a:xfrm>
            <a:off x="4738688" y="5094288"/>
            <a:ext cx="34480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1600" b="1" smtClean="0">
                <a:solidFill>
                  <a:srgbClr val="5F2987"/>
                </a:solidFill>
                <a:latin typeface="Arno Pro" charset="0"/>
              </a:rPr>
              <a:t>Оценка эффективности работы с населением</a:t>
            </a:r>
          </a:p>
        </p:txBody>
      </p:sp>
      <p:sp>
        <p:nvSpPr>
          <p:cNvPr id="23577" name="Заголовок 1"/>
          <p:cNvSpPr txBox="1">
            <a:spLocks/>
          </p:cNvSpPr>
          <p:nvPr/>
        </p:nvSpPr>
        <p:spPr bwMode="auto">
          <a:xfrm>
            <a:off x="4705350" y="5973763"/>
            <a:ext cx="34480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1600" b="1" smtClean="0">
                <a:solidFill>
                  <a:srgbClr val="5F2987"/>
                </a:solidFill>
                <a:latin typeface="Arno Pro" charset="0"/>
              </a:rPr>
              <a:t>Эффективность развития территории</a:t>
            </a:r>
          </a:p>
        </p:txBody>
      </p:sp>
    </p:spTree>
    <p:extLst>
      <p:ext uri="{BB962C8B-B14F-4D97-AF65-F5344CB8AC3E}">
        <p14:creationId xmlns:p14="http://schemas.microsoft.com/office/powerpoint/2010/main" val="388219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1"/>
          <p:cNvSpPr txBox="1">
            <a:spLocks/>
          </p:cNvSpPr>
          <p:nvPr/>
        </p:nvSpPr>
        <p:spPr>
          <a:xfrm>
            <a:off x="294067" y="428625"/>
            <a:ext cx="8712968" cy="357190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044C36"/>
                </a:solidFill>
              </a:rPr>
              <a:t>Показатели решения социальных задач</a:t>
            </a:r>
            <a:endParaRPr lang="ru-RU" sz="2800" i="1" dirty="0">
              <a:solidFill>
                <a:srgbClr val="044C36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524625"/>
            <a:ext cx="2133600" cy="365125"/>
          </a:xfrm>
        </p:spPr>
        <p:txBody>
          <a:bodyPr/>
          <a:lstStyle/>
          <a:p>
            <a:fld id="{256D0FF7-DF15-40C2-846F-6608064B5C99}" type="slidenum">
              <a:rPr lang="ru-RU" sz="1600" b="1" smtClean="0">
                <a:solidFill>
                  <a:schemeClr val="tx1"/>
                </a:solidFill>
              </a:rPr>
              <a:pPr/>
              <a:t>6</a:t>
            </a:fld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9532" y="2974709"/>
            <a:ext cx="8424936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720000" lvl="2" indent="-288000" algn="just">
              <a:spcAft>
                <a:spcPts val="600"/>
              </a:spcAft>
              <a:buBlip>
                <a:blip r:embed="rId2"/>
              </a:buBlip>
            </a:pPr>
            <a:r>
              <a:rPr lang="ru-RU" sz="16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</a:t>
            </a:r>
            <a:r>
              <a:rPr lang="ru-RU" sz="16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оличество </a:t>
            </a:r>
            <a:r>
              <a:rPr lang="ru-RU" sz="16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матерей, находящихся в трудной жизненной ситуации, которым была оказана поддержка в целях предупреждения их отказа от рожденных детей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3742" y="4028058"/>
            <a:ext cx="8424936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60000" lvl="2" indent="-288000" algn="just">
              <a:buBlip>
                <a:blip r:embed="rId2"/>
              </a:buBlip>
            </a:pPr>
            <a:r>
              <a:rPr lang="ru-RU" sz="16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</a:t>
            </a:r>
            <a:r>
              <a:rPr lang="ru-RU" sz="16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оличество </a:t>
            </a:r>
            <a:r>
              <a:rPr lang="ru-RU" sz="16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выпускников детских домов, которым была оказана поддержка в их социальной адаптации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5179" y="4852380"/>
            <a:ext cx="8424936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720000" lvl="2" indent="-288000" algn="just">
              <a:buBlip>
                <a:blip r:embed="rId2"/>
              </a:buBlip>
            </a:pPr>
            <a:r>
              <a:rPr lang="ru-RU" sz="16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Количество </a:t>
            </a:r>
            <a:r>
              <a:rPr lang="ru-RU" sz="16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детей, совершавших правонарушения, в отношении которых реализуется индивидуальные программы реабилитации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93742" y="1929401"/>
            <a:ext cx="8424936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60000" lvl="2" indent="-288000" algn="just">
              <a:buBlip>
                <a:blip r:embed="rId2"/>
              </a:buBlip>
            </a:pPr>
            <a:r>
              <a:rPr lang="ru-RU" sz="16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</a:t>
            </a:r>
            <a:r>
              <a:rPr lang="ru-RU" sz="16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оличество </a:t>
            </a:r>
            <a:r>
              <a:rPr lang="ru-RU" sz="16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семей, находящихся в трудной жизненной ситуации, которым была оказана поддержка с целью предупреждения лишения родительских прав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5179" y="980728"/>
            <a:ext cx="8424936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720000" lvl="2" indent="-288000" algn="just">
              <a:buBlip>
                <a:blip r:embed="rId2"/>
              </a:buBlip>
            </a:pPr>
            <a:r>
              <a:rPr lang="ru-RU" sz="16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Количество </a:t>
            </a:r>
            <a:r>
              <a:rPr lang="ru-RU" sz="16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приемных (замещающих) семей, принимающих на воспитание детей подросткового возраста, которым оказана поддержка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75179" y="5658643"/>
            <a:ext cx="8424936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60000" lvl="2" indent="-288000" algn="just">
              <a:buBlip>
                <a:blip r:embed="rId2"/>
              </a:buBlip>
            </a:pPr>
            <a:r>
              <a:rPr lang="ru-RU" sz="16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</a:t>
            </a:r>
            <a:r>
              <a:rPr lang="ru-RU" sz="16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оличество </a:t>
            </a:r>
            <a:r>
              <a:rPr lang="ru-RU" sz="16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инвалидов, которым была оказана поддержка в их трудоустройстве</a:t>
            </a:r>
          </a:p>
        </p:txBody>
      </p:sp>
    </p:spTree>
    <p:extLst>
      <p:ext uri="{BB962C8B-B14F-4D97-AF65-F5344CB8AC3E}">
        <p14:creationId xmlns:p14="http://schemas.microsoft.com/office/powerpoint/2010/main" val="43645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>
          <a:xfrm>
            <a:off x="533400" y="1273175"/>
            <a:ext cx="8229600" cy="569913"/>
          </a:xfrm>
        </p:spPr>
        <p:txBody>
          <a:bodyPr/>
          <a:lstStyle/>
          <a:p>
            <a:r>
              <a:rPr lang="ru-RU" altLang="ru-RU" sz="2600" b="1" smtClean="0">
                <a:solidFill>
                  <a:srgbClr val="5F2987"/>
                </a:solidFill>
                <a:latin typeface="AGBengalyC" pitchFamily="-84" charset="-52"/>
                <a:cs typeface="Arial" pitchFamily="34" charset="0"/>
              </a:rPr>
              <a:t>Социальный инкубатор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8321675" y="5780088"/>
            <a:ext cx="806450" cy="914400"/>
          </a:xfrm>
          <a:prstGeom prst="rect">
            <a:avLst/>
          </a:prstGeom>
        </p:spPr>
        <p:txBody>
          <a:bodyPr lIns="91407" tIns="45705" rIns="91407" bIns="45705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700" dirty="0">
              <a:solidFill>
                <a:srgbClr val="5F2987"/>
              </a:solidFill>
              <a:latin typeface="Arno Pro" pitchFamily="18" charset="0"/>
              <a:ea typeface="+mj-ea"/>
              <a:cs typeface="Arial" pitchFamily="34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533400" y="1898650"/>
            <a:ext cx="4105275" cy="2295525"/>
          </a:xfrm>
          <a:prstGeom prst="rect">
            <a:avLst/>
          </a:prstGeom>
          <a:solidFill>
            <a:srgbClr val="C0504D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blurRad="63500" dist="29783" dir="3885598" algn="ctr" rotWithShape="0">
              <a:srgbClr val="622423">
                <a:alpha val="50000"/>
              </a:srgbClr>
            </a:outerShdw>
          </a:effectLst>
        </p:spPr>
        <p:txBody>
          <a:bodyPr lIns="85844" tIns="42922" rIns="85844" bIns="42922"/>
          <a:lstStyle>
            <a:lvl1pPr defTabSz="8572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defTabSz="8572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defTabSz="8572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defTabSz="8572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defTabSz="8572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8572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8572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8572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8572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500" b="1" u="sng" smtClean="0">
                <a:solidFill>
                  <a:prstClr val="black"/>
                </a:solidFill>
                <a:latin typeface="Cambria" pitchFamily="18" charset="0"/>
              </a:rPr>
              <a:t>Площадка социального проектирования:</a:t>
            </a:r>
            <a:endParaRPr lang="ru-RU" altLang="ru-RU" sz="1500" b="1" u="sng" smtClean="0">
              <a:solidFill>
                <a:prstClr val="black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ts val="938"/>
              </a:spcAft>
              <a:buFont typeface="Wingdings" pitchFamily="2" charset="2"/>
              <a:buChar char="ü"/>
            </a:pPr>
            <a:r>
              <a:rPr lang="ru-RU" altLang="ru-RU" sz="1500" b="1" smtClean="0">
                <a:solidFill>
                  <a:srgbClr val="000000"/>
                </a:solidFill>
                <a:latin typeface="Cambria" pitchFamily="18" charset="0"/>
              </a:rPr>
              <a:t>Конкурсный  набор начинающих и активных социальных предпринимателей;</a:t>
            </a:r>
            <a:endParaRPr lang="ru-RU" altLang="ru-RU" sz="1500" b="1" smtClean="0">
              <a:solidFill>
                <a:srgbClr val="00000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ts val="938"/>
              </a:spcAft>
              <a:buFont typeface="Wingdings" pitchFamily="2" charset="2"/>
              <a:buChar char="ü"/>
            </a:pPr>
            <a:r>
              <a:rPr lang="ru-RU" altLang="ru-RU" sz="1500" b="1" smtClean="0">
                <a:solidFill>
                  <a:srgbClr val="000000"/>
                </a:solidFill>
                <a:latin typeface="Cambria" pitchFamily="18" charset="0"/>
              </a:rPr>
              <a:t>Теоретические и практические занятия по стратегическому и тактическому планированию проекта;</a:t>
            </a:r>
            <a:endParaRPr lang="ru-RU" altLang="ru-RU" sz="1500" b="1" smtClean="0">
              <a:solidFill>
                <a:srgbClr val="00000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ts val="938"/>
              </a:spcAft>
              <a:buFont typeface="Wingdings" pitchFamily="2" charset="2"/>
              <a:buChar char="ü"/>
            </a:pPr>
            <a:r>
              <a:rPr lang="ru-RU" altLang="ru-RU" sz="1500" b="1" smtClean="0">
                <a:solidFill>
                  <a:srgbClr val="000000"/>
                </a:solidFill>
                <a:latin typeface="Cambria" pitchFamily="18" charset="0"/>
              </a:rPr>
              <a:t>Набрано 15 стажеров</a:t>
            </a:r>
            <a:endParaRPr lang="ru-RU" altLang="ru-RU" sz="1500" b="1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764213" y="2106613"/>
            <a:ext cx="3125787" cy="1114425"/>
          </a:xfrm>
          <a:prstGeom prst="rect">
            <a:avLst/>
          </a:prstGeom>
          <a:solidFill>
            <a:srgbClr val="4F81BD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blurRad="63500" dist="29783" dir="3885598" algn="ctr" rotWithShape="0">
              <a:srgbClr val="243F60">
                <a:alpha val="50000"/>
              </a:srgbClr>
            </a:outerShdw>
          </a:effectLst>
        </p:spPr>
        <p:txBody>
          <a:bodyPr lIns="85844" tIns="42922" rIns="85844" bIns="42922"/>
          <a:lstStyle>
            <a:lvl1pPr defTabSz="8572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defTabSz="8572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defTabSz="8572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defTabSz="8572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defTabSz="8572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8572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8572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8572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8572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700" b="1" u="sng" smtClean="0">
                <a:solidFill>
                  <a:prstClr val="black"/>
                </a:solidFill>
                <a:latin typeface="Cambria" pitchFamily="18" charset="0"/>
              </a:rPr>
              <a:t>Экспертная площадка:</a:t>
            </a:r>
            <a:endParaRPr lang="ru-RU" altLang="ru-RU" sz="1700" b="1" u="sng" smtClean="0">
              <a:solidFill>
                <a:prstClr val="black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ts val="938"/>
              </a:spcAft>
              <a:buFont typeface="Wingdings" pitchFamily="2" charset="2"/>
              <a:buChar char="ü"/>
            </a:pPr>
            <a:r>
              <a:rPr lang="ru-RU" altLang="ru-RU" sz="1500" b="1" smtClean="0">
                <a:solidFill>
                  <a:srgbClr val="000000"/>
                </a:solidFill>
                <a:latin typeface="Cambria" pitchFamily="18" charset="0"/>
              </a:rPr>
              <a:t>Публичная защита проектов</a:t>
            </a:r>
            <a:endParaRPr lang="ru-RU" altLang="ru-RU" sz="1500" b="1" smtClean="0">
              <a:solidFill>
                <a:srgbClr val="00000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ts val="938"/>
              </a:spcAft>
              <a:buFont typeface="Wingdings" pitchFamily="2" charset="2"/>
              <a:buChar char="ü"/>
            </a:pPr>
            <a:r>
              <a:rPr lang="ru-RU" altLang="ru-RU" sz="1500" b="1" smtClean="0">
                <a:solidFill>
                  <a:srgbClr val="000000"/>
                </a:solidFill>
                <a:latin typeface="Cambria" pitchFamily="18" charset="0"/>
              </a:rPr>
              <a:t>Публичная экспертиза проектов</a:t>
            </a:r>
            <a:endParaRPr lang="ru-RU" altLang="ru-RU" sz="1500" b="1" smtClean="0">
              <a:solidFill>
                <a:srgbClr val="00000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ru-RU" altLang="ru-RU" sz="1500" b="1" smtClean="0">
              <a:solidFill>
                <a:srgbClr val="FFFFFF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z="2300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5365750" y="4054475"/>
            <a:ext cx="3552825" cy="2087563"/>
          </a:xfrm>
          <a:prstGeom prst="rect">
            <a:avLst/>
          </a:prstGeom>
          <a:solidFill>
            <a:srgbClr val="9BBB59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blurRad="63500" dist="29783" dir="3885598" algn="ctr" rotWithShape="0">
              <a:srgbClr val="4E6128">
                <a:alpha val="50000"/>
              </a:srgbClr>
            </a:outerShdw>
          </a:effectLst>
        </p:spPr>
        <p:txBody>
          <a:bodyPr lIns="85844" tIns="42922" rIns="85844" bIns="42922"/>
          <a:lstStyle>
            <a:lvl1pPr defTabSz="8572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defTabSz="8572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defTabSz="8572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defTabSz="8572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defTabSz="8572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8572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8572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8572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8572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700" b="1" u="sng" smtClean="0">
                <a:solidFill>
                  <a:prstClr val="black"/>
                </a:solidFill>
                <a:latin typeface="Cambria" pitchFamily="18" charset="0"/>
              </a:rPr>
              <a:t>Социальная ярмарка проектов:</a:t>
            </a:r>
            <a:endParaRPr lang="ru-RU" altLang="ru-RU" sz="1700" b="1" u="sng" smtClean="0">
              <a:solidFill>
                <a:prstClr val="black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ts val="938"/>
              </a:spcAft>
              <a:buFont typeface="Wingdings" pitchFamily="2" charset="2"/>
              <a:buChar char="ü"/>
            </a:pPr>
            <a:r>
              <a:rPr lang="ru-RU" altLang="ru-RU" sz="1500" b="1" smtClean="0">
                <a:solidFill>
                  <a:srgbClr val="000000"/>
                </a:solidFill>
                <a:latin typeface="Cambria" pitchFamily="18" charset="0"/>
              </a:rPr>
              <a:t>Подготовка 15 видео-роликов презентаций социальных проектов </a:t>
            </a:r>
            <a:endParaRPr lang="ru-RU" altLang="ru-RU" sz="1500" b="1" smtClean="0">
              <a:solidFill>
                <a:srgbClr val="00000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ts val="938"/>
              </a:spcAft>
              <a:buFont typeface="Wingdings" pitchFamily="2" charset="2"/>
              <a:buChar char="ü"/>
            </a:pPr>
            <a:r>
              <a:rPr lang="ru-RU" altLang="ru-RU" sz="1500" b="1" smtClean="0">
                <a:solidFill>
                  <a:srgbClr val="000000"/>
                </a:solidFill>
                <a:latin typeface="Cambria" pitchFamily="18" charset="0"/>
              </a:rPr>
              <a:t>Проведение благотворительной ярмарки проектов при поддержке среднего и крупного бизнеса (фандрайзинг)</a:t>
            </a:r>
            <a:endParaRPr lang="ru-RU" altLang="ru-RU" sz="1500" b="1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 rot="10800000" flipV="1">
            <a:off x="533400" y="4402138"/>
            <a:ext cx="4038600" cy="1530350"/>
          </a:xfrm>
          <a:prstGeom prst="rect">
            <a:avLst/>
          </a:prstGeom>
          <a:gradFill rotWithShape="0">
            <a:gsLst>
              <a:gs pos="0">
                <a:srgbClr val="FABF8F"/>
              </a:gs>
              <a:gs pos="50000">
                <a:srgbClr val="F79646"/>
              </a:gs>
              <a:gs pos="100000">
                <a:srgbClr val="FABF8F"/>
              </a:gs>
            </a:gsLst>
            <a:lin ang="5400000" scaled="1"/>
          </a:gradFill>
          <a:ln w="12700">
            <a:solidFill>
              <a:srgbClr val="F79646"/>
            </a:solidFill>
            <a:miter lim="800000"/>
            <a:headEnd/>
            <a:tailEnd/>
          </a:ln>
          <a:effectLst>
            <a:outerShdw blurRad="63500" dist="29783" dir="3885598" algn="ctr" rotWithShape="0">
              <a:srgbClr val="974706">
                <a:alpha val="74998"/>
              </a:srgbClr>
            </a:outerShdw>
          </a:effectLst>
        </p:spPr>
        <p:txBody>
          <a:bodyPr lIns="85844" tIns="42922" rIns="85844" bIns="42922"/>
          <a:lstStyle>
            <a:lvl1pPr defTabSz="8572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defTabSz="8572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defTabSz="8572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defTabSz="8572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defTabSz="8572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8572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8572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8572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8572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700" b="1" u="sng" smtClean="0">
                <a:solidFill>
                  <a:prstClr val="black"/>
                </a:solidFill>
                <a:latin typeface="Cambria" pitchFamily="18" charset="0"/>
              </a:rPr>
              <a:t>Консалтинговая площадка:</a:t>
            </a:r>
            <a:endParaRPr lang="ru-RU" altLang="ru-RU" sz="1700" b="1" u="sng" smtClean="0">
              <a:solidFill>
                <a:prstClr val="black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ts val="938"/>
              </a:spcAft>
              <a:buFont typeface="Wingdings" pitchFamily="2" charset="2"/>
              <a:buChar char="ü"/>
            </a:pPr>
            <a:r>
              <a:rPr lang="ru-RU" altLang="ru-RU" sz="1500" b="1" smtClean="0">
                <a:solidFill>
                  <a:prstClr val="black"/>
                </a:solidFill>
                <a:latin typeface="Cambria" pitchFamily="18" charset="0"/>
              </a:rPr>
              <a:t>Консалтинговая и аудиторская поддержка реализуемых проектов</a:t>
            </a:r>
            <a:endParaRPr lang="ru-RU" altLang="ru-RU" sz="1500" b="1" smtClean="0">
              <a:solidFill>
                <a:prstClr val="black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ts val="938"/>
              </a:spcAft>
              <a:buFont typeface="Wingdings" pitchFamily="2" charset="2"/>
              <a:buChar char="ü"/>
            </a:pPr>
            <a:r>
              <a:rPr lang="ru-RU" altLang="ru-RU" sz="1500" b="1" smtClean="0">
                <a:solidFill>
                  <a:prstClr val="black"/>
                </a:solidFill>
                <a:latin typeface="Cambria" pitchFamily="18" charset="0"/>
              </a:rPr>
              <a:t>Составление отчетной документации для предоставления донорам </a:t>
            </a:r>
            <a:endParaRPr lang="ru-RU" altLang="ru-RU" sz="1500" b="1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4583" name="AutoShape 6"/>
          <p:cNvSpPr>
            <a:spLocks noChangeArrowheads="1"/>
          </p:cNvSpPr>
          <p:nvPr/>
        </p:nvSpPr>
        <p:spPr bwMode="auto">
          <a:xfrm>
            <a:off x="4572000" y="2176463"/>
            <a:ext cx="1257300" cy="925512"/>
          </a:xfrm>
          <a:prstGeom prst="rightArrow">
            <a:avLst>
              <a:gd name="adj1" fmla="val 50000"/>
              <a:gd name="adj2" fmla="val 51648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85844" tIns="42922" rIns="85844" bIns="42922"/>
          <a:lstStyle>
            <a:lvl1pPr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altLang="ru-RU" sz="1800" smtClean="0">
              <a:solidFill>
                <a:prstClr val="black"/>
              </a:solidFill>
            </a:endParaRPr>
          </a:p>
        </p:txBody>
      </p:sp>
      <p:sp>
        <p:nvSpPr>
          <p:cNvPr id="24584" name="AutoShape 6"/>
          <p:cNvSpPr>
            <a:spLocks noChangeArrowheads="1"/>
          </p:cNvSpPr>
          <p:nvPr/>
        </p:nvSpPr>
        <p:spPr bwMode="auto">
          <a:xfrm rot="5400000">
            <a:off x="6870700" y="3440113"/>
            <a:ext cx="765175" cy="463550"/>
          </a:xfrm>
          <a:prstGeom prst="rightArrow">
            <a:avLst>
              <a:gd name="adj1" fmla="val 50000"/>
              <a:gd name="adj2" fmla="val 88610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85844" tIns="42922" rIns="85844" bIns="42922"/>
          <a:lstStyle>
            <a:lvl1pPr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altLang="ru-RU" sz="1800" smtClean="0">
              <a:solidFill>
                <a:prstClr val="black"/>
              </a:solidFill>
            </a:endParaRPr>
          </a:p>
        </p:txBody>
      </p:sp>
      <p:sp>
        <p:nvSpPr>
          <p:cNvPr id="24585" name="AutoShape 6"/>
          <p:cNvSpPr>
            <a:spLocks noChangeArrowheads="1"/>
          </p:cNvSpPr>
          <p:nvPr/>
        </p:nvSpPr>
        <p:spPr bwMode="auto">
          <a:xfrm rot="10800000">
            <a:off x="4572000" y="4611688"/>
            <a:ext cx="793750" cy="923925"/>
          </a:xfrm>
          <a:prstGeom prst="rightArrow">
            <a:avLst>
              <a:gd name="adj1" fmla="val 50000"/>
              <a:gd name="adj2" fmla="val 51713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85844" tIns="42922" rIns="85844" bIns="42922"/>
          <a:lstStyle>
            <a:lvl1pPr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altLang="ru-RU" sz="1800" smtClean="0">
              <a:solidFill>
                <a:prstClr val="black"/>
              </a:solidFill>
            </a:endParaRPr>
          </a:p>
        </p:txBody>
      </p:sp>
      <p:pic>
        <p:nvPicPr>
          <p:cNvPr id="24586" name="Изображение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298450"/>
            <a:ext cx="1255713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Рисунок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6592888"/>
            <a:ext cx="8904287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8" name="Рисунок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888" y="266700"/>
            <a:ext cx="2424112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773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3"/>
          <p:cNvSpPr txBox="1">
            <a:spLocks/>
          </p:cNvSpPr>
          <p:nvPr/>
        </p:nvSpPr>
        <p:spPr bwMode="auto">
          <a:xfrm>
            <a:off x="427038" y="2308225"/>
            <a:ext cx="8242300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5" rIns="91407" bIns="45705"/>
          <a:lstStyle>
            <a:lvl1pPr marL="457200" indent="-4572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defTabSz="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alibri" pitchFamily="34" charset="0"/>
              <a:buAutoNum type="arabicPeriod"/>
            </a:pPr>
            <a:r>
              <a:rPr lang="ru-RU" altLang="ru-RU" sz="2000" b="1" smtClean="0">
                <a:solidFill>
                  <a:srgbClr val="984807"/>
                </a:solidFill>
                <a:latin typeface="AGBengalyC" pitchFamily="-84" charset="-52"/>
              </a:rPr>
              <a:t>Более 200 СО НКО – получателей услуг,</a:t>
            </a:r>
          </a:p>
          <a:p>
            <a:pPr defTabSz="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alibri" pitchFamily="34" charset="0"/>
              <a:buAutoNum type="arabicPeriod"/>
            </a:pPr>
            <a:r>
              <a:rPr lang="ru-RU" altLang="ru-RU" sz="2000" b="1" smtClean="0">
                <a:solidFill>
                  <a:srgbClr val="984807"/>
                </a:solidFill>
                <a:latin typeface="AGBengalyC" pitchFamily="-84" charset="-52"/>
              </a:rPr>
              <a:t>Более 350 индивидуальных консультаций в год,</a:t>
            </a:r>
          </a:p>
          <a:p>
            <a:pPr defTabSz="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alibri" pitchFamily="34" charset="0"/>
              <a:buAutoNum type="arabicPeriod"/>
            </a:pPr>
            <a:r>
              <a:rPr lang="ru-RU" altLang="ru-RU" sz="2000" b="1" smtClean="0">
                <a:solidFill>
                  <a:srgbClr val="984807"/>
                </a:solidFill>
                <a:latin typeface="AGBengalyC" pitchFamily="-84" charset="-52"/>
              </a:rPr>
              <a:t>50 СО НКО – на постоянном сопровождении,</a:t>
            </a:r>
          </a:p>
          <a:p>
            <a:pPr defTabSz="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alibri" pitchFamily="34" charset="0"/>
              <a:buAutoNum type="arabicPeriod"/>
            </a:pPr>
            <a:r>
              <a:rPr lang="ru-RU" altLang="ru-RU" sz="2000" b="1" smtClean="0">
                <a:solidFill>
                  <a:srgbClr val="984807"/>
                </a:solidFill>
                <a:latin typeface="AGBengalyC" pitchFamily="-84" charset="-52"/>
              </a:rPr>
              <a:t>Сформированный круг бизнес-партнеров – более 120 бизнес-партнеров, ежегодное привлечение средств – от 10 млн. в год,</a:t>
            </a:r>
          </a:p>
          <a:p>
            <a:pPr defTabSz="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alibri" pitchFamily="34" charset="0"/>
              <a:buAutoNum type="arabicPeriod"/>
            </a:pPr>
            <a:r>
              <a:rPr lang="ru-RU" altLang="ru-RU" sz="2000" b="1" smtClean="0">
                <a:solidFill>
                  <a:srgbClr val="984807"/>
                </a:solidFill>
                <a:latin typeface="AGBengalyC" pitchFamily="-84" charset="-52"/>
              </a:rPr>
              <a:t>Сопровождение и консультации по вхождению в реестр поставщиков услуг,</a:t>
            </a:r>
          </a:p>
          <a:p>
            <a:pPr defTabSz="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alibri" pitchFamily="34" charset="0"/>
              <a:buAutoNum type="arabicPeriod"/>
            </a:pPr>
            <a:r>
              <a:rPr lang="ru-RU" altLang="ru-RU" sz="2000" b="1" smtClean="0">
                <a:solidFill>
                  <a:srgbClr val="984807"/>
                </a:solidFill>
                <a:latin typeface="AGBengalyC" pitchFamily="-84" charset="-52"/>
              </a:rPr>
              <a:t>Более 10 проверенных эффективных технологий</a:t>
            </a:r>
          </a:p>
          <a:p>
            <a:pPr algn="ctr" defTabSz="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prstClr val="black"/>
              </a:solidFill>
              <a:latin typeface="AGBengalyC" pitchFamily="-84" charset="-52"/>
            </a:endParaRPr>
          </a:p>
        </p:txBody>
      </p:sp>
      <p:sp>
        <p:nvSpPr>
          <p:cNvPr id="26626" name="Rectangle 5"/>
          <p:cNvSpPr>
            <a:spLocks/>
          </p:cNvSpPr>
          <p:nvPr/>
        </p:nvSpPr>
        <p:spPr bwMode="auto">
          <a:xfrm>
            <a:off x="4752975" y="4344988"/>
            <a:ext cx="35163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58" tIns="50379" rIns="100758" bIns="50379"/>
          <a:lstStyle>
            <a:lvl1pPr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kumimoji="0" lang="ru-RU" altLang="ru-RU" sz="1400" b="1" smtClean="0">
              <a:solidFill>
                <a:srgbClr val="000000"/>
              </a:solidFill>
              <a:latin typeface="Constantia" pitchFamily="18" charset="0"/>
            </a:endParaRPr>
          </a:p>
        </p:txBody>
      </p:sp>
      <p:pic>
        <p:nvPicPr>
          <p:cNvPr id="26627" name="Изображение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298450"/>
            <a:ext cx="111125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Rectangle 3"/>
          <p:cNvSpPr txBox="1">
            <a:spLocks/>
          </p:cNvSpPr>
          <p:nvPr/>
        </p:nvSpPr>
        <p:spPr bwMode="auto">
          <a:xfrm>
            <a:off x="-234950" y="1160463"/>
            <a:ext cx="89042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 2" pitchFamily="18" charset="2"/>
              <a:buNone/>
            </a:pPr>
            <a:r>
              <a:rPr kumimoji="0" lang="ru-RU" altLang="ru-RU" sz="3200" b="1" smtClean="0">
                <a:solidFill>
                  <a:srgbClr val="800080"/>
                </a:solidFill>
                <a:latin typeface="Constantia" pitchFamily="18" charset="0"/>
              </a:rPr>
              <a:t>Ресурсный Центр «Перспектива» -это</a:t>
            </a:r>
          </a:p>
        </p:txBody>
      </p:sp>
      <p:pic>
        <p:nvPicPr>
          <p:cNvPr id="26629" name="Рисунок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013" y="330200"/>
            <a:ext cx="24733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633724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3"/>
          <p:cNvSpPr txBox="1">
            <a:spLocks/>
          </p:cNvSpPr>
          <p:nvPr/>
        </p:nvSpPr>
        <p:spPr bwMode="auto">
          <a:xfrm>
            <a:off x="427038" y="2308225"/>
            <a:ext cx="8242300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5" rIns="91407" bIns="45705"/>
          <a:lstStyle>
            <a:lvl1pPr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 smtClean="0">
                <a:solidFill>
                  <a:srgbClr val="984807"/>
                </a:solidFill>
                <a:latin typeface="AGBengalyC" pitchFamily="-84" charset="-52"/>
              </a:rPr>
              <a:t>Это публичная площадка, </a:t>
            </a:r>
          </a:p>
          <a:p>
            <a:pPr algn="ctr" defTabSz="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 smtClean="0">
                <a:solidFill>
                  <a:srgbClr val="984807"/>
                </a:solidFill>
                <a:latin typeface="AGBengalyC" pitchFamily="-84" charset="-52"/>
              </a:rPr>
              <a:t>направленная на развитие </a:t>
            </a:r>
          </a:p>
          <a:p>
            <a:pPr algn="ctr" defTabSz="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 smtClean="0">
                <a:solidFill>
                  <a:srgbClr val="376092"/>
                </a:solidFill>
                <a:latin typeface="AGBengalyC" pitchFamily="-84" charset="-52"/>
              </a:rPr>
              <a:t>СОЦИАЛЬНОГО ПАРТНЕРСТВА</a:t>
            </a:r>
          </a:p>
          <a:p>
            <a:pPr algn="ctr" defTabSz="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b="1" smtClean="0">
                <a:solidFill>
                  <a:srgbClr val="984807"/>
                </a:solidFill>
                <a:latin typeface="AGBengalyC" pitchFamily="-84" charset="-52"/>
              </a:rPr>
              <a:t>ОБЩЕСТВА, ВЛАСТИ И БИЗНЕСА</a:t>
            </a:r>
            <a:endParaRPr lang="ru-RU" altLang="ru-RU" smtClean="0">
              <a:solidFill>
                <a:prstClr val="black"/>
              </a:solidFill>
              <a:latin typeface="AGBengalyC" pitchFamily="-84" charset="-52"/>
            </a:endParaRPr>
          </a:p>
        </p:txBody>
      </p:sp>
      <p:sp>
        <p:nvSpPr>
          <p:cNvPr id="28674" name="Rectangle 5"/>
          <p:cNvSpPr>
            <a:spLocks/>
          </p:cNvSpPr>
          <p:nvPr/>
        </p:nvSpPr>
        <p:spPr bwMode="auto">
          <a:xfrm>
            <a:off x="4752975" y="4344988"/>
            <a:ext cx="35163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58" tIns="50379" rIns="100758" bIns="50379"/>
          <a:lstStyle>
            <a:lvl1pPr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kumimoji="0" lang="ru-RU" altLang="ru-RU" sz="1400" b="1" smtClean="0">
              <a:solidFill>
                <a:srgbClr val="000000"/>
              </a:solidFill>
              <a:latin typeface="Constantia" pitchFamily="18" charset="0"/>
            </a:endParaRPr>
          </a:p>
        </p:txBody>
      </p:sp>
      <p:pic>
        <p:nvPicPr>
          <p:cNvPr id="28675" name="Изображение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298450"/>
            <a:ext cx="111125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Rectangle 3"/>
          <p:cNvSpPr txBox="1">
            <a:spLocks/>
          </p:cNvSpPr>
          <p:nvPr/>
        </p:nvSpPr>
        <p:spPr bwMode="auto">
          <a:xfrm>
            <a:off x="-234950" y="1160463"/>
            <a:ext cx="89042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 2" pitchFamily="18" charset="2"/>
              <a:buNone/>
            </a:pPr>
            <a:r>
              <a:rPr kumimoji="0" lang="ru-RU" altLang="ru-RU" sz="3200" b="1" smtClean="0">
                <a:solidFill>
                  <a:srgbClr val="800080"/>
                </a:solidFill>
                <a:latin typeface="Constantia" pitchFamily="18" charset="0"/>
              </a:rPr>
              <a:t>СОЦИАЛЬНАЯ ЯРМАРКА </a:t>
            </a:r>
          </a:p>
        </p:txBody>
      </p:sp>
      <p:pic>
        <p:nvPicPr>
          <p:cNvPr id="28677" name="Рисунок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013" y="330200"/>
            <a:ext cx="24733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871443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3"/>
          <p:cNvSpPr txBox="1">
            <a:spLocks/>
          </p:cNvSpPr>
          <p:nvPr/>
        </p:nvSpPr>
        <p:spPr bwMode="auto">
          <a:xfrm>
            <a:off x="387350" y="2439988"/>
            <a:ext cx="8242300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5" rIns="91407" bIns="45705"/>
          <a:lstStyle>
            <a:lvl1pPr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2800" smtClean="0">
                <a:solidFill>
                  <a:srgbClr val="984807"/>
                </a:solidFill>
                <a:latin typeface="AGBengalyC" pitchFamily="-84" charset="-52"/>
              </a:rPr>
              <a:t>Развитие качественных конкурентоспособных услуг, оказываемых некоммерческими организациями,</a:t>
            </a:r>
          </a:p>
          <a:p>
            <a:pPr algn="ctr" defTabSz="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2800" smtClean="0">
                <a:solidFill>
                  <a:srgbClr val="984807"/>
                </a:solidFill>
                <a:latin typeface="AGBengalyC" pitchFamily="-84" charset="-52"/>
              </a:rPr>
              <a:t>направленных на развитие </a:t>
            </a:r>
          </a:p>
          <a:p>
            <a:pPr algn="ctr" defTabSz="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2800" smtClean="0">
                <a:solidFill>
                  <a:srgbClr val="984807"/>
                </a:solidFill>
                <a:latin typeface="AGBengalyC" pitchFamily="-84" charset="-52"/>
              </a:rPr>
              <a:t>СОЦИАЛЬНОГО ПРЕДПРИНИМАТЕЛЬСТВА </a:t>
            </a:r>
          </a:p>
        </p:txBody>
      </p:sp>
      <p:sp>
        <p:nvSpPr>
          <p:cNvPr id="30722" name="Rectangle 5"/>
          <p:cNvSpPr>
            <a:spLocks/>
          </p:cNvSpPr>
          <p:nvPr/>
        </p:nvSpPr>
        <p:spPr bwMode="auto">
          <a:xfrm>
            <a:off x="4752975" y="4344988"/>
            <a:ext cx="35163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58" tIns="50379" rIns="100758" bIns="50379"/>
          <a:lstStyle>
            <a:lvl1pPr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kumimoji="0" lang="ru-RU" altLang="ru-RU" sz="1400" b="1" smtClean="0">
              <a:solidFill>
                <a:srgbClr val="000000"/>
              </a:solidFill>
              <a:latin typeface="Constantia" pitchFamily="18" charset="0"/>
            </a:endParaRPr>
          </a:p>
        </p:txBody>
      </p:sp>
      <p:pic>
        <p:nvPicPr>
          <p:cNvPr id="30723" name="Изображение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298450"/>
            <a:ext cx="111125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Rectangle 3"/>
          <p:cNvSpPr txBox="1">
            <a:spLocks/>
          </p:cNvSpPr>
          <p:nvPr/>
        </p:nvSpPr>
        <p:spPr bwMode="auto">
          <a:xfrm>
            <a:off x="1174750" y="1158875"/>
            <a:ext cx="7454900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 2" pitchFamily="18" charset="2"/>
              <a:buNone/>
            </a:pPr>
            <a:r>
              <a:rPr kumimoji="0" lang="ru-RU" altLang="ru-RU" sz="3200" b="1" smtClean="0">
                <a:solidFill>
                  <a:srgbClr val="800080"/>
                </a:solidFill>
                <a:latin typeface="Constantia" pitchFamily="18" charset="0"/>
              </a:rPr>
              <a:t>ЦЕЛЬ СОЦИАЛЬНОЙ ЯРМАРКИ</a:t>
            </a:r>
          </a:p>
        </p:txBody>
      </p:sp>
      <p:pic>
        <p:nvPicPr>
          <p:cNvPr id="30725" name="Рисунок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013" y="330200"/>
            <a:ext cx="24733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633227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3"/>
          <p:cNvSpPr txBox="1">
            <a:spLocks/>
          </p:cNvSpPr>
          <p:nvPr/>
        </p:nvSpPr>
        <p:spPr bwMode="auto">
          <a:xfrm>
            <a:off x="496888" y="1604963"/>
            <a:ext cx="8404225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5" rIns="91407" bIns="45705"/>
          <a:lstStyle>
            <a:lvl1pPr marL="285750" indent="-2857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defTabSz="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altLang="ru-RU" sz="1700" smtClean="0">
                <a:solidFill>
                  <a:srgbClr val="984807"/>
                </a:solidFill>
                <a:latin typeface="AGBengalyC" pitchFamily="-84" charset="-52"/>
              </a:rPr>
              <a:t>Формирование группы  из СО НКО и проведение самообследования 15-20 представителей НКО;</a:t>
            </a:r>
          </a:p>
          <a:p>
            <a:pPr defTabSz="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ru-RU" altLang="ru-RU" sz="1700" smtClean="0">
              <a:solidFill>
                <a:srgbClr val="984807"/>
              </a:solidFill>
              <a:latin typeface="AGBengalyC" pitchFamily="-84" charset="-52"/>
            </a:endParaRPr>
          </a:p>
          <a:p>
            <a:pPr defTabSz="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altLang="ru-RU" sz="1700" smtClean="0">
                <a:solidFill>
                  <a:srgbClr val="984807"/>
                </a:solidFill>
                <a:latin typeface="AGBengalyC" pitchFamily="-84" charset="-52"/>
              </a:rPr>
              <a:t>Проведение обучения для СО НКО по подготовке проектов, направленных на развитие социального предпринимательства;</a:t>
            </a:r>
          </a:p>
          <a:p>
            <a:pPr defTabSz="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ru-RU" altLang="ru-RU" sz="1700" smtClean="0">
              <a:solidFill>
                <a:srgbClr val="984807"/>
              </a:solidFill>
              <a:latin typeface="AGBengalyC" pitchFamily="-84" charset="-52"/>
            </a:endParaRPr>
          </a:p>
          <a:p>
            <a:pPr defTabSz="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altLang="ru-RU" sz="1700" smtClean="0">
                <a:solidFill>
                  <a:srgbClr val="984807"/>
                </a:solidFill>
                <a:latin typeface="AGBengalyC" pitchFamily="-84" charset="-52"/>
              </a:rPr>
              <a:t>Проведение встреч с бизнес - сообществом по выявлению социально ориентированного бизнеса;</a:t>
            </a:r>
          </a:p>
          <a:p>
            <a:pPr defTabSz="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ru-RU" altLang="ru-RU" sz="1700" smtClean="0">
              <a:solidFill>
                <a:srgbClr val="984807"/>
              </a:solidFill>
              <a:latin typeface="AGBengalyC" pitchFamily="-84" charset="-52"/>
            </a:endParaRPr>
          </a:p>
          <a:p>
            <a:pPr defTabSz="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altLang="ru-RU" sz="1700" smtClean="0">
                <a:solidFill>
                  <a:srgbClr val="984807"/>
                </a:solidFill>
                <a:latin typeface="AGBengalyC" pitchFamily="-84" charset="-52"/>
              </a:rPr>
              <a:t>Проведение социальной ярмарки и дальнейшая поддержка реализуемых проектов СО НКО</a:t>
            </a:r>
          </a:p>
          <a:p>
            <a:pPr algn="ctr" defTabSz="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kumimoji="0" lang="ru-RU" altLang="ru-RU" b="1" smtClean="0">
              <a:solidFill>
                <a:prstClr val="black"/>
              </a:solidFill>
              <a:latin typeface="AGBengalyC" pitchFamily="-84" charset="-52"/>
            </a:endParaRPr>
          </a:p>
        </p:txBody>
      </p:sp>
      <p:sp>
        <p:nvSpPr>
          <p:cNvPr id="31746" name="Rectangle 5"/>
          <p:cNvSpPr>
            <a:spLocks/>
          </p:cNvSpPr>
          <p:nvPr/>
        </p:nvSpPr>
        <p:spPr bwMode="auto">
          <a:xfrm>
            <a:off x="4752975" y="4344988"/>
            <a:ext cx="35163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58" tIns="50379" rIns="100758" bIns="50379"/>
          <a:lstStyle>
            <a:lvl1pPr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kumimoji="0" lang="ru-RU" altLang="ru-RU" sz="1400" b="1" smtClean="0">
              <a:solidFill>
                <a:srgbClr val="000000"/>
              </a:solidFill>
              <a:latin typeface="Constantia" pitchFamily="18" charset="0"/>
            </a:endParaRPr>
          </a:p>
        </p:txBody>
      </p:sp>
      <p:pic>
        <p:nvPicPr>
          <p:cNvPr id="31747" name="Изображение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298450"/>
            <a:ext cx="1074738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Rectangle 3"/>
          <p:cNvSpPr txBox="1">
            <a:spLocks/>
          </p:cNvSpPr>
          <p:nvPr/>
        </p:nvSpPr>
        <p:spPr bwMode="auto">
          <a:xfrm>
            <a:off x="239713" y="915988"/>
            <a:ext cx="8904287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5" rIns="91407" bIns="45705"/>
          <a:lstStyle>
            <a:lvl1pPr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b="1" smtClean="0">
                <a:solidFill>
                  <a:srgbClr val="660066"/>
                </a:solidFill>
                <a:latin typeface="AGBengalyC" pitchFamily="-84" charset="-52"/>
              </a:rPr>
              <a:t>ЭТАПЫ СОЦИАЛЬНОЙ ЯРМАРКИ</a:t>
            </a:r>
            <a:endParaRPr kumimoji="0" lang="ru-RU" altLang="ru-RU" b="1" smtClean="0">
              <a:solidFill>
                <a:srgbClr val="660066"/>
              </a:solidFill>
              <a:latin typeface="AGBengalyC" pitchFamily="-84" charset="-52"/>
            </a:endParaRPr>
          </a:p>
        </p:txBody>
      </p:sp>
      <p:pic>
        <p:nvPicPr>
          <p:cNvPr id="31749" name="Рисунок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013" y="330200"/>
            <a:ext cx="24733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265326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3"/>
          <p:cNvSpPr txBox="1">
            <a:spLocks/>
          </p:cNvSpPr>
          <p:nvPr/>
        </p:nvSpPr>
        <p:spPr bwMode="auto">
          <a:xfrm>
            <a:off x="0" y="2760663"/>
            <a:ext cx="9043988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5" rIns="91407" bIns="45705"/>
          <a:lstStyle>
            <a:lvl1pPr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2600" smtClean="0">
                <a:solidFill>
                  <a:srgbClr val="984807"/>
                </a:solidFill>
                <a:latin typeface="AGBengalyC" pitchFamily="-84" charset="-52"/>
              </a:rPr>
              <a:t>СО НКО предлагает УСЛУГИ, а</a:t>
            </a:r>
          </a:p>
          <a:p>
            <a:pPr algn="ctr" defTabSz="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2600" smtClean="0">
                <a:solidFill>
                  <a:srgbClr val="984807"/>
                </a:solidFill>
                <a:latin typeface="AGBengalyC" pitchFamily="-84" charset="-52"/>
              </a:rPr>
              <a:t>БИЗНЕС покупает ИНТЕРЕСНЫЕ ПРЕДЛОЖЕНИЯ </a:t>
            </a:r>
          </a:p>
          <a:p>
            <a:pPr algn="ctr" defTabSz="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2600" smtClean="0">
                <a:solidFill>
                  <a:srgbClr val="984807"/>
                </a:solidFill>
                <a:latin typeface="AGBengalyC" pitchFamily="-84" charset="-52"/>
              </a:rPr>
              <a:t>(в форме финансовых и нефинансовых ресурсов)</a:t>
            </a:r>
          </a:p>
        </p:txBody>
      </p:sp>
      <p:sp>
        <p:nvSpPr>
          <p:cNvPr id="32770" name="Rectangle 5"/>
          <p:cNvSpPr>
            <a:spLocks/>
          </p:cNvSpPr>
          <p:nvPr/>
        </p:nvSpPr>
        <p:spPr bwMode="auto">
          <a:xfrm>
            <a:off x="4752975" y="4344988"/>
            <a:ext cx="35163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58" tIns="50379" rIns="100758" bIns="50379"/>
          <a:lstStyle>
            <a:lvl1pPr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kumimoji="0" lang="ru-RU" altLang="ru-RU" sz="1400" b="1" smtClean="0">
              <a:solidFill>
                <a:srgbClr val="000000"/>
              </a:solidFill>
              <a:latin typeface="Constantia" pitchFamily="18" charset="0"/>
            </a:endParaRPr>
          </a:p>
        </p:txBody>
      </p:sp>
      <p:pic>
        <p:nvPicPr>
          <p:cNvPr id="32771" name="Изображение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298450"/>
            <a:ext cx="111125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Rectangle 3"/>
          <p:cNvSpPr txBox="1">
            <a:spLocks/>
          </p:cNvSpPr>
          <p:nvPr/>
        </p:nvSpPr>
        <p:spPr bwMode="auto">
          <a:xfrm>
            <a:off x="825500" y="1601788"/>
            <a:ext cx="7843838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 2" pitchFamily="18" charset="2"/>
              <a:buNone/>
            </a:pPr>
            <a:r>
              <a:rPr kumimoji="0" lang="ru-RU" altLang="ru-RU" sz="3000" b="1" smtClean="0">
                <a:solidFill>
                  <a:srgbClr val="800080"/>
                </a:solidFill>
                <a:latin typeface="Constantia" pitchFamily="18" charset="0"/>
              </a:rPr>
              <a:t>РОЛЬ БИЗНЕС -  ПАРТНЕРА</a:t>
            </a:r>
          </a:p>
        </p:txBody>
      </p:sp>
      <p:pic>
        <p:nvPicPr>
          <p:cNvPr id="32773" name="Рисунок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013" y="330200"/>
            <a:ext cx="24733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607243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3"/>
          <p:cNvSpPr txBox="1">
            <a:spLocks/>
          </p:cNvSpPr>
          <p:nvPr/>
        </p:nvSpPr>
        <p:spPr bwMode="auto">
          <a:xfrm>
            <a:off x="563563" y="1920875"/>
            <a:ext cx="8237537" cy="337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5" rIns="91407" bIns="45705"/>
          <a:lstStyle>
            <a:lvl1pPr marL="285750" indent="-2857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defTabSz="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altLang="ru-RU" sz="1600" smtClean="0">
                <a:solidFill>
                  <a:srgbClr val="984807"/>
                </a:solidFill>
                <a:latin typeface="AGBengalyC" pitchFamily="-84" charset="-52"/>
              </a:rPr>
              <a:t>Публичное ПРИЗНАНИЕ как ПАРТНЕРА СОЦИАЛЬНОЙ ЯРМАКИ  -2016 г. </a:t>
            </a:r>
          </a:p>
          <a:p>
            <a:pPr defTabSz="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ru-RU" altLang="ru-RU" sz="1600" smtClean="0">
              <a:solidFill>
                <a:srgbClr val="984807"/>
              </a:solidFill>
              <a:latin typeface="AGBengalyC" pitchFamily="-84" charset="-52"/>
            </a:endParaRPr>
          </a:p>
          <a:p>
            <a:pPr defTabSz="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altLang="ru-RU" sz="1600" smtClean="0">
                <a:solidFill>
                  <a:srgbClr val="984807"/>
                </a:solidFill>
                <a:latin typeface="AGBengalyC" pitchFamily="-84" charset="-52"/>
              </a:rPr>
              <a:t>бесплатное размещение информации в АЛЬМАНАХЕ </a:t>
            </a:r>
            <a:r>
              <a:rPr lang="ru-RU" altLang="ru-RU" sz="1600" b="1" smtClean="0">
                <a:solidFill>
                  <a:srgbClr val="984807"/>
                </a:solidFill>
                <a:latin typeface="AGBengalyC" pitchFamily="-84" charset="-52"/>
              </a:rPr>
              <a:t>ВТОРОГО БЛАГОТВОРИТЕЛЬНОГО ФЕСТИВАЛЯ ЗАКАМЬЯ </a:t>
            </a:r>
          </a:p>
          <a:p>
            <a:pPr defTabSz="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ru-RU" altLang="ru-RU" sz="1600" b="1" smtClean="0">
              <a:solidFill>
                <a:srgbClr val="984807"/>
              </a:solidFill>
              <a:latin typeface="AGBengalyC" pitchFamily="-84" charset="-52"/>
            </a:endParaRPr>
          </a:p>
          <a:p>
            <a:pPr defTabSz="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altLang="ru-RU" sz="1600" smtClean="0">
                <a:solidFill>
                  <a:srgbClr val="984807"/>
                </a:solidFill>
                <a:latin typeface="AGBengalyC" pitchFamily="-84" charset="-52"/>
              </a:rPr>
              <a:t>бесплатная запись видео –ролика  о БИЗНЕС-ПАРТНЕРЕ  и включение его в РЕЕСТР СОЦИАЛЬНО ОТВЕСТВЕННОГО БИЗНЕСА поддержавшего проекты СОЦИАЛЬНОЙ ЯРМАРКИ</a:t>
            </a:r>
          </a:p>
          <a:p>
            <a:pPr defTabSz="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ru-RU" altLang="ru-RU" sz="1600" smtClean="0">
              <a:solidFill>
                <a:srgbClr val="984807"/>
              </a:solidFill>
              <a:latin typeface="AGBengalyC" pitchFamily="-84" charset="-52"/>
            </a:endParaRPr>
          </a:p>
          <a:p>
            <a:pPr defTabSz="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altLang="ru-RU" sz="1600" smtClean="0">
                <a:solidFill>
                  <a:srgbClr val="984807"/>
                </a:solidFill>
                <a:latin typeface="AGBengalyC" pitchFamily="-84" charset="-52"/>
              </a:rPr>
              <a:t>бесплатное размещение информации в СРЕДСТВАХ МАССОВОЙ ИНФОРМАЦИИ </a:t>
            </a:r>
            <a:r>
              <a:rPr lang="ru-RU" altLang="ru-RU" sz="1600" b="1" smtClean="0">
                <a:solidFill>
                  <a:srgbClr val="984807"/>
                </a:solidFill>
                <a:latin typeface="AGBengalyC" pitchFamily="-84" charset="-52"/>
              </a:rPr>
              <a:t>муниципального и регионального уровней  (ТВ, журналы, газеты, онлайн-издания)</a:t>
            </a:r>
          </a:p>
          <a:p>
            <a:pPr defTabSz="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ru-RU" altLang="ru-RU" sz="1600" b="1" smtClean="0">
              <a:solidFill>
                <a:srgbClr val="984807"/>
              </a:solidFill>
              <a:latin typeface="AGBengalyC" pitchFamily="-84" charset="-52"/>
            </a:endParaRPr>
          </a:p>
          <a:p>
            <a:pPr algn="ctr" defTabSz="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ru-RU" altLang="ru-RU" sz="2000" b="1" smtClean="0">
              <a:solidFill>
                <a:srgbClr val="984807"/>
              </a:solidFill>
              <a:latin typeface="AGBengalyC" pitchFamily="-84" charset="-52"/>
            </a:endParaRPr>
          </a:p>
          <a:p>
            <a:pPr algn="ctr" defTabSz="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ru-RU" altLang="ru-RU" sz="2000" b="1" smtClean="0">
              <a:solidFill>
                <a:srgbClr val="984807"/>
              </a:solidFill>
              <a:latin typeface="AGBengalyC" pitchFamily="-84" charset="-52"/>
            </a:endParaRPr>
          </a:p>
          <a:p>
            <a:pPr algn="ctr" defTabSz="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2600" smtClean="0">
                <a:solidFill>
                  <a:srgbClr val="984807"/>
                </a:solidFill>
                <a:latin typeface="AGBengalyC" pitchFamily="-84" charset="-52"/>
              </a:rPr>
              <a:t> </a:t>
            </a:r>
          </a:p>
        </p:txBody>
      </p:sp>
      <p:sp>
        <p:nvSpPr>
          <p:cNvPr id="33794" name="Rectangle 5"/>
          <p:cNvSpPr>
            <a:spLocks/>
          </p:cNvSpPr>
          <p:nvPr/>
        </p:nvSpPr>
        <p:spPr bwMode="auto">
          <a:xfrm>
            <a:off x="4752975" y="4344988"/>
            <a:ext cx="35163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58" tIns="50379" rIns="100758" bIns="50379"/>
          <a:lstStyle>
            <a:lvl1pPr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kumimoji="0" lang="ru-RU" altLang="ru-RU" sz="1400" b="1" smtClean="0">
              <a:solidFill>
                <a:srgbClr val="000000"/>
              </a:solidFill>
              <a:latin typeface="Constantia" pitchFamily="18" charset="0"/>
            </a:endParaRPr>
          </a:p>
        </p:txBody>
      </p:sp>
      <p:pic>
        <p:nvPicPr>
          <p:cNvPr id="33795" name="Изображение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298450"/>
            <a:ext cx="111125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Rectangle 3"/>
          <p:cNvSpPr txBox="1">
            <a:spLocks/>
          </p:cNvSpPr>
          <p:nvPr/>
        </p:nvSpPr>
        <p:spPr bwMode="auto">
          <a:xfrm>
            <a:off x="825500" y="1066800"/>
            <a:ext cx="7843838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 2" pitchFamily="18" charset="2"/>
              <a:buNone/>
            </a:pPr>
            <a:r>
              <a:rPr kumimoji="0" lang="ru-RU" altLang="ru-RU" b="1" smtClean="0">
                <a:solidFill>
                  <a:srgbClr val="800080"/>
                </a:solidFill>
                <a:latin typeface="Constantia" pitchFamily="18" charset="0"/>
              </a:rPr>
              <a:t>ПРЕИМУЩЕСТВА для БИЗНЕС - ПАРТНЕРА</a:t>
            </a:r>
          </a:p>
        </p:txBody>
      </p:sp>
      <p:pic>
        <p:nvPicPr>
          <p:cNvPr id="33797" name="Рисунок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013" y="330200"/>
            <a:ext cx="24733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453440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3"/>
          <p:cNvSpPr txBox="1">
            <a:spLocks/>
          </p:cNvSpPr>
          <p:nvPr/>
        </p:nvSpPr>
        <p:spPr bwMode="auto">
          <a:xfrm>
            <a:off x="100013" y="3070225"/>
            <a:ext cx="9043987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5" rIns="91407" bIns="45705"/>
          <a:lstStyle>
            <a:lvl1pPr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3200" smtClean="0">
                <a:solidFill>
                  <a:srgbClr val="984807"/>
                </a:solidFill>
                <a:latin typeface="AGBengalyC" pitchFamily="-84" charset="-52"/>
              </a:rPr>
              <a:t>СОЗДАНИЕ и УКРЕПЛЕНИЕ ИМИДЖА </a:t>
            </a:r>
          </a:p>
          <a:p>
            <a:pPr algn="ctr" defTabSz="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3200" smtClean="0">
                <a:solidFill>
                  <a:srgbClr val="984807"/>
                </a:solidFill>
                <a:latin typeface="AGBengalyC" pitchFamily="-84" charset="-52"/>
              </a:rPr>
              <a:t>СОЦИАЛЬНО ОТВЕСТВЕННОГО БИЗНЕСА</a:t>
            </a:r>
          </a:p>
        </p:txBody>
      </p:sp>
      <p:pic>
        <p:nvPicPr>
          <p:cNvPr id="34818" name="Изображение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298450"/>
            <a:ext cx="111125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3"/>
          <p:cNvSpPr txBox="1">
            <a:spLocks/>
          </p:cNvSpPr>
          <p:nvPr/>
        </p:nvSpPr>
        <p:spPr bwMode="auto">
          <a:xfrm>
            <a:off x="825500" y="1601788"/>
            <a:ext cx="7843838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 2" pitchFamily="18" charset="2"/>
              <a:buNone/>
            </a:pPr>
            <a:r>
              <a:rPr kumimoji="0" lang="ru-RU" altLang="ru-RU" sz="3000" b="1" smtClean="0">
                <a:solidFill>
                  <a:srgbClr val="800080"/>
                </a:solidFill>
                <a:latin typeface="Constantia" pitchFamily="18" charset="0"/>
              </a:rPr>
              <a:t>БОНУС для БИЗНЕС - ПАРТНЕРА</a:t>
            </a:r>
          </a:p>
        </p:txBody>
      </p:sp>
      <p:pic>
        <p:nvPicPr>
          <p:cNvPr id="34820" name="Рисунок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013" y="330200"/>
            <a:ext cx="24733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153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3"/>
          <p:cNvSpPr txBox="1">
            <a:spLocks/>
          </p:cNvSpPr>
          <p:nvPr/>
        </p:nvSpPr>
        <p:spPr bwMode="auto">
          <a:xfrm>
            <a:off x="100013" y="2889250"/>
            <a:ext cx="9043987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5" rIns="91407" bIns="45705"/>
          <a:lstStyle>
            <a:lvl1pPr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3200" smtClean="0">
                <a:solidFill>
                  <a:srgbClr val="984807"/>
                </a:solidFill>
                <a:latin typeface="AGBengalyC" pitchFamily="-84" charset="-52"/>
              </a:rPr>
              <a:t>26 ПРОЕКТОВ – </a:t>
            </a:r>
          </a:p>
          <a:p>
            <a:pPr algn="ctr" defTabSz="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3200" smtClean="0">
                <a:solidFill>
                  <a:srgbClr val="984807"/>
                </a:solidFill>
                <a:latin typeface="AGBengalyC" pitchFamily="-84" charset="-52"/>
              </a:rPr>
              <a:t>123 БИЗНЕС-ПАРТНЕРА – </a:t>
            </a:r>
          </a:p>
          <a:p>
            <a:pPr algn="ctr" defTabSz="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3200" smtClean="0">
                <a:solidFill>
                  <a:srgbClr val="984807"/>
                </a:solidFill>
                <a:latin typeface="AGBengalyC" pitchFamily="-84" charset="-52"/>
              </a:rPr>
              <a:t> 7 260 000  - ОБЪЕМ ИНВЕСТИЦИЙ</a:t>
            </a:r>
          </a:p>
        </p:txBody>
      </p:sp>
      <p:pic>
        <p:nvPicPr>
          <p:cNvPr id="35842" name="Изображение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298450"/>
            <a:ext cx="111125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3"/>
          <p:cNvSpPr txBox="1">
            <a:spLocks/>
          </p:cNvSpPr>
          <p:nvPr/>
        </p:nvSpPr>
        <p:spPr bwMode="auto">
          <a:xfrm>
            <a:off x="825500" y="1576388"/>
            <a:ext cx="7843838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 2" pitchFamily="18" charset="2"/>
              <a:buNone/>
            </a:pPr>
            <a:r>
              <a:rPr kumimoji="0" lang="ru-RU" altLang="ru-RU" sz="4000" b="1" smtClean="0">
                <a:solidFill>
                  <a:srgbClr val="800080"/>
                </a:solidFill>
                <a:latin typeface="Constantia" pitchFamily="18" charset="0"/>
              </a:rPr>
              <a:t>НАС ПОДДЕРЖАЛИ</a:t>
            </a:r>
          </a:p>
        </p:txBody>
      </p:sp>
      <p:pic>
        <p:nvPicPr>
          <p:cNvPr id="35844" name="Рисунок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013" y="330200"/>
            <a:ext cx="24733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316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Изображение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298450"/>
            <a:ext cx="111125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Rectangle 3"/>
          <p:cNvSpPr txBox="1">
            <a:spLocks/>
          </p:cNvSpPr>
          <p:nvPr/>
        </p:nvSpPr>
        <p:spPr bwMode="auto">
          <a:xfrm>
            <a:off x="466725" y="1822450"/>
            <a:ext cx="8448675" cy="421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 2" pitchFamily="18" charset="2"/>
              <a:buNone/>
            </a:pPr>
            <a:r>
              <a:rPr kumimoji="0" lang="ru-RU" altLang="ru-RU" sz="3600" b="1" smtClean="0">
                <a:solidFill>
                  <a:srgbClr val="800080"/>
                </a:solidFill>
                <a:latin typeface="Constantia" pitchFamily="18" charset="0"/>
              </a:rPr>
              <a:t>МЫ ПРИГЛАШАЕМ ВАС </a:t>
            </a:r>
          </a:p>
          <a:p>
            <a:pPr algn="ctr" defTabSz="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2800" b="1" smtClean="0">
                <a:solidFill>
                  <a:srgbClr val="800080"/>
                </a:solidFill>
                <a:latin typeface="Constantia" pitchFamily="18" charset="0"/>
              </a:rPr>
              <a:t>К СОТРУДНИЧЕСТВУ </a:t>
            </a:r>
            <a:endParaRPr kumimoji="0" lang="en-US" altLang="ru-RU" sz="2800" b="1" smtClean="0">
              <a:solidFill>
                <a:srgbClr val="800080"/>
              </a:solidFill>
              <a:latin typeface="Constantia" pitchFamily="18" charset="0"/>
            </a:endParaRPr>
          </a:p>
          <a:p>
            <a:pPr algn="ctr" defTabSz="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ru-RU" b="1" smtClean="0">
                <a:solidFill>
                  <a:srgbClr val="800080"/>
                </a:solidFill>
                <a:latin typeface="Constantia" pitchFamily="18" charset="0"/>
              </a:rPr>
              <a:t>В РАЗВИТИИ ОБЩЕСТВЕННЫХ ИНИЦИАТИВ </a:t>
            </a:r>
            <a:r>
              <a:rPr kumimoji="0" lang="ru-RU" altLang="ru-RU" sz="2800" b="1" smtClean="0">
                <a:solidFill>
                  <a:srgbClr val="800080"/>
                </a:solidFill>
                <a:latin typeface="Constantia" pitchFamily="18" charset="0"/>
              </a:rPr>
              <a:t>РЕСПУБЛИКИ ТАТАРСТАН</a:t>
            </a:r>
          </a:p>
          <a:p>
            <a:pPr algn="ctr" defTabSz="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ru-RU" sz="2800" b="1" smtClean="0">
                <a:solidFill>
                  <a:srgbClr val="008000"/>
                </a:solidFill>
                <a:latin typeface="Constantia" pitchFamily="18" charset="0"/>
                <a:hlinkClick r:id="rId3"/>
              </a:rPr>
              <a:t>info@rcc16.ru</a:t>
            </a:r>
            <a:endParaRPr kumimoji="0" lang="en-US" altLang="ru-RU" sz="2800" b="1" smtClean="0">
              <a:solidFill>
                <a:srgbClr val="008000"/>
              </a:solidFill>
              <a:latin typeface="Constantia" pitchFamily="18" charset="0"/>
            </a:endParaRPr>
          </a:p>
          <a:p>
            <a:pPr algn="ctr" defTabSz="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ru-RU" sz="2800" b="1" smtClean="0">
                <a:solidFill>
                  <a:srgbClr val="008000"/>
                </a:solidFill>
                <a:latin typeface="Constantia" pitchFamily="18" charset="0"/>
              </a:rPr>
              <a:t>8(960)087-75-36</a:t>
            </a:r>
            <a:endParaRPr kumimoji="0" lang="ru-RU" altLang="ru-RU" sz="3200" b="1" smtClean="0">
              <a:solidFill>
                <a:srgbClr val="008000"/>
              </a:solidFill>
              <a:latin typeface="Constantia" pitchFamily="18" charset="0"/>
            </a:endParaRPr>
          </a:p>
        </p:txBody>
      </p:sp>
      <p:pic>
        <p:nvPicPr>
          <p:cNvPr id="36867" name="Рисунок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013" y="330200"/>
            <a:ext cx="24733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596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1"/>
          <p:cNvSpPr txBox="1">
            <a:spLocks/>
          </p:cNvSpPr>
          <p:nvPr/>
        </p:nvSpPr>
        <p:spPr>
          <a:xfrm>
            <a:off x="195507" y="428625"/>
            <a:ext cx="8712968" cy="357190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/>
          <a:p>
            <a:pPr algn="ctr"/>
            <a:r>
              <a:rPr lang="ru-RU" sz="2400" b="1" i="1" dirty="0">
                <a:solidFill>
                  <a:srgbClr val="044C36"/>
                </a:solidFill>
              </a:rPr>
              <a:t>П</a:t>
            </a:r>
            <a:r>
              <a:rPr lang="ru-RU" sz="2400" b="1" i="1" dirty="0" smtClean="0">
                <a:solidFill>
                  <a:srgbClr val="044C36"/>
                </a:solidFill>
              </a:rPr>
              <a:t>оказатели </a:t>
            </a:r>
            <a:r>
              <a:rPr lang="ru-RU" sz="2400" b="1" i="1" dirty="0">
                <a:solidFill>
                  <a:srgbClr val="044C36"/>
                </a:solidFill>
              </a:rPr>
              <a:t>развития сектора социально ориентированных некоммерческих </a:t>
            </a:r>
            <a:r>
              <a:rPr lang="ru-RU" sz="2400" b="1" i="1" dirty="0" smtClean="0">
                <a:solidFill>
                  <a:srgbClr val="044C36"/>
                </a:solidFill>
              </a:rPr>
              <a:t>организаций</a:t>
            </a:r>
            <a:endParaRPr lang="ru-RU" sz="2000" i="1" dirty="0" smtClean="0">
              <a:solidFill>
                <a:srgbClr val="044C36"/>
              </a:solidFill>
            </a:endParaRPr>
          </a:p>
          <a:p>
            <a:pPr algn="ctr"/>
            <a:endParaRPr lang="ru-RU" sz="2000" i="1" dirty="0">
              <a:solidFill>
                <a:srgbClr val="044C36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524625"/>
            <a:ext cx="2133600" cy="365125"/>
          </a:xfrm>
        </p:spPr>
        <p:txBody>
          <a:bodyPr/>
          <a:lstStyle/>
          <a:p>
            <a:fld id="{256D0FF7-DF15-40C2-846F-6608064B5C99}" type="slidenum">
              <a:rPr lang="ru-RU" sz="1600" b="1" smtClean="0">
                <a:solidFill>
                  <a:schemeClr val="tx1"/>
                </a:solidFill>
              </a:rPr>
              <a:pPr/>
              <a:t>7</a:t>
            </a:fld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0018" y="4581128"/>
            <a:ext cx="8424936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720000" lvl="2" indent="-288000" algn="just">
              <a:spcAft>
                <a:spcPts val="600"/>
              </a:spcAft>
              <a:buBlip>
                <a:blip r:embed="rId2"/>
              </a:buBlip>
            </a:pPr>
            <a:r>
              <a:rPr lang="ru-RU" sz="16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</a:t>
            </a:r>
            <a:r>
              <a:rPr lang="ru-RU" sz="16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величение </a:t>
            </a:r>
            <a:r>
              <a:rPr lang="ru-RU" sz="16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средней численности добровольцев, привлекаемых </a:t>
            </a:r>
            <a:r>
              <a:rPr lang="ru-RU" sz="16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НКО, </a:t>
            </a:r>
            <a:r>
              <a:rPr lang="ru-RU" sz="16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за исключением государственных (муниципальных) учреждений, обслуживающими домашние хозяйства, на территории муниципалитета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7967" y="1700808"/>
            <a:ext cx="8424936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720000" lvl="2" indent="-288000" algn="just">
              <a:spcAft>
                <a:spcPts val="600"/>
              </a:spcAft>
              <a:buBlip>
                <a:blip r:embed="rId2"/>
              </a:buBlip>
            </a:pPr>
            <a:r>
              <a:rPr lang="ru-RU" sz="16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</a:t>
            </a:r>
            <a:r>
              <a:rPr lang="ru-RU" sz="16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ост </a:t>
            </a:r>
            <a:r>
              <a:rPr lang="ru-RU" sz="16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количества </a:t>
            </a:r>
            <a:r>
              <a:rPr lang="ru-RU" sz="16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НКО, </a:t>
            </a:r>
            <a:r>
              <a:rPr lang="ru-RU" sz="16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за исключением государственных (муниципальных) учреждений, обслуживающих домашние хозяйства, на территории муниципалитета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84790" y="3105834"/>
            <a:ext cx="8424936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3pPr marL="720000" lvl="2" indent="-288000">
              <a:buBlip>
                <a:blip r:embed="rId2"/>
              </a:buBlip>
              <a:defRPr sz="1200" i="1"/>
            </a:lvl3pPr>
          </a:lstStyle>
          <a:p>
            <a:pPr lvl="2" algn="just"/>
            <a:r>
              <a:rPr lang="ru-RU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</a:t>
            </a:r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ост </a:t>
            </a:r>
            <a:r>
              <a:rPr lang="ru-RU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численности работников (без внешних совместителей) </a:t>
            </a:r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НКО, </a:t>
            </a:r>
            <a:r>
              <a:rPr lang="ru-RU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за исключением государственных (муниципальных) учреждений, обслуживающих домашние хозяйства, на территории муниципалитета</a:t>
            </a:r>
          </a:p>
        </p:txBody>
      </p:sp>
    </p:spTree>
    <p:extLst>
      <p:ext uri="{BB962C8B-B14F-4D97-AF65-F5344CB8AC3E}">
        <p14:creationId xmlns:p14="http://schemas.microsoft.com/office/powerpoint/2010/main" val="199657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4731" y="323364"/>
            <a:ext cx="7452320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prstClr val="white"/>
                </a:solidFill>
              </a:rPr>
              <a:t>СЕТЕВОЙ ГРАФИК ОСНОВНЫХ МЕРОПРИЯТИЙ НА 2017 ГОД</a:t>
            </a:r>
            <a:endParaRPr lang="ru-RU" b="1" dirty="0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" t="29723" r="14297" b="9444"/>
          <a:stretch/>
        </p:blipFill>
        <p:spPr bwMode="auto">
          <a:xfrm>
            <a:off x="107504" y="1340768"/>
            <a:ext cx="8929805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708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2954737" y="2136465"/>
            <a:ext cx="1318273" cy="1661832"/>
          </a:xfrm>
          <a:prstGeom prst="lin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H="1">
            <a:off x="4274673" y="2136465"/>
            <a:ext cx="1128336" cy="1661832"/>
          </a:xfrm>
          <a:prstGeom prst="lin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H="1" flipV="1">
            <a:off x="4284944" y="3804280"/>
            <a:ext cx="1406097" cy="1756658"/>
          </a:xfrm>
          <a:prstGeom prst="lin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 flipV="1">
            <a:off x="4301065" y="3804277"/>
            <a:ext cx="2868055" cy="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flipV="1">
            <a:off x="2810721" y="3798300"/>
            <a:ext cx="1467917" cy="1762638"/>
          </a:xfrm>
          <a:prstGeom prst="lin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flipH="1" flipV="1">
            <a:off x="1390860" y="3798300"/>
            <a:ext cx="2882151" cy="5976"/>
          </a:xfrm>
          <a:prstGeom prst="lin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 Box 4"/>
          <p:cNvSpPr txBox="1">
            <a:spLocks noChangeArrowheads="1"/>
          </p:cNvSpPr>
          <p:nvPr/>
        </p:nvSpPr>
        <p:spPr bwMode="auto">
          <a:xfrm>
            <a:off x="3692948" y="2253440"/>
            <a:ext cx="115519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1000" dirty="0" smtClean="0">
                <a:solidFill>
                  <a:prstClr val="black"/>
                </a:solidFill>
                <a:cs typeface="Times New Roman" pitchFamily="18" charset="0"/>
              </a:rPr>
              <a:t>подготовка и продвижение  конкурсной заявки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3331907" y="1725239"/>
            <a:ext cx="1885531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1F497D"/>
                </a:solidFill>
              </a:rPr>
              <a:t>БЕСПРОЦЕНТНЫЕ ЗАЙМЫ</a:t>
            </a:r>
            <a:endParaRPr lang="ru-RU" sz="1400" b="1" dirty="0">
              <a:solidFill>
                <a:srgbClr val="1F497D"/>
              </a:solidFill>
            </a:endParaRPr>
          </a:p>
        </p:txBody>
      </p:sp>
      <p:pic>
        <p:nvPicPr>
          <p:cNvPr id="35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289" y="1439893"/>
            <a:ext cx="622617" cy="21119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IVMiheev\Desktop\planeta-on-whit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095" y="2308184"/>
            <a:ext cx="1180455" cy="33275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IVMiheev\Desktop\logo_ru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337" y="4156988"/>
            <a:ext cx="442727" cy="40823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409016" y="5319511"/>
            <a:ext cx="1885531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1F497D"/>
                </a:solidFill>
              </a:rPr>
              <a:t>ГРАНТЫ И СУБСИДИИ СО НКО</a:t>
            </a:r>
            <a:endParaRPr lang="ru-RU" sz="1400" b="1" dirty="0">
              <a:solidFill>
                <a:srgbClr val="1F497D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6" t="9502" r="59920" b="84983"/>
          <a:stretch/>
        </p:blipFill>
        <p:spPr bwMode="auto">
          <a:xfrm>
            <a:off x="5770761" y="2308184"/>
            <a:ext cx="1353112" cy="3118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050806" y="2647590"/>
            <a:ext cx="188553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1F497D"/>
                </a:solidFill>
              </a:rPr>
              <a:t>КРАУДФАНДИНГ</a:t>
            </a:r>
            <a:endParaRPr lang="ru-RU" sz="1400" b="1" dirty="0">
              <a:solidFill>
                <a:srgbClr val="1F497D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92874" y="2640939"/>
            <a:ext cx="1885531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1F497D"/>
                </a:solidFill>
              </a:rPr>
              <a:t>ЛЬГОТНЫЕ МИКРОЗАЙМЫ</a:t>
            </a:r>
            <a:endParaRPr lang="ru-RU" sz="1400" b="1" dirty="0">
              <a:solidFill>
                <a:srgbClr val="1F497D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25190" y="4566034"/>
            <a:ext cx="1885531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1F497D"/>
                </a:solidFill>
              </a:rPr>
              <a:t>ВЕНЧУРНОЕ ФИНАНСИРОВАНИЕ</a:t>
            </a:r>
            <a:endParaRPr lang="ru-RU" sz="1400" b="1" dirty="0">
              <a:solidFill>
                <a:srgbClr val="1F497D"/>
              </a:solidFill>
            </a:endParaRPr>
          </a:p>
        </p:txBody>
      </p:sp>
      <p:pic>
        <p:nvPicPr>
          <p:cNvPr id="1030" name="Picture 6" descr="C:\Users\IVMiheev\Desktop\56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0" t="14447" r="18013" b="19008"/>
          <a:stretch/>
        </p:blipFill>
        <p:spPr bwMode="auto">
          <a:xfrm>
            <a:off x="6359437" y="4136875"/>
            <a:ext cx="566773" cy="56363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5763237" y="4705763"/>
            <a:ext cx="1885531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1F497D"/>
                </a:solidFill>
              </a:rPr>
              <a:t>СПЕЦИАЛЬНЫЕ КРЕДИТЫ</a:t>
            </a:r>
            <a:endParaRPr lang="ru-RU" sz="1400" b="1" dirty="0">
              <a:solidFill>
                <a:srgbClr val="1F497D"/>
              </a:solidFill>
            </a:endParaRPr>
          </a:p>
        </p:txBody>
      </p:sp>
      <p:pic>
        <p:nvPicPr>
          <p:cNvPr id="1031" name="Picture 7" descr="C:\Users\IVMiheev\Desktop\Документы МИХЕЕВ\ПРЕЗЕНТАЦИИ\образцы\Coat_of_Arms_of_Tatarstan_gerb-600x60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929" y="4884640"/>
            <a:ext cx="409228" cy="4092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1233390" y="2948393"/>
            <a:ext cx="1520361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1000" dirty="0" smtClean="0">
                <a:solidFill>
                  <a:prstClr val="black"/>
                </a:solidFill>
                <a:cs typeface="Times New Roman" pitchFamily="18" charset="0"/>
              </a:rPr>
              <a:t>народное финансирование, упаковка проектов, консультирование</a:t>
            </a:r>
          </a:p>
        </p:txBody>
      </p: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1290360" y="5061613"/>
            <a:ext cx="115519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1000" dirty="0" smtClean="0">
                <a:solidFill>
                  <a:prstClr val="black"/>
                </a:solidFill>
                <a:cs typeface="Times New Roman" pitchFamily="18" charset="0"/>
              </a:rPr>
              <a:t>разработка ТЭО, конкурсное сопровождение</a:t>
            </a:r>
          </a:p>
        </p:txBody>
      </p:sp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3774186" y="5829083"/>
            <a:ext cx="115519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1000" dirty="0" smtClean="0">
                <a:solidFill>
                  <a:prstClr val="black"/>
                </a:solidFill>
                <a:cs typeface="Times New Roman" pitchFamily="18" charset="0"/>
              </a:rPr>
              <a:t>упаковка проектов, 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1000" dirty="0" smtClean="0">
                <a:solidFill>
                  <a:prstClr val="black"/>
                </a:solidFill>
                <a:cs typeface="Times New Roman" pitchFamily="18" charset="0"/>
              </a:rPr>
              <a:t>обучение,</a:t>
            </a:r>
            <a:endParaRPr lang="ru-RU" sz="1000" dirty="0">
              <a:solidFill>
                <a:prstClr val="black"/>
              </a:solidFill>
              <a:cs typeface="Times New Roman" pitchFamily="18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lang="ru-RU" sz="1000" dirty="0" smtClean="0">
                <a:solidFill>
                  <a:prstClr val="black"/>
                </a:solidFill>
                <a:cs typeface="Times New Roman" pitchFamily="18" charset="0"/>
              </a:rPr>
              <a:t>консультирование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1" y="332656"/>
            <a:ext cx="5172074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prstClr val="white"/>
                </a:solidFill>
              </a:rPr>
              <a:t>ИНВЕСТИЦИИ  в социальный бизнес и СО НКО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43" name="Text Box 4"/>
          <p:cNvSpPr txBox="1">
            <a:spLocks noChangeArrowheads="1"/>
          </p:cNvSpPr>
          <p:nvPr/>
        </p:nvSpPr>
        <p:spPr bwMode="auto">
          <a:xfrm>
            <a:off x="5858044" y="3119281"/>
            <a:ext cx="115519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1000" dirty="0" smtClean="0">
                <a:solidFill>
                  <a:prstClr val="black"/>
                </a:solidFill>
                <a:cs typeface="Times New Roman" pitchFamily="18" charset="0"/>
              </a:rPr>
              <a:t>подготовка и продвижение  конкурсной заявки</a:t>
            </a:r>
          </a:p>
        </p:txBody>
      </p:sp>
      <p:sp>
        <p:nvSpPr>
          <p:cNvPr id="44" name="Text Box 4"/>
          <p:cNvSpPr txBox="1">
            <a:spLocks noChangeArrowheads="1"/>
          </p:cNvSpPr>
          <p:nvPr/>
        </p:nvSpPr>
        <p:spPr bwMode="auto">
          <a:xfrm>
            <a:off x="6128408" y="5228983"/>
            <a:ext cx="115519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1000" dirty="0" smtClean="0">
                <a:solidFill>
                  <a:prstClr val="black"/>
                </a:solidFill>
                <a:cs typeface="Times New Roman" pitchFamily="18" charset="0"/>
              </a:rPr>
              <a:t>подготовка и продвижение   заявки на кредит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367922" y="669469"/>
            <a:ext cx="18855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1F497D"/>
                </a:solidFill>
              </a:rPr>
              <a:t>ГОСУДАРСТВЕННОЕ ФИНАНСИРОВАНИЕ</a:t>
            </a:r>
            <a:endParaRPr lang="ru-RU" sz="1100" dirty="0">
              <a:solidFill>
                <a:srgbClr val="1F497D"/>
              </a:solidFill>
            </a:endParaRPr>
          </a:p>
        </p:txBody>
      </p:sp>
      <p:sp>
        <p:nvSpPr>
          <p:cNvPr id="30" name="Text Box 4"/>
          <p:cNvSpPr txBox="1">
            <a:spLocks noChangeArrowheads="1"/>
          </p:cNvSpPr>
          <p:nvPr/>
        </p:nvSpPr>
        <p:spPr bwMode="auto">
          <a:xfrm>
            <a:off x="7453218" y="1076447"/>
            <a:ext cx="1212591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800" dirty="0" smtClean="0">
                <a:solidFill>
                  <a:prstClr val="black"/>
                </a:solidFill>
                <a:cs typeface="Times New Roman" pitchFamily="18" charset="0"/>
              </a:rPr>
              <a:t>Реестр поставщиков соц. услуг, проектное сопровождение 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373142" y="1407149"/>
            <a:ext cx="18855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1F497D"/>
                </a:solidFill>
              </a:rPr>
              <a:t>СОЦИАЛЬНЫЕ </a:t>
            </a:r>
          </a:p>
          <a:p>
            <a:r>
              <a:rPr lang="ru-RU" sz="1100" dirty="0" smtClean="0">
                <a:solidFill>
                  <a:srgbClr val="1F497D"/>
                </a:solidFill>
              </a:rPr>
              <a:t>ЯРМАРКИ</a:t>
            </a:r>
            <a:endParaRPr lang="ru-RU" sz="1100" dirty="0">
              <a:solidFill>
                <a:srgbClr val="1F497D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380978" y="1810064"/>
            <a:ext cx="18855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1F497D"/>
                </a:solidFill>
              </a:rPr>
              <a:t>ФОНД СОЦИАЛЬНЫХ ИНВЕСТИЦИЙ</a:t>
            </a:r>
            <a:endParaRPr lang="ru-RU" sz="1100" dirty="0">
              <a:solidFill>
                <a:srgbClr val="1F497D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226542" y="238582"/>
            <a:ext cx="18855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1F497D"/>
                </a:solidFill>
              </a:rPr>
              <a:t>НОВЫЕ ИНВЕСТИЦИОННЫЕ НАПРАВЛЕНИЯ:</a:t>
            </a:r>
            <a:endParaRPr lang="ru-RU" sz="1100" b="1" dirty="0">
              <a:solidFill>
                <a:srgbClr val="1F497D"/>
              </a:solidFill>
            </a:endParaRPr>
          </a:p>
        </p:txBody>
      </p:sp>
      <p:sp>
        <p:nvSpPr>
          <p:cNvPr id="33" name="Блок-схема: узел 32"/>
          <p:cNvSpPr/>
          <p:nvPr/>
        </p:nvSpPr>
        <p:spPr>
          <a:xfrm>
            <a:off x="7283598" y="764708"/>
            <a:ext cx="71437" cy="71437"/>
          </a:xfrm>
          <a:prstGeom prst="flowChartConnector">
            <a:avLst/>
          </a:prstGeom>
          <a:solidFill>
            <a:schemeClr val="tx2">
              <a:lumMod val="40000"/>
              <a:lumOff val="60000"/>
            </a:schemeClr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4" name="Блок-схема: узел 33"/>
          <p:cNvSpPr/>
          <p:nvPr/>
        </p:nvSpPr>
        <p:spPr>
          <a:xfrm>
            <a:off x="7295205" y="1501133"/>
            <a:ext cx="71437" cy="71437"/>
          </a:xfrm>
          <a:prstGeom prst="flowChartConnector">
            <a:avLst/>
          </a:prstGeom>
          <a:solidFill>
            <a:schemeClr val="tx2">
              <a:lumMod val="40000"/>
              <a:lumOff val="60000"/>
            </a:schemeClr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7" name="Блок-схема: узел 36"/>
          <p:cNvSpPr/>
          <p:nvPr/>
        </p:nvSpPr>
        <p:spPr>
          <a:xfrm>
            <a:off x="7306463" y="1926099"/>
            <a:ext cx="71437" cy="71437"/>
          </a:xfrm>
          <a:prstGeom prst="flowChartConnector">
            <a:avLst/>
          </a:prstGeom>
          <a:solidFill>
            <a:schemeClr val="tx2">
              <a:lumMod val="40000"/>
              <a:lumOff val="60000"/>
            </a:schemeClr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28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31"/>
          <p:cNvSpPr/>
          <p:nvPr/>
        </p:nvSpPr>
        <p:spPr>
          <a:xfrm>
            <a:off x="1" y="332656"/>
            <a:ext cx="5172074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prstClr val="white"/>
                </a:solidFill>
              </a:rPr>
              <a:t>ЕДИНЫЕ  ПРОЕКТНЫЕ НАПРАВЛЕНИЯ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2202933" y="4418404"/>
            <a:ext cx="2071687" cy="18573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4F81BD">
                  <a:lumMod val="20000"/>
                  <a:lumOff val="80000"/>
                </a:srgbClr>
              </a:solidFill>
            </a:endParaRPr>
          </a:p>
        </p:txBody>
      </p:sp>
      <p:sp>
        <p:nvSpPr>
          <p:cNvPr id="45" name="Овал 44"/>
          <p:cNvSpPr/>
          <p:nvPr/>
        </p:nvSpPr>
        <p:spPr>
          <a:xfrm>
            <a:off x="1096442" y="2228255"/>
            <a:ext cx="2000250" cy="1928812"/>
          </a:xfrm>
          <a:prstGeom prst="ellipse">
            <a:avLst/>
          </a:prstGeom>
          <a:solidFill>
            <a:srgbClr val="FF0000">
              <a:alpha val="4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B0F0"/>
              </a:solidFill>
            </a:endParaRPr>
          </a:p>
        </p:txBody>
      </p:sp>
      <p:sp>
        <p:nvSpPr>
          <p:cNvPr id="46" name="Овал 45"/>
          <p:cNvSpPr/>
          <p:nvPr/>
        </p:nvSpPr>
        <p:spPr>
          <a:xfrm>
            <a:off x="5076339" y="4275529"/>
            <a:ext cx="2143125" cy="2000250"/>
          </a:xfrm>
          <a:prstGeom prst="ellipse">
            <a:avLst/>
          </a:prstGeom>
          <a:solidFill>
            <a:srgbClr val="0070C0">
              <a:alpha val="6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B0F0"/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4788024" y="5025623"/>
            <a:ext cx="2873375" cy="5000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prstClr val="white"/>
                </a:solidFill>
              </a:rPr>
              <a:t>ОБРАЗОВАНИЕ </a:t>
            </a:r>
          </a:p>
        </p:txBody>
      </p:sp>
      <p:sp>
        <p:nvSpPr>
          <p:cNvPr id="48" name="Овал 47"/>
          <p:cNvSpPr/>
          <p:nvPr/>
        </p:nvSpPr>
        <p:spPr>
          <a:xfrm>
            <a:off x="3436937" y="1076127"/>
            <a:ext cx="2143125" cy="2000250"/>
          </a:xfrm>
          <a:prstGeom prst="ellipse">
            <a:avLst/>
          </a:prstGeom>
          <a:solidFill>
            <a:srgbClr val="E3E58D">
              <a:alpha val="4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B0F0"/>
              </a:solidFill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989286" y="2588295"/>
            <a:ext cx="2214562" cy="10937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prstClr val="white"/>
                </a:solidFill>
              </a:rPr>
              <a:t>МЕДИЦИНА </a:t>
            </a:r>
          </a:p>
          <a:p>
            <a:pPr algn="ctr">
              <a:defRPr/>
            </a:pPr>
            <a:r>
              <a:rPr lang="ru-RU" sz="1600" b="1" dirty="0">
                <a:solidFill>
                  <a:prstClr val="white"/>
                </a:solidFill>
              </a:rPr>
              <a:t>И РЕАБИЛИТАЦИЯ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3059832" y="1364159"/>
            <a:ext cx="2873375" cy="11636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00" b="1" dirty="0">
              <a:solidFill>
                <a:srgbClr val="1F497D"/>
              </a:solidFill>
            </a:endParaRPr>
          </a:p>
          <a:p>
            <a:pPr algn="ctr">
              <a:defRPr/>
            </a:pPr>
            <a:r>
              <a:rPr lang="ru-RU" sz="1600" b="1" dirty="0">
                <a:solidFill>
                  <a:srgbClr val="1F497D"/>
                </a:solidFill>
              </a:rPr>
              <a:t>СОЦИАЛЬНЫЕ 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1F497D"/>
                </a:solidFill>
              </a:rPr>
              <a:t>УСЛУГИ 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1845745" y="4632617"/>
            <a:ext cx="2873375" cy="11636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00" b="1" dirty="0">
              <a:solidFill>
                <a:srgbClr val="1F497D"/>
              </a:solidFill>
            </a:endParaRPr>
          </a:p>
          <a:p>
            <a:pPr algn="ctr">
              <a:defRPr/>
            </a:pPr>
            <a:r>
              <a:rPr lang="ru-RU" sz="1600" b="1" dirty="0">
                <a:solidFill>
                  <a:srgbClr val="1F497D"/>
                </a:solidFill>
              </a:rPr>
              <a:t>КУЛЬТУРА И ДОСУГ</a:t>
            </a:r>
          </a:p>
        </p:txBody>
      </p:sp>
      <p:sp>
        <p:nvSpPr>
          <p:cNvPr id="52" name="Овал 51"/>
          <p:cNvSpPr/>
          <p:nvPr/>
        </p:nvSpPr>
        <p:spPr>
          <a:xfrm>
            <a:off x="5794375" y="2027635"/>
            <a:ext cx="2071688" cy="1928812"/>
          </a:xfrm>
          <a:prstGeom prst="ellipse">
            <a:avLst/>
          </a:prstGeom>
          <a:solidFill>
            <a:srgbClr val="00B050">
              <a:alpha val="4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B0F0"/>
              </a:solidFill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5723845" y="2408883"/>
            <a:ext cx="2214562" cy="109378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prstClr val="white"/>
                </a:solidFill>
              </a:rPr>
              <a:t>ЭКОЛОГИЯ </a:t>
            </a:r>
          </a:p>
          <a:p>
            <a:pPr algn="ctr">
              <a:defRPr/>
            </a:pPr>
            <a:r>
              <a:rPr lang="ru-RU" sz="1600" b="1" dirty="0">
                <a:solidFill>
                  <a:prstClr val="white"/>
                </a:solidFill>
              </a:rPr>
              <a:t>И ПЕРЕРАБОТКА ОТХОДОВ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3670821" y="3493607"/>
            <a:ext cx="1714500" cy="705246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 smtClean="0">
                <a:solidFill>
                  <a:srgbClr val="1F497D"/>
                </a:solidFill>
              </a:rPr>
              <a:t>НАПРАВЛЕНИЯ </a:t>
            </a:r>
            <a:r>
              <a:rPr lang="ru-RU" sz="1200" b="1" dirty="0" smtClean="0">
                <a:solidFill>
                  <a:srgbClr val="1F497D"/>
                </a:solidFill>
              </a:rPr>
              <a:t>социального предпринимательства</a:t>
            </a:r>
            <a:endParaRPr lang="ru-RU" sz="1200" b="1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09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31"/>
          <p:cNvSpPr/>
          <p:nvPr/>
        </p:nvSpPr>
        <p:spPr>
          <a:xfrm>
            <a:off x="0" y="332656"/>
            <a:ext cx="4716016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prstClr val="white"/>
                </a:solidFill>
              </a:rPr>
              <a:t>ТЕРРИТОРИЯ  ПРОЕКТА  </a:t>
            </a:r>
            <a:endParaRPr lang="ru-RU" b="1" dirty="0">
              <a:solidFill>
                <a:prstClr val="white"/>
              </a:solidFill>
            </a:endParaRP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211638" y="3861048"/>
            <a:ext cx="8875888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Box 4"/>
          <p:cNvSpPr txBox="1">
            <a:spLocks noChangeArrowheads="1"/>
          </p:cNvSpPr>
          <p:nvPr/>
        </p:nvSpPr>
        <p:spPr bwMode="auto">
          <a:xfrm>
            <a:off x="5148064" y="2803547"/>
            <a:ext cx="281795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1000" b="1" dirty="0" smtClean="0">
                <a:solidFill>
                  <a:srgbClr val="1F497D"/>
                </a:solidFill>
                <a:cs typeface="Times New Roman" pitchFamily="18" charset="0"/>
              </a:rPr>
              <a:t>ОФИС КОНСАЛТИНГА для СУБЪЕКТОВ МСП 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1000" b="1" dirty="0" smtClean="0">
                <a:solidFill>
                  <a:srgbClr val="1F497D"/>
                </a:solidFill>
                <a:cs typeface="Times New Roman" pitchFamily="18" charset="0"/>
              </a:rPr>
              <a:t>на базе КФУ по ул. Пушкина, 27</a:t>
            </a:r>
            <a:r>
              <a:rPr lang="en-US" sz="1000" b="1" dirty="0" smtClean="0">
                <a:solidFill>
                  <a:srgbClr val="1F497D"/>
                </a:solidFill>
                <a:cs typeface="Times New Roman" pitchFamily="18" charset="0"/>
              </a:rPr>
              <a:t>/</a:t>
            </a:r>
            <a:r>
              <a:rPr lang="ru-RU" sz="1000" b="1" dirty="0" smtClean="0">
                <a:solidFill>
                  <a:srgbClr val="1F497D"/>
                </a:solidFill>
                <a:cs typeface="Times New Roman" pitchFamily="18" charset="0"/>
              </a:rPr>
              <a:t>2 </a:t>
            </a:r>
            <a:endParaRPr lang="ru-RU" sz="1000" b="1" dirty="0">
              <a:solidFill>
                <a:srgbClr val="1F497D"/>
              </a:solidFill>
              <a:cs typeface="Times New Roman" pitchFamily="18" charset="0"/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9" t="14815" r="30994" b="29013"/>
          <a:stretch>
            <a:fillRect/>
          </a:stretch>
        </p:blipFill>
        <p:spPr bwMode="auto">
          <a:xfrm>
            <a:off x="5148064" y="900983"/>
            <a:ext cx="3147148" cy="1663921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4"/>
          <p:cNvSpPr txBox="1">
            <a:spLocks noChangeArrowheads="1"/>
          </p:cNvSpPr>
          <p:nvPr/>
        </p:nvSpPr>
        <p:spPr bwMode="auto">
          <a:xfrm>
            <a:off x="5306320" y="3301878"/>
            <a:ext cx="2358873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90000"/>
              </a:lnSpc>
              <a:defRPr/>
            </a:pPr>
            <a:r>
              <a:rPr lang="ru-RU" sz="1000" dirty="0">
                <a:solidFill>
                  <a:prstClr val="black"/>
                </a:solidFill>
                <a:cs typeface="Times New Roman" pitchFamily="18" charset="0"/>
              </a:rPr>
              <a:t>Оказание консалтинговых услуг </a:t>
            </a:r>
          </a:p>
        </p:txBody>
      </p: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5321600" y="3109977"/>
            <a:ext cx="2358873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90000"/>
              </a:lnSpc>
              <a:defRPr/>
            </a:pPr>
            <a:r>
              <a:rPr lang="ru-RU" sz="1000" dirty="0" smtClean="0">
                <a:solidFill>
                  <a:prstClr val="black"/>
                </a:solidFill>
                <a:cs typeface="Times New Roman" pitchFamily="18" charset="0"/>
              </a:rPr>
              <a:t>Регистрация организаций  </a:t>
            </a:r>
            <a:endParaRPr lang="ru-RU" sz="10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35" name="Text Box 4"/>
          <p:cNvSpPr txBox="1">
            <a:spLocks noChangeArrowheads="1"/>
          </p:cNvSpPr>
          <p:nvPr/>
        </p:nvSpPr>
        <p:spPr bwMode="auto">
          <a:xfrm>
            <a:off x="5299548" y="3495277"/>
            <a:ext cx="2772458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90000"/>
              </a:lnSpc>
              <a:defRPr/>
            </a:pPr>
            <a:r>
              <a:rPr lang="ru-RU" sz="1000" dirty="0">
                <a:solidFill>
                  <a:prstClr val="black"/>
                </a:solidFill>
                <a:cs typeface="Times New Roman" pitchFamily="18" charset="0"/>
              </a:rPr>
              <a:t>Бухгалтерское и юридическое </a:t>
            </a:r>
            <a:r>
              <a:rPr lang="ru-RU" sz="1000" dirty="0" smtClean="0">
                <a:solidFill>
                  <a:prstClr val="black"/>
                </a:solidFill>
                <a:cs typeface="Times New Roman" pitchFamily="18" charset="0"/>
              </a:rPr>
              <a:t>сопровождение</a:t>
            </a:r>
            <a:endParaRPr lang="ru-RU" sz="1000" dirty="0">
              <a:solidFill>
                <a:prstClr val="black"/>
              </a:solidFill>
              <a:cs typeface="Times New Roman" pitchFamily="18" charset="0"/>
            </a:endParaRPr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>
            <a:off x="4427984" y="908720"/>
            <a:ext cx="0" cy="571573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Box 4"/>
          <p:cNvSpPr txBox="1">
            <a:spLocks noChangeArrowheads="1"/>
          </p:cNvSpPr>
          <p:nvPr/>
        </p:nvSpPr>
        <p:spPr bwMode="auto">
          <a:xfrm>
            <a:off x="373014" y="5822014"/>
            <a:ext cx="340949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1000" b="1" dirty="0" smtClean="0">
                <a:solidFill>
                  <a:srgbClr val="1F497D"/>
                </a:solidFill>
                <a:cs typeface="Times New Roman" pitchFamily="18" charset="0"/>
              </a:rPr>
              <a:t>ЮРИДИЧЕСКАЯ КЛИНИКА </a:t>
            </a:r>
            <a:r>
              <a:rPr lang="ru-RU" sz="1000" dirty="0" smtClean="0">
                <a:solidFill>
                  <a:srgbClr val="1F497D"/>
                </a:solidFill>
                <a:cs typeface="Times New Roman" pitchFamily="18" charset="0"/>
              </a:rPr>
              <a:t>социальной направленности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1000" b="1" dirty="0" smtClean="0">
                <a:solidFill>
                  <a:srgbClr val="1F497D"/>
                </a:solidFill>
                <a:cs typeface="Times New Roman" pitchFamily="18" charset="0"/>
              </a:rPr>
              <a:t>на базе КФУ по ул. Пушкина, 27/2 </a:t>
            </a:r>
            <a:endParaRPr lang="ru-RU" sz="1000" b="1" dirty="0">
              <a:solidFill>
                <a:srgbClr val="1F497D"/>
              </a:solidFill>
              <a:cs typeface="Times New Roman" pitchFamily="18" charset="0"/>
            </a:endParaRPr>
          </a:p>
        </p:txBody>
      </p:sp>
      <p:sp>
        <p:nvSpPr>
          <p:cNvPr id="43" name="Text Box 4"/>
          <p:cNvSpPr txBox="1">
            <a:spLocks noChangeArrowheads="1"/>
          </p:cNvSpPr>
          <p:nvPr/>
        </p:nvSpPr>
        <p:spPr bwMode="auto">
          <a:xfrm>
            <a:off x="619605" y="6356075"/>
            <a:ext cx="2316419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90000"/>
              </a:lnSpc>
              <a:defRPr/>
            </a:pPr>
            <a:r>
              <a:rPr lang="ru-RU" sz="1000" dirty="0" smtClean="0">
                <a:solidFill>
                  <a:prstClr val="black"/>
                </a:solidFill>
                <a:cs typeface="Times New Roman" pitchFamily="18" charset="0"/>
              </a:rPr>
              <a:t>Отбор лидеров проектов</a:t>
            </a:r>
            <a:endParaRPr lang="ru-RU" sz="10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44" name="Text Box 4"/>
          <p:cNvSpPr txBox="1">
            <a:spLocks noChangeArrowheads="1"/>
          </p:cNvSpPr>
          <p:nvPr/>
        </p:nvSpPr>
        <p:spPr bwMode="auto">
          <a:xfrm>
            <a:off x="614872" y="6553338"/>
            <a:ext cx="2283829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90000"/>
              </a:lnSpc>
              <a:defRPr/>
            </a:pPr>
            <a:r>
              <a:rPr lang="ru-RU" sz="1000" dirty="0" smtClean="0">
                <a:solidFill>
                  <a:prstClr val="black"/>
                </a:solidFill>
                <a:cs typeface="Times New Roman" pitchFamily="18" charset="0"/>
              </a:rPr>
              <a:t>Институт наставничества для лидеров</a:t>
            </a:r>
            <a:endParaRPr lang="ru-RU" sz="1000" dirty="0">
              <a:solidFill>
                <a:prstClr val="black"/>
              </a:solidFill>
              <a:cs typeface="Times New Roman" pitchFamily="18" charset="0"/>
            </a:endParaRPr>
          </a:p>
        </p:txBody>
      </p:sp>
      <p:pic>
        <p:nvPicPr>
          <p:cNvPr id="46" name="Picture 2" descr="C:\Users\IVMiheev\Desktop\Q2YAvU3Ws0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72" y="4037878"/>
            <a:ext cx="2614176" cy="160009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 Box 4"/>
          <p:cNvSpPr txBox="1">
            <a:spLocks noChangeArrowheads="1"/>
          </p:cNvSpPr>
          <p:nvPr/>
        </p:nvSpPr>
        <p:spPr bwMode="auto">
          <a:xfrm>
            <a:off x="115290" y="2877836"/>
            <a:ext cx="349362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1000" b="1" dirty="0" smtClean="0">
                <a:solidFill>
                  <a:srgbClr val="1F497D"/>
                </a:solidFill>
                <a:cs typeface="Times New Roman" pitchFamily="18" charset="0"/>
              </a:rPr>
              <a:t>АКСЕЛЕРАТОР СОЦИАЛЬНОГО БИЗНЕСА И ОБУЧЕНИЯ СО НКО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1000" b="1" dirty="0" smtClean="0">
                <a:solidFill>
                  <a:srgbClr val="1F497D"/>
                </a:solidFill>
                <a:cs typeface="Times New Roman" pitchFamily="18" charset="0"/>
              </a:rPr>
              <a:t>на базе КФУ по ул. Пушкина, 27</a:t>
            </a:r>
            <a:r>
              <a:rPr lang="en-US" sz="1000" b="1" dirty="0" smtClean="0">
                <a:solidFill>
                  <a:srgbClr val="1F497D"/>
                </a:solidFill>
                <a:cs typeface="Times New Roman" pitchFamily="18" charset="0"/>
              </a:rPr>
              <a:t>/</a:t>
            </a:r>
            <a:r>
              <a:rPr lang="ru-RU" sz="1000" b="1" dirty="0" smtClean="0">
                <a:solidFill>
                  <a:srgbClr val="1F497D"/>
                </a:solidFill>
                <a:cs typeface="Times New Roman" pitchFamily="18" charset="0"/>
              </a:rPr>
              <a:t>2 </a:t>
            </a:r>
            <a:endParaRPr lang="ru-RU" sz="1000" b="1" dirty="0">
              <a:solidFill>
                <a:srgbClr val="1F497D"/>
              </a:solidFill>
              <a:cs typeface="Times New Roman" pitchFamily="18" charset="0"/>
            </a:endParaRPr>
          </a:p>
        </p:txBody>
      </p:sp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72" y="908720"/>
            <a:ext cx="2994039" cy="1692239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 Box 4"/>
          <p:cNvSpPr txBox="1">
            <a:spLocks noChangeArrowheads="1"/>
          </p:cNvSpPr>
          <p:nvPr/>
        </p:nvSpPr>
        <p:spPr bwMode="auto">
          <a:xfrm>
            <a:off x="473556" y="3251695"/>
            <a:ext cx="3208412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90000"/>
              </a:lnSpc>
              <a:defRPr/>
            </a:pPr>
            <a:r>
              <a:rPr lang="ru-RU" sz="1000" dirty="0">
                <a:solidFill>
                  <a:prstClr val="black"/>
                </a:solidFill>
                <a:cs typeface="Times New Roman" pitchFamily="18" charset="0"/>
              </a:rPr>
              <a:t>Формирование и обучение проектных </a:t>
            </a:r>
            <a:r>
              <a:rPr lang="ru-RU" sz="1000" dirty="0" smtClean="0">
                <a:solidFill>
                  <a:prstClr val="black"/>
                </a:solidFill>
                <a:cs typeface="Times New Roman" pitchFamily="18" charset="0"/>
              </a:rPr>
              <a:t>команд </a:t>
            </a:r>
          </a:p>
          <a:p>
            <a:pPr algn="just">
              <a:lnSpc>
                <a:spcPct val="90000"/>
              </a:lnSpc>
              <a:defRPr/>
            </a:pPr>
            <a:r>
              <a:rPr lang="ru-RU" sz="1000" dirty="0">
                <a:solidFill>
                  <a:prstClr val="black"/>
                </a:solidFill>
                <a:cs typeface="Times New Roman" pitchFamily="18" charset="0"/>
              </a:rPr>
              <a:t>Развитие инноваций от идеи до проекта. </a:t>
            </a:r>
            <a:endParaRPr lang="ru-RU" sz="1000" dirty="0" smtClean="0">
              <a:solidFill>
                <a:prstClr val="black"/>
              </a:solidFill>
              <a:cs typeface="Times New Roman" pitchFamily="18" charset="0"/>
            </a:endParaRPr>
          </a:p>
          <a:p>
            <a:pPr algn="just">
              <a:lnSpc>
                <a:spcPct val="90000"/>
              </a:lnSpc>
              <a:defRPr/>
            </a:pPr>
            <a:r>
              <a:rPr lang="ru-RU" sz="1000" dirty="0" smtClean="0">
                <a:solidFill>
                  <a:prstClr val="black"/>
                </a:solidFill>
                <a:cs typeface="Times New Roman" pitchFamily="18" charset="0"/>
              </a:rPr>
              <a:t>Бизнес-проектирование</a:t>
            </a:r>
          </a:p>
        </p:txBody>
      </p:sp>
      <p:pic>
        <p:nvPicPr>
          <p:cNvPr id="58" name="Picture 5" descr="C:\Users\IVMiheev\Desktop\Документы МИХЕЕВ\ПРЕЗЕНТАЦИИ\ФИРМЕННЫЙ СТИЛЬ КФУ 2016\Логотипы КФУ\kfu_logo_circle_ru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000" y="2973085"/>
            <a:ext cx="545128" cy="532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5" descr="C:\Users\IVMiheev\Desktop\Документы МИХЕЕВ\ПРЕЗЕНТАЦИИ\ФИРМЕННЫЙ СТИЛЬ КФУ 2016\Логотипы КФУ\kfu_logo_circle_ru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043" y="3154835"/>
            <a:ext cx="545128" cy="532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625193" y="6177577"/>
            <a:ext cx="2316419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90000"/>
              </a:lnSpc>
              <a:defRPr/>
            </a:pPr>
            <a:r>
              <a:rPr lang="ru-RU" sz="1000" dirty="0" smtClean="0">
                <a:solidFill>
                  <a:prstClr val="black"/>
                </a:solidFill>
                <a:cs typeface="Times New Roman" pitchFamily="18" charset="0"/>
              </a:rPr>
              <a:t>Выявление талантливой молодежи</a:t>
            </a:r>
            <a:endParaRPr lang="ru-RU" sz="1000" dirty="0">
              <a:solidFill>
                <a:prstClr val="black"/>
              </a:solidFill>
              <a:cs typeface="Times New Roman" pitchFamily="18" charset="0"/>
            </a:endParaRPr>
          </a:p>
        </p:txBody>
      </p:sp>
      <p:pic>
        <p:nvPicPr>
          <p:cNvPr id="36" name="Picture 5" descr="C:\Users\IVMiheev\Desktop\Документы МИХЕЕВ\ПРЕЗЕНТАЦИИ\ФИРМЕННЫЙ СТИЛЬ КФУ 2016\Логотипы КФУ\kfu_logo_circle_ru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187" y="6099013"/>
            <a:ext cx="545128" cy="532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psiheya-market.ru/wp-content/uploads/2016/08/201_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600" y="4031675"/>
            <a:ext cx="2634776" cy="166375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 Box 4"/>
          <p:cNvSpPr txBox="1">
            <a:spLocks noChangeArrowheads="1"/>
          </p:cNvSpPr>
          <p:nvPr/>
        </p:nvSpPr>
        <p:spPr bwMode="auto">
          <a:xfrm>
            <a:off x="4932040" y="5804998"/>
            <a:ext cx="31399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1000" b="1" dirty="0" smtClean="0">
                <a:solidFill>
                  <a:srgbClr val="1F497D"/>
                </a:solidFill>
                <a:cs typeface="Times New Roman" pitchFamily="18" charset="0"/>
              </a:rPr>
              <a:t>ОФИС КОНСАЛТИНГА для СО НКО 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1000" dirty="0" smtClean="0">
                <a:solidFill>
                  <a:srgbClr val="1F497D"/>
                </a:solidFill>
                <a:cs typeface="Times New Roman" pitchFamily="18" charset="0"/>
              </a:rPr>
              <a:t>на базе Республиканского центра СО НКО, ул. 8 Марта </a:t>
            </a:r>
            <a:endParaRPr lang="ru-RU" sz="1000" dirty="0">
              <a:solidFill>
                <a:srgbClr val="1F497D"/>
              </a:solidFill>
              <a:cs typeface="Times New Roman" pitchFamily="18" charset="0"/>
            </a:endParaRPr>
          </a:p>
        </p:txBody>
      </p:sp>
      <p:sp>
        <p:nvSpPr>
          <p:cNvPr id="40" name="Text Box 4"/>
          <p:cNvSpPr txBox="1">
            <a:spLocks noChangeArrowheads="1"/>
          </p:cNvSpPr>
          <p:nvPr/>
        </p:nvSpPr>
        <p:spPr bwMode="auto">
          <a:xfrm>
            <a:off x="5270849" y="6303329"/>
            <a:ext cx="2358873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90000"/>
              </a:lnSpc>
              <a:defRPr/>
            </a:pPr>
            <a:r>
              <a:rPr lang="ru-RU" sz="1000" dirty="0">
                <a:solidFill>
                  <a:prstClr val="black"/>
                </a:solidFill>
                <a:cs typeface="Times New Roman" pitchFamily="18" charset="0"/>
              </a:rPr>
              <a:t>Оказание консалтинговых услуг </a:t>
            </a:r>
          </a:p>
        </p:txBody>
      </p:sp>
      <p:sp>
        <p:nvSpPr>
          <p:cNvPr id="41" name="Text Box 4"/>
          <p:cNvSpPr txBox="1">
            <a:spLocks noChangeArrowheads="1"/>
          </p:cNvSpPr>
          <p:nvPr/>
        </p:nvSpPr>
        <p:spPr bwMode="auto">
          <a:xfrm>
            <a:off x="5286129" y="6111428"/>
            <a:ext cx="2358873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90000"/>
              </a:lnSpc>
              <a:defRPr/>
            </a:pPr>
            <a:r>
              <a:rPr lang="ru-RU" sz="1000" dirty="0" smtClean="0">
                <a:solidFill>
                  <a:prstClr val="black"/>
                </a:solidFill>
                <a:cs typeface="Times New Roman" pitchFamily="18" charset="0"/>
              </a:rPr>
              <a:t>Регистрация организаций  </a:t>
            </a:r>
            <a:endParaRPr lang="ru-RU" sz="10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47" name="Text Box 4"/>
          <p:cNvSpPr txBox="1">
            <a:spLocks noChangeArrowheads="1"/>
          </p:cNvSpPr>
          <p:nvPr/>
        </p:nvSpPr>
        <p:spPr bwMode="auto">
          <a:xfrm>
            <a:off x="5264077" y="6496728"/>
            <a:ext cx="2772458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90000"/>
              </a:lnSpc>
              <a:defRPr/>
            </a:pPr>
            <a:r>
              <a:rPr lang="ru-RU" sz="1000" dirty="0">
                <a:solidFill>
                  <a:prstClr val="black"/>
                </a:solidFill>
                <a:cs typeface="Times New Roman" pitchFamily="18" charset="0"/>
              </a:rPr>
              <a:t>Бухгалтерское и юридическое </a:t>
            </a:r>
            <a:r>
              <a:rPr lang="ru-RU" sz="1000" dirty="0" smtClean="0">
                <a:solidFill>
                  <a:prstClr val="black"/>
                </a:solidFill>
                <a:cs typeface="Times New Roman" pitchFamily="18" charset="0"/>
              </a:rPr>
              <a:t>сопровождение</a:t>
            </a:r>
            <a:endParaRPr lang="ru-RU" sz="1000" dirty="0">
              <a:solidFill>
                <a:prstClr val="black"/>
              </a:solidFill>
              <a:cs typeface="Times New Roman" pitchFamily="18" charset="0"/>
            </a:endParaRPr>
          </a:p>
        </p:txBody>
      </p:sp>
      <p:pic>
        <p:nvPicPr>
          <p:cNvPr id="26" name="Picture 2" descr="C:\Users\avartemev\Desktop\Логотип Общественной палаты РТ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756" y="6048506"/>
            <a:ext cx="649744" cy="48730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704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2536649" y="5562475"/>
            <a:ext cx="1295044" cy="52287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solidFill>
                  <a:prstClr val="white"/>
                </a:solidFill>
              </a:rPr>
              <a:t>р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2" name="Овал 41"/>
          <p:cNvSpPr/>
          <p:nvPr/>
        </p:nvSpPr>
        <p:spPr>
          <a:xfrm>
            <a:off x="3199794" y="3573016"/>
            <a:ext cx="1315383" cy="1189819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B0F0"/>
              </a:solidFill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3323743" y="3838641"/>
            <a:ext cx="1058649" cy="61696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prstClr val="white"/>
                </a:solidFill>
              </a:rPr>
              <a:t>СВОДНАЯ ПРОЕКТНАЯ </a:t>
            </a:r>
            <a:r>
              <a:rPr lang="ru-RU" sz="1200" b="1" dirty="0">
                <a:solidFill>
                  <a:prstClr val="white"/>
                </a:solidFill>
              </a:rPr>
              <a:t>ГРУППА</a:t>
            </a:r>
          </a:p>
        </p:txBody>
      </p:sp>
      <p:sp>
        <p:nvSpPr>
          <p:cNvPr id="51" name="Text Box 4"/>
          <p:cNvSpPr txBox="1">
            <a:spLocks noChangeArrowheads="1"/>
          </p:cNvSpPr>
          <p:nvPr/>
        </p:nvSpPr>
        <p:spPr bwMode="auto">
          <a:xfrm>
            <a:off x="2654829" y="5751624"/>
            <a:ext cx="108708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1000" b="1" dirty="0">
                <a:solidFill>
                  <a:srgbClr val="1F497D">
                    <a:lumMod val="60000"/>
                    <a:lumOff val="40000"/>
                  </a:srgbClr>
                </a:solidFill>
                <a:cs typeface="Times New Roman" pitchFamily="18" charset="0"/>
              </a:rPr>
              <a:t>КООРДИНАТОР ПРОЕКТА </a:t>
            </a:r>
          </a:p>
        </p:txBody>
      </p:sp>
      <p:cxnSp>
        <p:nvCxnSpPr>
          <p:cNvPr id="55" name="Прямая соединительная линия 54"/>
          <p:cNvCxnSpPr/>
          <p:nvPr/>
        </p:nvCxnSpPr>
        <p:spPr>
          <a:xfrm>
            <a:off x="1783322" y="4220647"/>
            <a:ext cx="1158281" cy="0"/>
          </a:xfrm>
          <a:prstGeom prst="line">
            <a:avLst/>
          </a:prstGeom>
          <a:ln w="158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>
            <a:off x="3036568" y="2716592"/>
            <a:ext cx="520962" cy="712408"/>
          </a:xfrm>
          <a:prstGeom prst="line">
            <a:avLst/>
          </a:prstGeom>
          <a:ln w="158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Прямоугольник 68"/>
          <p:cNvSpPr/>
          <p:nvPr/>
        </p:nvSpPr>
        <p:spPr>
          <a:xfrm>
            <a:off x="0" y="332656"/>
            <a:ext cx="5933536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prstClr val="white"/>
                </a:solidFill>
              </a:rPr>
              <a:t>ПРАКТИОРИЕНТИРОВАННОСТЬ  ДИПЛОМНЫХ РАБОТ </a:t>
            </a:r>
            <a:endParaRPr lang="ru-RU" b="1" dirty="0">
              <a:solidFill>
                <a:prstClr val="white"/>
              </a:solidFill>
            </a:endParaRPr>
          </a:p>
        </p:txBody>
      </p:sp>
      <p:pic>
        <p:nvPicPr>
          <p:cNvPr id="33" name="Picture 4" descr="C:\Users\IVMiheev\Desktop\Документы МИХЕЕВ\ПРЕЗЕНТАЦИИ\образцы\mens-room-sign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3013550" y="5188332"/>
            <a:ext cx="322482" cy="524265"/>
          </a:xfrm>
          <a:prstGeom prst="rect">
            <a:avLst/>
          </a:prstGeom>
          <a:solidFill>
            <a:schemeClr val="bg1"/>
          </a:solidFill>
          <a:extLst/>
        </p:spPr>
      </p:pic>
      <p:sp>
        <p:nvSpPr>
          <p:cNvPr id="41" name="TextBox 40"/>
          <p:cNvSpPr txBox="1"/>
          <p:nvPr/>
        </p:nvSpPr>
        <p:spPr>
          <a:xfrm>
            <a:off x="2459621" y="6305096"/>
            <a:ext cx="32496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1200" b="1" dirty="0" smtClean="0">
                <a:solidFill>
                  <a:srgbClr val="1F497D">
                    <a:lumMod val="40000"/>
                    <a:lumOff val="60000"/>
                  </a:srgbClr>
                </a:solidFill>
              </a:rPr>
              <a:t>ЦЕНТР ИННОВАЦИЙ В СОЦИАЛЬНОЙ СФЕРЕ</a:t>
            </a:r>
            <a:endParaRPr lang="ru-RU" sz="1200" b="1" dirty="0">
              <a:solidFill>
                <a:srgbClr val="1F497D">
                  <a:lumMod val="40000"/>
                  <a:lumOff val="60000"/>
                </a:srgbClr>
              </a:solidFill>
            </a:endParaRPr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>
            <a:off x="3215766" y="6286106"/>
            <a:ext cx="1513545" cy="0"/>
          </a:xfrm>
          <a:prstGeom prst="line">
            <a:avLst/>
          </a:prstGeom>
          <a:ln w="158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3215766" y="6091264"/>
            <a:ext cx="0" cy="194842"/>
          </a:xfrm>
          <a:prstGeom prst="line">
            <a:avLst/>
          </a:prstGeom>
          <a:ln w="158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4729311" y="6091264"/>
            <a:ext cx="0" cy="194842"/>
          </a:xfrm>
          <a:prstGeom prst="line">
            <a:avLst/>
          </a:prstGeom>
          <a:ln w="158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 flipV="1">
            <a:off x="3419872" y="4810716"/>
            <a:ext cx="222968" cy="250340"/>
          </a:xfrm>
          <a:prstGeom prst="line">
            <a:avLst/>
          </a:prstGeom>
          <a:ln w="15875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Прямоугольник 72"/>
          <p:cNvSpPr/>
          <p:nvPr/>
        </p:nvSpPr>
        <p:spPr>
          <a:xfrm>
            <a:off x="4113045" y="5562475"/>
            <a:ext cx="1295044" cy="52287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solidFill>
                  <a:prstClr val="white"/>
                </a:solidFill>
              </a:rPr>
              <a:t>р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4" name="Text Box 4"/>
          <p:cNvSpPr txBox="1">
            <a:spLocks noChangeArrowheads="1"/>
          </p:cNvSpPr>
          <p:nvPr/>
        </p:nvSpPr>
        <p:spPr bwMode="auto">
          <a:xfrm>
            <a:off x="4231225" y="5751624"/>
            <a:ext cx="108708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1000" b="1" dirty="0" smtClean="0">
                <a:solidFill>
                  <a:srgbClr val="1F497D">
                    <a:lumMod val="60000"/>
                    <a:lumOff val="40000"/>
                  </a:srgbClr>
                </a:solidFill>
                <a:cs typeface="Times New Roman" pitchFamily="18" charset="0"/>
              </a:rPr>
              <a:t>МЕНТОР - НАСТАВНИК</a:t>
            </a:r>
            <a:endParaRPr lang="ru-RU" sz="1000" b="1" dirty="0">
              <a:solidFill>
                <a:srgbClr val="1F497D">
                  <a:lumMod val="60000"/>
                  <a:lumOff val="40000"/>
                </a:srgbClr>
              </a:solidFill>
              <a:cs typeface="Times New Roman" pitchFamily="18" charset="0"/>
            </a:endParaRPr>
          </a:p>
        </p:txBody>
      </p:sp>
      <p:pic>
        <p:nvPicPr>
          <p:cNvPr id="75" name="Picture 4" descr="C:\Users\IVMiheev\Desktop\Документы МИХЕЕВ\ПРЕЗЕНТАЦИИ\образцы\mens-room-sign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4589946" y="5188332"/>
            <a:ext cx="322482" cy="524265"/>
          </a:xfrm>
          <a:prstGeom prst="rect">
            <a:avLst/>
          </a:prstGeom>
          <a:solidFill>
            <a:schemeClr val="bg1"/>
          </a:solidFill>
          <a:extLst/>
        </p:spPr>
      </p:pic>
      <p:sp>
        <p:nvSpPr>
          <p:cNvPr id="79" name="Прямоугольник 78"/>
          <p:cNvSpPr/>
          <p:nvPr/>
        </p:nvSpPr>
        <p:spPr>
          <a:xfrm>
            <a:off x="2337249" y="2125545"/>
            <a:ext cx="1295044" cy="52287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solidFill>
                  <a:prstClr val="white"/>
                </a:solidFill>
              </a:rPr>
              <a:t>р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0" name="Text Box 4"/>
          <p:cNvSpPr txBox="1">
            <a:spLocks noChangeArrowheads="1"/>
          </p:cNvSpPr>
          <p:nvPr/>
        </p:nvSpPr>
        <p:spPr bwMode="auto">
          <a:xfrm>
            <a:off x="2455429" y="2314694"/>
            <a:ext cx="108708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1000" b="1" dirty="0" smtClean="0">
                <a:solidFill>
                  <a:srgbClr val="1F497D"/>
                </a:solidFill>
                <a:cs typeface="Times New Roman" pitchFamily="18" charset="0"/>
              </a:rPr>
              <a:t>НАУЧНЫЙ РУКОВОДИТЕЛЬ</a:t>
            </a:r>
            <a:endParaRPr lang="ru-RU" sz="1000" b="1" dirty="0">
              <a:solidFill>
                <a:srgbClr val="1F497D"/>
              </a:solidFill>
              <a:cs typeface="Times New Roman" pitchFamily="18" charset="0"/>
            </a:endParaRPr>
          </a:p>
        </p:txBody>
      </p:sp>
      <p:pic>
        <p:nvPicPr>
          <p:cNvPr id="81" name="Picture 4" descr="C:\Users\IVMiheev\Desktop\Документы МИХЕЕВ\ПРЕЗЕНТАЦИИ\образцы\mens-room-sign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2814150" y="1751402"/>
            <a:ext cx="322482" cy="524265"/>
          </a:xfrm>
          <a:prstGeom prst="rect">
            <a:avLst/>
          </a:prstGeom>
          <a:solidFill>
            <a:schemeClr val="bg1"/>
          </a:solidFill>
          <a:extLst/>
        </p:spPr>
      </p:pic>
      <p:sp>
        <p:nvSpPr>
          <p:cNvPr id="85" name="TextBox 84"/>
          <p:cNvSpPr txBox="1"/>
          <p:nvPr/>
        </p:nvSpPr>
        <p:spPr>
          <a:xfrm>
            <a:off x="1864221" y="1118694"/>
            <a:ext cx="43149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1200" b="1" dirty="0" smtClean="0">
                <a:solidFill>
                  <a:srgbClr val="1F497D"/>
                </a:solidFill>
              </a:rPr>
              <a:t>КАЗАНСКИЙ (ПРИВОЛЖСКИЙ) ФЕДЕРАЛЬНЫЙ УНИВЕРСИТЕТ</a:t>
            </a:r>
            <a:endParaRPr lang="ru-RU" sz="1200" b="1" dirty="0">
              <a:solidFill>
                <a:srgbClr val="1F497D"/>
              </a:solidFill>
            </a:endParaRPr>
          </a:p>
        </p:txBody>
      </p:sp>
      <p:cxnSp>
        <p:nvCxnSpPr>
          <p:cNvPr id="86" name="Прямая соединительная линия 85"/>
          <p:cNvCxnSpPr/>
          <p:nvPr/>
        </p:nvCxnSpPr>
        <p:spPr>
          <a:xfrm>
            <a:off x="2984771" y="1488826"/>
            <a:ext cx="1705363" cy="0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/>
          <p:cNvCxnSpPr/>
          <p:nvPr/>
        </p:nvCxnSpPr>
        <p:spPr>
          <a:xfrm>
            <a:off x="2984771" y="1488826"/>
            <a:ext cx="0" cy="230032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/>
          <p:cNvCxnSpPr/>
          <p:nvPr/>
        </p:nvCxnSpPr>
        <p:spPr>
          <a:xfrm>
            <a:off x="4690134" y="1488826"/>
            <a:ext cx="0" cy="230032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/>
          <p:cNvCxnSpPr/>
          <p:nvPr/>
        </p:nvCxnSpPr>
        <p:spPr>
          <a:xfrm flipH="1">
            <a:off x="4170172" y="2716592"/>
            <a:ext cx="529344" cy="712408"/>
          </a:xfrm>
          <a:prstGeom prst="line">
            <a:avLst/>
          </a:prstGeom>
          <a:ln w="158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4679349" y="2716592"/>
            <a:ext cx="269017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000" i="1" dirty="0" smtClean="0">
                <a:solidFill>
                  <a:srgbClr val="FF0000"/>
                </a:solidFill>
              </a:rPr>
              <a:t>Дипломные работы  </a:t>
            </a:r>
          </a:p>
          <a:p>
            <a:pPr>
              <a:defRPr/>
            </a:pPr>
            <a:r>
              <a:rPr lang="ru-RU" sz="1000" i="1" dirty="0" smtClean="0">
                <a:solidFill>
                  <a:srgbClr val="FF0000"/>
                </a:solidFill>
              </a:rPr>
              <a:t>по конкретным социально-предпринимательским проектам !!!</a:t>
            </a:r>
            <a:endParaRPr lang="ru-RU" sz="1000" i="1" dirty="0">
              <a:solidFill>
                <a:srgbClr val="FF0000"/>
              </a:solidFill>
            </a:endParaRPr>
          </a:p>
        </p:txBody>
      </p:sp>
      <p:sp>
        <p:nvSpPr>
          <p:cNvPr id="92" name="Прямоугольник 91"/>
          <p:cNvSpPr/>
          <p:nvPr/>
        </p:nvSpPr>
        <p:spPr>
          <a:xfrm>
            <a:off x="395536" y="3957492"/>
            <a:ext cx="1295044" cy="522878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solidFill>
                  <a:prstClr val="white"/>
                </a:solidFill>
              </a:rPr>
              <a:t>р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3" name="Text Box 4"/>
          <p:cNvSpPr txBox="1">
            <a:spLocks noChangeArrowheads="1"/>
          </p:cNvSpPr>
          <p:nvPr/>
        </p:nvSpPr>
        <p:spPr bwMode="auto">
          <a:xfrm>
            <a:off x="513716" y="4146641"/>
            <a:ext cx="108708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1000" b="1" dirty="0" smtClean="0">
                <a:solidFill>
                  <a:srgbClr val="C0504D">
                    <a:lumMod val="75000"/>
                  </a:srgbClr>
                </a:solidFill>
                <a:cs typeface="Times New Roman" pitchFamily="18" charset="0"/>
              </a:rPr>
              <a:t>АВТОР 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1000" b="1" dirty="0" smtClean="0">
                <a:solidFill>
                  <a:srgbClr val="C0504D">
                    <a:lumMod val="75000"/>
                  </a:srgbClr>
                </a:solidFill>
                <a:cs typeface="Times New Roman" pitchFamily="18" charset="0"/>
              </a:rPr>
              <a:t>ПРОЕКТА</a:t>
            </a:r>
            <a:endParaRPr lang="ru-RU" sz="1000" b="1" dirty="0">
              <a:solidFill>
                <a:srgbClr val="C0504D">
                  <a:lumMod val="75000"/>
                </a:srgbClr>
              </a:solidFill>
              <a:cs typeface="Times New Roman" pitchFamily="18" charset="0"/>
            </a:endParaRPr>
          </a:p>
        </p:txBody>
      </p:sp>
      <p:pic>
        <p:nvPicPr>
          <p:cNvPr id="94" name="Picture 4" descr="C:\Users\IVMiheev\Desktop\Документы МИХЕЕВ\ПРЕЗЕНТАЦИИ\образцы\mens-room-sign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872437" y="3583349"/>
            <a:ext cx="322482" cy="524265"/>
          </a:xfrm>
          <a:prstGeom prst="rect">
            <a:avLst/>
          </a:prstGeom>
          <a:solidFill>
            <a:schemeClr val="bg1"/>
          </a:solidFill>
          <a:extLst/>
        </p:spPr>
      </p:pic>
      <p:cxnSp>
        <p:nvCxnSpPr>
          <p:cNvPr id="96" name="Прямая соединительная линия 95"/>
          <p:cNvCxnSpPr/>
          <p:nvPr/>
        </p:nvCxnSpPr>
        <p:spPr>
          <a:xfrm flipH="1" flipV="1">
            <a:off x="4231226" y="4810717"/>
            <a:ext cx="203618" cy="250339"/>
          </a:xfrm>
          <a:prstGeom prst="line">
            <a:avLst/>
          </a:prstGeom>
          <a:ln w="15875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Стрелка вправо 96"/>
          <p:cNvSpPr/>
          <p:nvPr/>
        </p:nvSpPr>
        <p:spPr>
          <a:xfrm>
            <a:off x="4650687" y="4079162"/>
            <a:ext cx="1937537" cy="155329"/>
          </a:xfrm>
          <a:prstGeom prst="rightArrow">
            <a:avLst/>
          </a:prstGeom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8" name="Прямоугольник 97"/>
          <p:cNvSpPr/>
          <p:nvPr/>
        </p:nvSpPr>
        <p:spPr>
          <a:xfrm>
            <a:off x="4051994" y="2121678"/>
            <a:ext cx="1295044" cy="52287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solidFill>
                  <a:prstClr val="white"/>
                </a:solidFill>
              </a:rPr>
              <a:t>р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9" name="Text Box 4"/>
          <p:cNvSpPr txBox="1">
            <a:spLocks noChangeArrowheads="1"/>
          </p:cNvSpPr>
          <p:nvPr/>
        </p:nvSpPr>
        <p:spPr bwMode="auto">
          <a:xfrm>
            <a:off x="4170174" y="2310827"/>
            <a:ext cx="108708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1000" b="1" dirty="0" smtClean="0">
                <a:solidFill>
                  <a:srgbClr val="1F497D"/>
                </a:solidFill>
                <a:cs typeface="Times New Roman" pitchFamily="18" charset="0"/>
              </a:rPr>
              <a:t>СТУДЕНТЫ 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1000" b="1" dirty="0" smtClean="0">
                <a:solidFill>
                  <a:srgbClr val="1F497D"/>
                </a:solidFill>
                <a:cs typeface="Times New Roman" pitchFamily="18" charset="0"/>
              </a:rPr>
              <a:t>2 – 3 человека</a:t>
            </a:r>
            <a:endParaRPr lang="ru-RU" sz="1000" b="1" dirty="0">
              <a:solidFill>
                <a:srgbClr val="1F497D"/>
              </a:solidFill>
              <a:cs typeface="Times New Roman" pitchFamily="18" charset="0"/>
            </a:endParaRPr>
          </a:p>
        </p:txBody>
      </p:sp>
      <p:pic>
        <p:nvPicPr>
          <p:cNvPr id="100" name="Picture 4" descr="C:\Users\IVMiheev\Desktop\Документы МИХЕЕВ\ПРЕЗЕНТАЦИИ\образцы\mens-room-sign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4356867" y="1740136"/>
            <a:ext cx="322482" cy="524265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101" name="Picture 4" descr="C:\Users\IVMiheev\Desktop\Документы МИХЕЕВ\ПРЕЗЕНТАЦИИ\образцы\mens-room-sign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4679349" y="1740135"/>
            <a:ext cx="322482" cy="524265"/>
          </a:xfrm>
          <a:prstGeom prst="rect">
            <a:avLst/>
          </a:prstGeom>
          <a:solidFill>
            <a:schemeClr val="bg1"/>
          </a:solidFill>
          <a:extLst/>
        </p:spPr>
      </p:pic>
      <p:sp>
        <p:nvSpPr>
          <p:cNvPr id="36" name="TextBox 35"/>
          <p:cNvSpPr txBox="1"/>
          <p:nvPr/>
        </p:nvSpPr>
        <p:spPr>
          <a:xfrm>
            <a:off x="6732240" y="3525992"/>
            <a:ext cx="2160240" cy="7386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solidFill>
                  <a:srgbClr val="0070C0"/>
                </a:solidFill>
              </a:rPr>
              <a:t>Социально-предпринимательский проект:</a:t>
            </a:r>
            <a:endParaRPr lang="ru-RU" sz="1400" i="1" dirty="0">
              <a:solidFill>
                <a:srgbClr val="0070C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732240" y="4217276"/>
            <a:ext cx="2160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i="1" dirty="0" smtClean="0">
                <a:solidFill>
                  <a:srgbClr val="1F497D"/>
                </a:solidFill>
              </a:rPr>
              <a:t>- бизнес-план</a:t>
            </a:r>
          </a:p>
          <a:p>
            <a:r>
              <a:rPr lang="ru-RU" sz="1000" i="1" dirty="0" smtClean="0">
                <a:solidFill>
                  <a:srgbClr val="1F497D"/>
                </a:solidFill>
              </a:rPr>
              <a:t>- маркетинговые исследования</a:t>
            </a:r>
          </a:p>
          <a:p>
            <a:r>
              <a:rPr lang="ru-RU" sz="1000" i="1" dirty="0" smtClean="0">
                <a:solidFill>
                  <a:srgbClr val="1F497D"/>
                </a:solidFill>
              </a:rPr>
              <a:t>- финансовый план</a:t>
            </a:r>
          </a:p>
          <a:p>
            <a:r>
              <a:rPr lang="ru-RU" sz="1000" i="1" dirty="0" smtClean="0">
                <a:solidFill>
                  <a:srgbClr val="1F497D"/>
                </a:solidFill>
              </a:rPr>
              <a:t>- производственный план</a:t>
            </a:r>
            <a:endParaRPr lang="ru-RU" sz="1000" i="1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42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627784" y="548680"/>
            <a:ext cx="23816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prstClr val="black"/>
                </a:solidFill>
              </a:rPr>
              <a:t>Димитров </a:t>
            </a:r>
            <a:r>
              <a:rPr lang="ru-RU" sz="1400" smtClean="0">
                <a:solidFill>
                  <a:prstClr val="black"/>
                </a:solidFill>
              </a:rPr>
              <a:t>Мурат Русланович</a:t>
            </a:r>
            <a:endParaRPr lang="ru-RU" sz="1400" dirty="0" smtClean="0">
              <a:solidFill>
                <a:prstClr val="black"/>
              </a:solidFill>
            </a:endParaRPr>
          </a:p>
          <a:p>
            <a:r>
              <a:rPr lang="ru-RU" sz="1400" dirty="0" smtClean="0">
                <a:solidFill>
                  <a:prstClr val="black"/>
                </a:solidFill>
              </a:rPr>
              <a:t>Выпускник КФУ, специальность маркетолог</a:t>
            </a:r>
          </a:p>
        </p:txBody>
      </p:sp>
      <p:pic>
        <p:nvPicPr>
          <p:cNvPr id="16" name="Picture 2" descr="C:\Users\DASagirova\Desktop\Проекты для буклета\Зеленый фитнес\0cE5AQ2j90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4589"/>
            <a:ext cx="2088232" cy="25202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2019704" y="4662866"/>
            <a:ext cx="1191716" cy="11729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58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2159732" y="4805448"/>
            <a:ext cx="936104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1600" b="1" dirty="0" smtClean="0">
                <a:solidFill>
                  <a:srgbClr val="C00000"/>
                </a:solidFill>
                <a:cs typeface="Times New Roman" pitchFamily="18" charset="0"/>
              </a:rPr>
              <a:t>ИДЕЯ</a:t>
            </a:r>
            <a:endParaRPr lang="ru-RU" sz="1600" b="1" i="1" dirty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2117736" y="5092067"/>
            <a:ext cx="1047387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1000" b="1" dirty="0" smtClean="0">
                <a:solidFill>
                  <a:prstClr val="black"/>
                </a:solidFill>
                <a:cs typeface="Times New Roman" pitchFamily="18" charset="0"/>
              </a:rPr>
              <a:t>Создание бизнеса по оздоровительным  услугам населению </a:t>
            </a:r>
          </a:p>
        </p:txBody>
      </p:sp>
      <p:pic>
        <p:nvPicPr>
          <p:cNvPr id="25" name="Picture 2" descr="https://4.bp.blogspot.com/-N1MaT8qOE_c/VxksR70WAJI/AAAAAAAAAhk/XMNWiqZvhWk9RbZnEqJ3sBNGVbdaC9B2ACLcB/s1600/strelka_vverkh_pravaj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123" y="4844268"/>
            <a:ext cx="958063" cy="95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3443050" y="3656216"/>
            <a:ext cx="1504743" cy="11531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58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3644407" y="3802380"/>
            <a:ext cx="1081886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1600" b="1" dirty="0" smtClean="0">
                <a:solidFill>
                  <a:srgbClr val="C00000"/>
                </a:solidFill>
                <a:cs typeface="Times New Roman" pitchFamily="18" charset="0"/>
              </a:rPr>
              <a:t>ДИПЛОМ</a:t>
            </a:r>
            <a:endParaRPr lang="ru-RU" sz="1600" b="1" i="1" dirty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3515058" y="4026978"/>
            <a:ext cx="1396823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1000" b="1" dirty="0" smtClean="0">
                <a:solidFill>
                  <a:prstClr val="black"/>
                </a:solidFill>
                <a:cs typeface="Times New Roman" pitchFamily="18" charset="0"/>
              </a:rPr>
              <a:t>Тема: «Совершенствование маркетинговых подходов продвижения в интернет среде»</a:t>
            </a:r>
          </a:p>
        </p:txBody>
      </p:sp>
      <p:pic>
        <p:nvPicPr>
          <p:cNvPr id="29" name="Picture 2" descr="https://4.bp.blogspot.com/-N1MaT8qOE_c/VxksR70WAJI/AAAAAAAAAhk/XMNWiqZvhWk9RbZnEqJ3sBNGVbdaC9B2ACLcB/s1600/strelka_vverkh_pravaj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701" y="3923136"/>
            <a:ext cx="974174" cy="974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5220072" y="2884302"/>
            <a:ext cx="1249401" cy="10487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58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5271891" y="3030466"/>
            <a:ext cx="1081886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1600" b="1" dirty="0" smtClean="0">
                <a:solidFill>
                  <a:srgbClr val="C00000"/>
                </a:solidFill>
                <a:cs typeface="Times New Roman" pitchFamily="18" charset="0"/>
              </a:rPr>
              <a:t>ПРОЕКТ</a:t>
            </a:r>
            <a:endParaRPr lang="ru-RU" sz="1600" b="1" i="1" dirty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32" name="Text Box 4"/>
          <p:cNvSpPr txBox="1">
            <a:spLocks noChangeArrowheads="1"/>
          </p:cNvSpPr>
          <p:nvPr/>
        </p:nvSpPr>
        <p:spPr bwMode="auto">
          <a:xfrm>
            <a:off x="5295697" y="3329241"/>
            <a:ext cx="105808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1000" b="1" dirty="0" smtClean="0">
                <a:solidFill>
                  <a:prstClr val="black"/>
                </a:solidFill>
                <a:cs typeface="Times New Roman" pitchFamily="18" charset="0"/>
              </a:rPr>
              <a:t>Тема: «Зеленый фитнес»</a:t>
            </a:r>
          </a:p>
        </p:txBody>
      </p:sp>
      <p:pic>
        <p:nvPicPr>
          <p:cNvPr id="33" name="Picture 2" descr="https://4.bp.blogspot.com/-N1MaT8qOE_c/VxksR70WAJI/AAAAAAAAAhk/XMNWiqZvhWk9RbZnEqJ3sBNGVbdaC9B2ACLcB/s1600/strelka_vverkh_pravaj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591" y="3022460"/>
            <a:ext cx="974284" cy="97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6885424" y="1008005"/>
            <a:ext cx="1630621" cy="9249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58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5" name="Text Box 4"/>
          <p:cNvSpPr txBox="1">
            <a:spLocks noChangeArrowheads="1"/>
          </p:cNvSpPr>
          <p:nvPr/>
        </p:nvSpPr>
        <p:spPr bwMode="auto">
          <a:xfrm>
            <a:off x="7051660" y="1154169"/>
            <a:ext cx="1400468" cy="44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1600" b="1" dirty="0" smtClean="0">
                <a:solidFill>
                  <a:srgbClr val="C00000"/>
                </a:solidFill>
                <a:cs typeface="Times New Roman" pitchFamily="18" charset="0"/>
              </a:rPr>
              <a:t>СОБСТВЕННЫЙ БИЗНЕС</a:t>
            </a:r>
            <a:endParaRPr lang="ru-RU" sz="1600" b="1" i="1" dirty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36" name="Text Box 4"/>
          <p:cNvSpPr txBox="1">
            <a:spLocks noChangeArrowheads="1"/>
          </p:cNvSpPr>
          <p:nvPr/>
        </p:nvSpPr>
        <p:spPr bwMode="auto">
          <a:xfrm>
            <a:off x="6885424" y="1624262"/>
            <a:ext cx="1630621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1000" b="1" dirty="0" smtClean="0">
                <a:solidFill>
                  <a:prstClr val="black"/>
                </a:solidFill>
                <a:cs typeface="Times New Roman" pitchFamily="18" charset="0"/>
              </a:rPr>
              <a:t>ИП «ДИМИТРОВ»</a:t>
            </a:r>
          </a:p>
        </p:txBody>
      </p:sp>
      <p:sp>
        <p:nvSpPr>
          <p:cNvPr id="37" name="Text Box 4"/>
          <p:cNvSpPr txBox="1">
            <a:spLocks noChangeArrowheads="1"/>
          </p:cNvSpPr>
          <p:nvPr/>
        </p:nvSpPr>
        <p:spPr bwMode="auto">
          <a:xfrm>
            <a:off x="4153545" y="5285265"/>
            <a:ext cx="2334486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ru-RU" sz="1000" dirty="0" smtClean="0">
                <a:solidFill>
                  <a:srgbClr val="C00000"/>
                </a:solidFill>
                <a:cs typeface="Times New Roman" pitchFamily="18" charset="0"/>
              </a:rPr>
              <a:t>Идея оформлена темой выпускной квалификационной работы на Кафедре</a:t>
            </a:r>
            <a:r>
              <a:rPr lang="ru-RU" sz="1000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ru-RU" sz="1000" dirty="0" smtClean="0">
                <a:solidFill>
                  <a:srgbClr val="C00000"/>
                </a:solidFill>
                <a:cs typeface="Times New Roman" pitchFamily="18" charset="0"/>
              </a:rPr>
              <a:t>маркетинга Института </a:t>
            </a:r>
            <a:r>
              <a:rPr lang="ru-RU" sz="1000" dirty="0">
                <a:solidFill>
                  <a:srgbClr val="C00000"/>
                </a:solidFill>
                <a:cs typeface="Times New Roman" pitchFamily="18" charset="0"/>
              </a:rPr>
              <a:t>управления, экономики и финансов </a:t>
            </a:r>
            <a:r>
              <a:rPr lang="ru-RU" sz="1000" dirty="0" smtClean="0">
                <a:solidFill>
                  <a:srgbClr val="C00000"/>
                </a:solidFill>
                <a:cs typeface="Times New Roman" pitchFamily="18" charset="0"/>
              </a:rPr>
              <a:t>КФУ</a:t>
            </a:r>
          </a:p>
        </p:txBody>
      </p:sp>
      <p:sp>
        <p:nvSpPr>
          <p:cNvPr id="38" name="Text Box 4"/>
          <p:cNvSpPr txBox="1">
            <a:spLocks noChangeArrowheads="1"/>
          </p:cNvSpPr>
          <p:nvPr/>
        </p:nvSpPr>
        <p:spPr bwMode="auto">
          <a:xfrm>
            <a:off x="5652120" y="4424687"/>
            <a:ext cx="200137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1000" dirty="0" smtClean="0">
                <a:solidFill>
                  <a:srgbClr val="C00000"/>
                </a:solidFill>
                <a:cs typeface="Times New Roman" pitchFamily="18" charset="0"/>
              </a:rPr>
              <a:t>Проект разработан в рамках акселератора ЦИСС - КФУ</a:t>
            </a:r>
          </a:p>
        </p:txBody>
      </p:sp>
      <p:sp>
        <p:nvSpPr>
          <p:cNvPr id="39" name="Text Box 4"/>
          <p:cNvSpPr txBox="1">
            <a:spLocks noChangeArrowheads="1"/>
          </p:cNvSpPr>
          <p:nvPr/>
        </p:nvSpPr>
        <p:spPr bwMode="auto">
          <a:xfrm>
            <a:off x="7236296" y="3491675"/>
            <a:ext cx="164876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1000" dirty="0" smtClean="0">
                <a:solidFill>
                  <a:srgbClr val="C00000"/>
                </a:solidFill>
                <a:cs typeface="Times New Roman" pitchFamily="18" charset="0"/>
              </a:rPr>
              <a:t>Дан старт проекту за счет привлеченных инвестиционных средств при поддержке ЦИСС</a:t>
            </a:r>
          </a:p>
        </p:txBody>
      </p:sp>
      <p:sp>
        <p:nvSpPr>
          <p:cNvPr id="7" name="Стрелка вниз 6"/>
          <p:cNvSpPr/>
          <p:nvPr/>
        </p:nvSpPr>
        <p:spPr>
          <a:xfrm>
            <a:off x="5700069" y="1916831"/>
            <a:ext cx="195835" cy="834925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41" name="Picture 2" descr="C:\Users\DASagirova\Desktop\logo-tatnef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368210"/>
            <a:ext cx="1038719" cy="43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3165123" y="1934890"/>
            <a:ext cx="25349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00" b="1" dirty="0" smtClean="0">
                <a:solidFill>
                  <a:srgbClr val="00B050"/>
                </a:solidFill>
              </a:rPr>
              <a:t>Поддержка от нефтяной компании в размере 2.5 млн рублей</a:t>
            </a:r>
            <a:endParaRPr lang="ru-RU" sz="1000" b="1" dirty="0">
              <a:solidFill>
                <a:srgbClr val="00B050"/>
              </a:solidFill>
            </a:endParaRPr>
          </a:p>
        </p:txBody>
      </p:sp>
      <p:pic>
        <p:nvPicPr>
          <p:cNvPr id="43" name="Picture 2" descr="C:\Users\DASagirova\Desktop\Проекты для буклета\Зеленый фитнес\photo-91272415_36926367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642" y="1934890"/>
            <a:ext cx="1656184" cy="112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Прямоугольник 43"/>
          <p:cNvSpPr/>
          <p:nvPr/>
        </p:nvSpPr>
        <p:spPr>
          <a:xfrm>
            <a:off x="5504234" y="323417"/>
            <a:ext cx="3639766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prstClr val="white"/>
                </a:solidFill>
              </a:rPr>
              <a:t>ПРИМЕР  УСПЕХА  студента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21270" y="3056404"/>
            <a:ext cx="2808312" cy="2769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F0000"/>
                </a:solidFill>
              </a:rPr>
              <a:t>От идеи до собственного бизнеса ! </a:t>
            </a:r>
            <a:endParaRPr lang="ru-RU" sz="1200" b="1" dirty="0">
              <a:solidFill>
                <a:srgbClr val="FF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21270" y="3329242"/>
            <a:ext cx="2808312" cy="2769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F0000"/>
                </a:solidFill>
              </a:rPr>
              <a:t>В рамках Университета ! </a:t>
            </a:r>
            <a:endParaRPr lang="ru-RU" sz="1200" b="1" dirty="0">
              <a:solidFill>
                <a:srgbClr val="FF0000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251520" y="5471617"/>
            <a:ext cx="1512168" cy="10772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58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7" name="Text Box 4"/>
          <p:cNvSpPr txBox="1">
            <a:spLocks noChangeArrowheads="1"/>
          </p:cNvSpPr>
          <p:nvPr/>
        </p:nvSpPr>
        <p:spPr bwMode="auto">
          <a:xfrm>
            <a:off x="293278" y="5614199"/>
            <a:ext cx="1470410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1600" b="1" dirty="0" smtClean="0">
                <a:solidFill>
                  <a:srgbClr val="C00000"/>
                </a:solidFill>
                <a:cs typeface="Times New Roman" pitchFamily="18" charset="0"/>
              </a:rPr>
              <a:t>ВОЛОНТЕРСТВО</a:t>
            </a:r>
            <a:endParaRPr lang="ru-RU" sz="1600" b="1" i="1" dirty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48" name="Text Box 4"/>
          <p:cNvSpPr txBox="1">
            <a:spLocks noChangeArrowheads="1"/>
          </p:cNvSpPr>
          <p:nvPr/>
        </p:nvSpPr>
        <p:spPr bwMode="auto">
          <a:xfrm>
            <a:off x="323528" y="5900818"/>
            <a:ext cx="119171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1000" b="1" dirty="0" smtClean="0">
                <a:solidFill>
                  <a:prstClr val="black"/>
                </a:solidFill>
                <a:cs typeface="Times New Roman" pitchFamily="18" charset="0"/>
              </a:rPr>
              <a:t>Оздоровление нации, популяризация спорта в массы</a:t>
            </a:r>
          </a:p>
        </p:txBody>
      </p:sp>
      <p:pic>
        <p:nvPicPr>
          <p:cNvPr id="49" name="Picture 2" descr="https://4.bp.blogspot.com/-N1MaT8qOE_c/VxksR70WAJI/AAAAAAAAAhk/XMNWiqZvhWk9RbZnEqJ3sBNGVbdaC9B2ACLcB/s1600/strelka_vverkh_pravaj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799" y="5835798"/>
            <a:ext cx="851874" cy="851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621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481" y="3963036"/>
            <a:ext cx="2602914" cy="1765201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796683" y="893341"/>
            <a:ext cx="3753415" cy="54262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smtClean="0">
                <a:solidFill>
                  <a:srgbClr val="002060"/>
                </a:solidFill>
              </a:rPr>
              <a:t>Центр </a:t>
            </a:r>
            <a:r>
              <a:rPr lang="ru-RU" sz="1800" b="1" dirty="0">
                <a:solidFill>
                  <a:srgbClr val="002060"/>
                </a:solidFill>
              </a:rPr>
              <a:t>о</a:t>
            </a:r>
            <a:r>
              <a:rPr lang="ru-RU" sz="1800" b="1" dirty="0" smtClean="0">
                <a:solidFill>
                  <a:srgbClr val="002060"/>
                </a:solidFill>
              </a:rPr>
              <a:t>здоровления позвоночника</a:t>
            </a:r>
          </a:p>
          <a:p>
            <a:r>
              <a:rPr lang="ru-RU" sz="1800" b="1" dirty="0">
                <a:solidFill>
                  <a:srgbClr val="002060"/>
                </a:solidFill>
              </a:rPr>
              <a:t>«Помогая себе, помогаешь другим</a:t>
            </a:r>
            <a:r>
              <a:rPr lang="ru-RU" sz="1800" b="1" dirty="0" smtClean="0">
                <a:solidFill>
                  <a:srgbClr val="002060"/>
                </a:solidFill>
              </a:rPr>
              <a:t>»</a:t>
            </a:r>
            <a:endParaRPr lang="ru-RU" sz="1800" b="1" dirty="0">
              <a:solidFill>
                <a:srgbClr val="002060"/>
              </a:solidFill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H="1" flipV="1">
            <a:off x="292349" y="4365104"/>
            <a:ext cx="2047404" cy="5276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H="1" flipV="1">
            <a:off x="4333701" y="2545676"/>
            <a:ext cx="1642382" cy="1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3207357" y="1556792"/>
            <a:ext cx="1143881" cy="988883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H="1">
            <a:off x="2339752" y="3573016"/>
            <a:ext cx="867605" cy="792088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AutoShape 2" descr="http://ogepatite.ru/wp-content/uploads/2015/03/krov-test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6" name="Line 9"/>
          <p:cNvSpPr>
            <a:spLocks noChangeShapeType="1"/>
          </p:cNvSpPr>
          <p:nvPr/>
        </p:nvSpPr>
        <p:spPr bwMode="auto">
          <a:xfrm flipV="1">
            <a:off x="3300" y="803777"/>
            <a:ext cx="5216772" cy="0"/>
          </a:xfrm>
          <a:prstGeom prst="line">
            <a:avLst/>
          </a:prstGeom>
          <a:noFill/>
          <a:ln w="63500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796683" y="352757"/>
            <a:ext cx="375341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F79646">
                    <a:lumMod val="50000"/>
                  </a:srgbClr>
                </a:solidFill>
              </a:rPr>
              <a:t>МЕДИЦИНА И РЕАБИЛИТАЦИЯ</a:t>
            </a:r>
            <a:endParaRPr lang="ru-RU" sz="2000" b="1" dirty="0">
              <a:solidFill>
                <a:srgbClr val="F79646">
                  <a:lumMod val="50000"/>
                </a:srgbClr>
              </a:solidFill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098" y="506645"/>
            <a:ext cx="777323" cy="6580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035" y="2609275"/>
            <a:ext cx="2054626" cy="1608512"/>
          </a:xfrm>
          <a:prstGeom prst="rect">
            <a:avLst/>
          </a:prstGeom>
        </p:spPr>
      </p:pic>
      <p:sp>
        <p:nvSpPr>
          <p:cNvPr id="22" name="Скругленный прямоугольник 21"/>
          <p:cNvSpPr/>
          <p:nvPr/>
        </p:nvSpPr>
        <p:spPr>
          <a:xfrm>
            <a:off x="5630893" y="5337854"/>
            <a:ext cx="3021583" cy="1358169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652120" y="5509106"/>
            <a:ext cx="29355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u="sng" dirty="0" smtClean="0">
                <a:solidFill>
                  <a:srgbClr val="0070C0"/>
                </a:solidFill>
              </a:rPr>
              <a:t>Основные характеристики: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b="1" dirty="0">
                <a:solidFill>
                  <a:prstClr val="black"/>
                </a:solidFill>
              </a:rPr>
              <a:t>П</a:t>
            </a:r>
            <a:r>
              <a:rPr lang="ru-RU" sz="1100" b="1" dirty="0" smtClean="0">
                <a:solidFill>
                  <a:prstClr val="black"/>
                </a:solidFill>
              </a:rPr>
              <a:t>омещение - </a:t>
            </a:r>
            <a:r>
              <a:rPr lang="ru-RU" sz="1100" dirty="0" smtClean="0">
                <a:solidFill>
                  <a:prstClr val="black"/>
                </a:solidFill>
              </a:rPr>
              <a:t>150 </a:t>
            </a:r>
            <a:r>
              <a:rPr lang="ru-RU" sz="1100" dirty="0" err="1" smtClean="0">
                <a:solidFill>
                  <a:prstClr val="black"/>
                </a:solidFill>
              </a:rPr>
              <a:t>кв.м</a:t>
            </a:r>
            <a:r>
              <a:rPr lang="ru-RU" sz="1100" dirty="0" smtClean="0">
                <a:solidFill>
                  <a:prstClr val="black"/>
                </a:solidFill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b="1" dirty="0" smtClean="0">
                <a:solidFill>
                  <a:prstClr val="black"/>
                </a:solidFill>
              </a:rPr>
              <a:t>Персонал - </a:t>
            </a:r>
            <a:r>
              <a:rPr lang="ru-RU" sz="1100" dirty="0" smtClean="0">
                <a:solidFill>
                  <a:prstClr val="black"/>
                </a:solidFill>
              </a:rPr>
              <a:t>6 человек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b="1" dirty="0" smtClean="0">
                <a:solidFill>
                  <a:prstClr val="black"/>
                </a:solidFill>
              </a:rPr>
              <a:t>Клиенты - </a:t>
            </a:r>
            <a:r>
              <a:rPr lang="ru-RU" sz="1100" dirty="0" smtClean="0">
                <a:solidFill>
                  <a:prstClr val="black"/>
                </a:solidFill>
              </a:rPr>
              <a:t>частные клиенты и социальные группы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463292" y="4646833"/>
            <a:ext cx="3793374" cy="108140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63293" y="4695318"/>
            <a:ext cx="3793374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u="sng" dirty="0" smtClean="0">
                <a:solidFill>
                  <a:srgbClr val="0070C0"/>
                </a:solidFill>
              </a:rPr>
              <a:t>Ресурсы: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b="1" dirty="0" smtClean="0">
                <a:solidFill>
                  <a:prstClr val="black"/>
                </a:solidFill>
              </a:rPr>
              <a:t>Собственные средства: </a:t>
            </a:r>
            <a:r>
              <a:rPr lang="ru-RU" sz="1100" dirty="0" smtClean="0">
                <a:solidFill>
                  <a:prstClr val="black"/>
                </a:solidFill>
              </a:rPr>
              <a:t>120.000 рублей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b="1" dirty="0" smtClean="0">
                <a:solidFill>
                  <a:prstClr val="black"/>
                </a:solidFill>
              </a:rPr>
              <a:t>Центр занятости населения: </a:t>
            </a:r>
            <a:r>
              <a:rPr lang="ru-RU" sz="1100" dirty="0" smtClean="0">
                <a:solidFill>
                  <a:prstClr val="black"/>
                </a:solidFill>
              </a:rPr>
              <a:t>117.600 рублей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b="1" dirty="0" smtClean="0">
                <a:solidFill>
                  <a:prstClr val="black"/>
                </a:solidFill>
              </a:rPr>
              <a:t>Инвестиционные средства от ФПП:  </a:t>
            </a:r>
            <a:r>
              <a:rPr lang="ru-RU" sz="1100" dirty="0" smtClean="0">
                <a:solidFill>
                  <a:prstClr val="black"/>
                </a:solidFill>
              </a:rPr>
              <a:t>500.000 рублей</a:t>
            </a:r>
            <a:endParaRPr lang="ru-RU" sz="1100" b="1" dirty="0">
              <a:solidFill>
                <a:srgbClr val="0070C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74" y="1669711"/>
            <a:ext cx="2520280" cy="1603884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240705" y="3688250"/>
            <a:ext cx="227506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000000"/>
                </a:solidFill>
              </a:rPr>
              <a:t>Профилактика заболеваний позвоночника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000000"/>
                </a:solidFill>
              </a:rPr>
              <a:t>Оздоровление и </a:t>
            </a:r>
            <a:r>
              <a:rPr lang="ru-RU" sz="1100" dirty="0" smtClean="0">
                <a:solidFill>
                  <a:srgbClr val="000000"/>
                </a:solidFill>
              </a:rPr>
              <a:t>реабилитация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351238" y="1765280"/>
            <a:ext cx="19808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prstClr val="black"/>
                </a:solidFill>
              </a:rPr>
              <a:t>1. Шаговая доступность</a:t>
            </a:r>
          </a:p>
          <a:p>
            <a:r>
              <a:rPr lang="ru-RU" sz="1100" b="1" dirty="0" smtClean="0">
                <a:solidFill>
                  <a:prstClr val="black"/>
                </a:solidFill>
              </a:rPr>
              <a:t>2. Занятия с социальной категорией граждан </a:t>
            </a:r>
          </a:p>
          <a:p>
            <a:r>
              <a:rPr lang="ru-RU" sz="1100" b="1" dirty="0" smtClean="0">
                <a:solidFill>
                  <a:prstClr val="black"/>
                </a:solidFill>
              </a:rPr>
              <a:t>3. Доступные цены</a:t>
            </a:r>
            <a:endParaRPr lang="ru-RU" sz="1100" b="1" dirty="0">
              <a:solidFill>
                <a:prstClr val="black"/>
              </a:solidFill>
            </a:endParaRPr>
          </a:p>
        </p:txBody>
      </p:sp>
      <p:pic>
        <p:nvPicPr>
          <p:cNvPr id="1026" name="Picture 2" descr="C:\Users\DASagirova\Desktop\zvKUjhKfKE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088" y="949679"/>
            <a:ext cx="2396667" cy="304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084168" y="3494246"/>
            <a:ext cx="2853587" cy="7543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dirty="0" smtClean="0">
                <a:solidFill>
                  <a:srgbClr val="002060"/>
                </a:solidFill>
              </a:rPr>
              <a:t>Лилия Хафизова</a:t>
            </a:r>
            <a:r>
              <a:rPr lang="ru-RU" sz="1100" dirty="0" smtClean="0">
                <a:solidFill>
                  <a:srgbClr val="002060"/>
                </a:solidFill>
              </a:rPr>
              <a:t>, </a:t>
            </a:r>
          </a:p>
          <a:p>
            <a:pPr algn="r"/>
            <a:r>
              <a:rPr lang="ru-RU" sz="1100" dirty="0" smtClean="0">
                <a:solidFill>
                  <a:srgbClr val="002060"/>
                </a:solidFill>
              </a:rPr>
              <a:t>выпускник программы «Предпринимательская деятельность. Социальное предпринимательство» К(П)ФУ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5504234" y="323417"/>
            <a:ext cx="3639766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prstClr val="white"/>
                </a:solidFill>
              </a:rPr>
              <a:t>ПРИМЕР  УСПЕХА  взрослого</a:t>
            </a:r>
            <a:endParaRPr lang="ru-RU" b="1" dirty="0">
              <a:solidFill>
                <a:prstClr val="white"/>
              </a:solidFill>
            </a:endParaRPr>
          </a:p>
        </p:txBody>
      </p:sp>
      <p:pic>
        <p:nvPicPr>
          <p:cNvPr id="31" name="Picture 21" descr="D:\МАМА\Новая папка\лого цисс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01" y="426690"/>
            <a:ext cx="666782" cy="81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979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352259" y="1935073"/>
            <a:ext cx="2907629" cy="6320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Акселерационная программа </a:t>
            </a:r>
          </a:p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СО НКО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5" descr="C:\Users\IVMiheev\Desktop\Документы МИХЕЕВ\ПРЕЗЕНТАЦИИ\ФИРМЕННЫЙ СТИЛЬ КФУ 2016\Логотипы КФУ\kfu_logo_circle_ru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605" y="929373"/>
            <a:ext cx="368925" cy="3600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1" descr="D:\МАМА\Новая папка\лого цисс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04" y="2030496"/>
            <a:ext cx="332216" cy="40751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трелка вправо 1"/>
          <p:cNvSpPr/>
          <p:nvPr/>
        </p:nvSpPr>
        <p:spPr>
          <a:xfrm>
            <a:off x="3315106" y="2923695"/>
            <a:ext cx="465054" cy="224877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Стрелка вправо 19"/>
          <p:cNvSpPr/>
          <p:nvPr/>
        </p:nvSpPr>
        <p:spPr>
          <a:xfrm>
            <a:off x="3366474" y="3734813"/>
            <a:ext cx="413686" cy="224877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Стрелка вправо 20"/>
          <p:cNvSpPr/>
          <p:nvPr/>
        </p:nvSpPr>
        <p:spPr>
          <a:xfrm>
            <a:off x="3366474" y="4508496"/>
            <a:ext cx="413686" cy="224877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2" name="Стрелка вправо 21"/>
          <p:cNvSpPr/>
          <p:nvPr/>
        </p:nvSpPr>
        <p:spPr>
          <a:xfrm>
            <a:off x="3366722" y="5246537"/>
            <a:ext cx="413686" cy="224877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H="1">
            <a:off x="479206" y="2567158"/>
            <a:ext cx="8087" cy="3619484"/>
          </a:xfrm>
          <a:prstGeom prst="line">
            <a:avLst/>
          </a:prstGeom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/>
          <p:cNvSpPr/>
          <p:nvPr/>
        </p:nvSpPr>
        <p:spPr>
          <a:xfrm>
            <a:off x="0" y="332656"/>
            <a:ext cx="2771800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prstClr val="white"/>
                </a:solidFill>
              </a:rPr>
              <a:t>АКСЕЛЕРАТОР  НКО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31" name="Стрелка вправо 30"/>
          <p:cNvSpPr/>
          <p:nvPr/>
        </p:nvSpPr>
        <p:spPr>
          <a:xfrm>
            <a:off x="3358635" y="6070820"/>
            <a:ext cx="413686" cy="224877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>
            <a:off x="3871669" y="2446762"/>
            <a:ext cx="1800" cy="3739880"/>
          </a:xfrm>
          <a:prstGeom prst="line">
            <a:avLst/>
          </a:prstGeom>
          <a:ln w="12700">
            <a:solidFill>
              <a:schemeClr val="accent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3780160" y="1918213"/>
            <a:ext cx="3004835" cy="63208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chemeClr val="accent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C050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акселерационной программы</a:t>
            </a:r>
            <a:endParaRPr lang="ru-RU" sz="1200" dirty="0">
              <a:solidFill>
                <a:srgbClr val="C0504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8" name="Прямая со стрелкой 37"/>
          <p:cNvCxnSpPr>
            <a:endCxn id="24" idx="3"/>
          </p:cNvCxnSpPr>
          <p:nvPr/>
        </p:nvCxnSpPr>
        <p:spPr>
          <a:xfrm flipH="1" flipV="1">
            <a:off x="6784995" y="3015304"/>
            <a:ext cx="667574" cy="33647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 flipH="1">
            <a:off x="6774800" y="3575271"/>
            <a:ext cx="667574" cy="23213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>
            <a:endCxn id="26" idx="3"/>
          </p:cNvCxnSpPr>
          <p:nvPr/>
        </p:nvCxnSpPr>
        <p:spPr>
          <a:xfrm flipH="1" flipV="1">
            <a:off x="6784995" y="4581131"/>
            <a:ext cx="667574" cy="32320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>
            <a:endCxn id="27" idx="3"/>
          </p:cNvCxnSpPr>
          <p:nvPr/>
        </p:nvCxnSpPr>
        <p:spPr>
          <a:xfrm flipH="1">
            <a:off x="6784995" y="5060566"/>
            <a:ext cx="647185" cy="29786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>
            <a:endCxn id="28" idx="3"/>
          </p:cNvCxnSpPr>
          <p:nvPr/>
        </p:nvCxnSpPr>
        <p:spPr>
          <a:xfrm flipH="1">
            <a:off x="6776908" y="6164325"/>
            <a:ext cx="667574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flipH="1">
            <a:off x="487293" y="3015303"/>
            <a:ext cx="360040" cy="0"/>
          </a:xfrm>
          <a:prstGeom prst="line">
            <a:avLst/>
          </a:prstGeom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 flipH="1">
            <a:off x="489308" y="3807403"/>
            <a:ext cx="360040" cy="0"/>
          </a:xfrm>
          <a:prstGeom prst="line">
            <a:avLst/>
          </a:prstGeom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 flipH="1">
            <a:off x="489308" y="4597993"/>
            <a:ext cx="360040" cy="0"/>
          </a:xfrm>
          <a:prstGeom prst="line">
            <a:avLst/>
          </a:prstGeom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 flipH="1">
            <a:off x="489308" y="5378680"/>
            <a:ext cx="360040" cy="0"/>
          </a:xfrm>
          <a:prstGeom prst="line">
            <a:avLst/>
          </a:prstGeom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 flipH="1">
            <a:off x="479206" y="6186642"/>
            <a:ext cx="360040" cy="0"/>
          </a:xfrm>
          <a:prstGeom prst="line">
            <a:avLst/>
          </a:prstGeom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703316" y="2712556"/>
            <a:ext cx="2534723" cy="6392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делопроизводству, налогообложению, экономике, бухгалтерии и  нормативно-правовым основам деятельности АНО</a:t>
            </a:r>
            <a:endParaRPr lang="ru-RU" sz="1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3316" y="3505927"/>
            <a:ext cx="2547590" cy="6309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регламентам, выполнению целевых показателей доступа АНО к бюджетным средствам, направляемым на соцуслуги</a:t>
            </a:r>
            <a:endParaRPr lang="ru-RU" sz="1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03316" y="4280456"/>
            <a:ext cx="2556572" cy="6350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Акселератор-обучение социальному предпринимательству и развитию внебюджетной деятельности АНО </a:t>
            </a:r>
            <a:endParaRPr lang="ru-RU" sz="1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03316" y="5057759"/>
            <a:ext cx="2547590" cy="6350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привлечению внебюджетного инвестиционного финансирования: льготные займы, кредиты, гранты… </a:t>
            </a:r>
            <a:endParaRPr lang="ru-RU" sz="1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95229" y="5863650"/>
            <a:ext cx="2534724" cy="6350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основам обеспечения общественного контроля и мониторинга за  деятельностью АНО</a:t>
            </a:r>
            <a:endParaRPr lang="ru-RU" sz="1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4" name="Прямая соединительная линия 63"/>
          <p:cNvCxnSpPr/>
          <p:nvPr/>
        </p:nvCxnSpPr>
        <p:spPr>
          <a:xfrm flipH="1">
            <a:off x="3871669" y="3045749"/>
            <a:ext cx="288032" cy="0"/>
          </a:xfrm>
          <a:prstGeom prst="line">
            <a:avLst/>
          </a:prstGeom>
          <a:ln w="12700">
            <a:solidFill>
              <a:schemeClr val="accent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 flipH="1">
            <a:off x="3873469" y="3821392"/>
            <a:ext cx="288032" cy="0"/>
          </a:xfrm>
          <a:prstGeom prst="line">
            <a:avLst/>
          </a:prstGeom>
          <a:ln w="12700">
            <a:solidFill>
              <a:schemeClr val="accent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/>
          <p:nvPr/>
        </p:nvCxnSpPr>
        <p:spPr>
          <a:xfrm flipH="1">
            <a:off x="3871669" y="4623446"/>
            <a:ext cx="288032" cy="0"/>
          </a:xfrm>
          <a:prstGeom prst="line">
            <a:avLst/>
          </a:prstGeom>
          <a:ln w="12700">
            <a:solidFill>
              <a:schemeClr val="accent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 flipH="1">
            <a:off x="3871669" y="5358434"/>
            <a:ext cx="288032" cy="0"/>
          </a:xfrm>
          <a:prstGeom prst="line">
            <a:avLst/>
          </a:prstGeom>
          <a:ln w="12700">
            <a:solidFill>
              <a:schemeClr val="accent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 flipH="1">
            <a:off x="3865382" y="6197105"/>
            <a:ext cx="288032" cy="0"/>
          </a:xfrm>
          <a:prstGeom prst="line">
            <a:avLst/>
          </a:prstGeom>
          <a:ln w="12700">
            <a:solidFill>
              <a:schemeClr val="accent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4068192" y="2695694"/>
            <a:ext cx="2716803" cy="6392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chemeClr val="accent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dirty="0" smtClean="0">
                <a:solidFill>
                  <a:srgbClr val="C050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РЕГИСТРАЦИОННЫЕ ДОКУМЕНТЫ: Устав, учредительный договор, учетная политика, система налогообложения, ОКВЭД</a:t>
            </a:r>
            <a:endParaRPr lang="ru-RU" sz="1000" dirty="0">
              <a:solidFill>
                <a:srgbClr val="C0504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068192" y="3494811"/>
            <a:ext cx="2716803" cy="62518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chemeClr val="accent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dirty="0" smtClean="0">
                <a:solidFill>
                  <a:srgbClr val="C050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ИНДИВИДУАЛЬНАЯ КАРТА ДОСТУПА </a:t>
            </a:r>
          </a:p>
          <a:p>
            <a:r>
              <a:rPr lang="ru-RU" sz="1000" dirty="0" smtClean="0">
                <a:solidFill>
                  <a:srgbClr val="C050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бюджетным средствам, выделяемым на оказание социальных услуг населению</a:t>
            </a:r>
            <a:endParaRPr lang="ru-RU" sz="1000" dirty="0">
              <a:solidFill>
                <a:srgbClr val="C0504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068192" y="4263594"/>
            <a:ext cx="2716803" cy="6350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chemeClr val="accent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dirty="0" smtClean="0">
                <a:solidFill>
                  <a:srgbClr val="C050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БИЗНЕС-ПЛАН организации внебюджетной социально-предпринимательской деятельности </a:t>
            </a:r>
            <a:endParaRPr lang="ru-RU" sz="1000" dirty="0">
              <a:solidFill>
                <a:srgbClr val="C0504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068192" y="5040897"/>
            <a:ext cx="2716803" cy="6350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chemeClr val="accent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dirty="0" smtClean="0">
                <a:solidFill>
                  <a:srgbClr val="C050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ЗАЯВКИ на соискание внебюджетных  инвестиционных средств  </a:t>
            </a:r>
            <a:endParaRPr lang="ru-RU" sz="1000" dirty="0">
              <a:solidFill>
                <a:srgbClr val="C0504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060106" y="5846788"/>
            <a:ext cx="2716802" cy="6350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chemeClr val="accent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dirty="0" smtClean="0">
                <a:solidFill>
                  <a:srgbClr val="C050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РЕГЛАМЕНТ взаимодействия с органами общественного контроля </a:t>
            </a:r>
            <a:endParaRPr lang="ru-RU" sz="1000" dirty="0">
              <a:solidFill>
                <a:srgbClr val="C0504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2" name="Picture 2" descr="C:\Users\avartemev\Desktop\Логотип Общественной палаты РТ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883" y="5699788"/>
            <a:ext cx="601745" cy="4513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Text Box 4"/>
          <p:cNvSpPr txBox="1">
            <a:spLocks noChangeArrowheads="1"/>
          </p:cNvSpPr>
          <p:nvPr/>
        </p:nvSpPr>
        <p:spPr bwMode="auto">
          <a:xfrm>
            <a:off x="7330361" y="6124854"/>
            <a:ext cx="1498190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1200" dirty="0" smtClean="0">
                <a:solidFill>
                  <a:prstClr val="black"/>
                </a:solidFill>
                <a:cs typeface="Times New Roman" pitchFamily="18" charset="0"/>
              </a:rPr>
              <a:t>ОБЩЕСТВЕННЫЕ ОБЪЕДИНЕНИЯ</a:t>
            </a:r>
            <a:endParaRPr lang="ru-RU" sz="1200" dirty="0">
              <a:solidFill>
                <a:prstClr val="black"/>
              </a:solidFill>
              <a:cs typeface="Times New Roman" pitchFamily="18" charset="0"/>
            </a:endParaRPr>
          </a:p>
        </p:txBody>
      </p:sp>
      <p:pic>
        <p:nvPicPr>
          <p:cNvPr id="74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422" y="4597993"/>
            <a:ext cx="886437" cy="3006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16" descr="http://upload.wikimedia.org/wikipedia/commons/thumb/8/8d/Coat_of_Arms_of_Tatarstan.svg/2000px-Coat_of_Arms_of_Tatarstan.sv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846" y="2930534"/>
            <a:ext cx="453818" cy="45270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Text Box 4"/>
          <p:cNvSpPr txBox="1">
            <a:spLocks noChangeArrowheads="1"/>
          </p:cNvSpPr>
          <p:nvPr/>
        </p:nvSpPr>
        <p:spPr bwMode="auto">
          <a:xfrm>
            <a:off x="7352072" y="4987557"/>
            <a:ext cx="1498190" cy="16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1200" dirty="0" smtClean="0">
                <a:solidFill>
                  <a:prstClr val="black"/>
                </a:solidFill>
                <a:cs typeface="Times New Roman" pitchFamily="18" charset="0"/>
              </a:rPr>
              <a:t>ИНВЕСТОРЫ</a:t>
            </a:r>
            <a:endParaRPr lang="ru-RU" sz="12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78" name="Text Box 4"/>
          <p:cNvSpPr txBox="1">
            <a:spLocks noChangeArrowheads="1"/>
          </p:cNvSpPr>
          <p:nvPr/>
        </p:nvSpPr>
        <p:spPr bwMode="auto">
          <a:xfrm>
            <a:off x="7352072" y="3422827"/>
            <a:ext cx="1498190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1200" dirty="0" smtClean="0">
                <a:solidFill>
                  <a:prstClr val="black"/>
                </a:solidFill>
                <a:cs typeface="Times New Roman" pitchFamily="18" charset="0"/>
              </a:rPr>
              <a:t>МИНИСТЕРСТВО ТРУДА РТ</a:t>
            </a:r>
            <a:endParaRPr lang="ru-RU" sz="1200" dirty="0">
              <a:solidFill>
                <a:prstClr val="black"/>
              </a:solidFill>
              <a:cs typeface="Times New Roman" pitchFamily="18" charset="0"/>
            </a:endParaRPr>
          </a:p>
        </p:txBody>
      </p:sp>
      <p:pic>
        <p:nvPicPr>
          <p:cNvPr id="84" name="Picture 16" descr="http://upload.wikimedia.org/wikipedia/commons/thumb/8/8d/Coat_of_Arms_of_Tatarstan.svg/2000px-Coat_of_Arms_of_Tatarstan.sv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61" y="929373"/>
            <a:ext cx="360928" cy="3600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" name="Text Box 4"/>
          <p:cNvSpPr txBox="1">
            <a:spLocks noChangeArrowheads="1"/>
          </p:cNvSpPr>
          <p:nvPr/>
        </p:nvSpPr>
        <p:spPr bwMode="auto">
          <a:xfrm>
            <a:off x="128589" y="1335012"/>
            <a:ext cx="128277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1000" dirty="0" smtClean="0">
                <a:solidFill>
                  <a:prstClr val="black"/>
                </a:solidFill>
                <a:cs typeface="Times New Roman" pitchFamily="18" charset="0"/>
              </a:rPr>
              <a:t>МИНИСТЕРСТВО ЭКОНОМИКИ</a:t>
            </a:r>
            <a:endParaRPr lang="ru-RU" sz="1000" dirty="0">
              <a:solidFill>
                <a:prstClr val="black"/>
              </a:solidFill>
              <a:cs typeface="Times New Roman" pitchFamily="18" charset="0"/>
            </a:endParaRPr>
          </a:p>
        </p:txBody>
      </p:sp>
      <p:pic>
        <p:nvPicPr>
          <p:cNvPr id="86" name="Picture 2" descr="C:\Users\avartemev\Desktop\Логотип Общественной палаты РТ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381" y="891800"/>
            <a:ext cx="443205" cy="3324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Text Box 4"/>
          <p:cNvSpPr txBox="1">
            <a:spLocks noChangeArrowheads="1"/>
          </p:cNvSpPr>
          <p:nvPr/>
        </p:nvSpPr>
        <p:spPr bwMode="auto">
          <a:xfrm>
            <a:off x="2032827" y="1321173"/>
            <a:ext cx="125261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1000" dirty="0" smtClean="0">
                <a:solidFill>
                  <a:prstClr val="black"/>
                </a:solidFill>
                <a:cs typeface="Times New Roman" pitchFamily="18" charset="0"/>
              </a:rPr>
              <a:t>ОБЩЕСТВЕННАЯ ПАЛАТА</a:t>
            </a:r>
            <a:endParaRPr lang="ru-RU" sz="10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88" name="Text Box 4"/>
          <p:cNvSpPr txBox="1">
            <a:spLocks noChangeArrowheads="1"/>
          </p:cNvSpPr>
          <p:nvPr/>
        </p:nvSpPr>
        <p:spPr bwMode="auto">
          <a:xfrm>
            <a:off x="1342036" y="1376574"/>
            <a:ext cx="815889" cy="16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1200" dirty="0" smtClean="0">
                <a:solidFill>
                  <a:prstClr val="black"/>
                </a:solidFill>
                <a:cs typeface="Times New Roman" pitchFamily="18" charset="0"/>
              </a:rPr>
              <a:t>К(П)ФУ</a:t>
            </a:r>
            <a:endParaRPr lang="ru-RU" sz="1200" dirty="0">
              <a:solidFill>
                <a:prstClr val="black"/>
              </a:solidFill>
              <a:cs typeface="Times New Roman" pitchFamily="18" charset="0"/>
            </a:endParaRPr>
          </a:p>
        </p:txBody>
      </p:sp>
      <p:cxnSp>
        <p:nvCxnSpPr>
          <p:cNvPr id="90" name="Прямая со стрелкой 89"/>
          <p:cNvCxnSpPr/>
          <p:nvPr/>
        </p:nvCxnSpPr>
        <p:spPr>
          <a:xfrm>
            <a:off x="769976" y="1612011"/>
            <a:ext cx="0" cy="21759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 стрелкой 92"/>
          <p:cNvCxnSpPr/>
          <p:nvPr/>
        </p:nvCxnSpPr>
        <p:spPr>
          <a:xfrm>
            <a:off x="1745067" y="1612011"/>
            <a:ext cx="0" cy="21759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 стрелкой 93"/>
          <p:cNvCxnSpPr/>
          <p:nvPr/>
        </p:nvCxnSpPr>
        <p:spPr>
          <a:xfrm>
            <a:off x="2631032" y="1612011"/>
            <a:ext cx="0" cy="21759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187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Прямоугольник 43"/>
          <p:cNvSpPr/>
          <p:nvPr/>
        </p:nvSpPr>
        <p:spPr>
          <a:xfrm>
            <a:off x="251520" y="841695"/>
            <a:ext cx="2592288" cy="434642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3275856" y="836712"/>
            <a:ext cx="2592288" cy="282221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6372200" y="836881"/>
            <a:ext cx="2592287" cy="178351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u="sng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7583" y="1268931"/>
            <a:ext cx="2384666" cy="35986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Дом-интернат (пансионат) для престарелых и инвалидов</a:t>
            </a:r>
            <a:endParaRPr lang="ru-RU" sz="105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7583" y="1700979"/>
            <a:ext cx="2384666" cy="3699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Специальный дом-интернат для престарелых и инвалидов</a:t>
            </a:r>
            <a:endParaRPr lang="ru-RU" sz="105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328437" y="2097230"/>
            <a:ext cx="2384666" cy="2709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Психоневрологический интернат</a:t>
            </a:r>
            <a:endParaRPr lang="ru-RU" sz="105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337583" y="2400873"/>
            <a:ext cx="2384666" cy="37655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дом-интернат для умственно-отсталых детей</a:t>
            </a:r>
          </a:p>
        </p:txBody>
      </p:sp>
      <p:sp>
        <p:nvSpPr>
          <p:cNvPr id="57" name="Прямоугольник 56"/>
          <p:cNvSpPr/>
          <p:nvPr/>
        </p:nvSpPr>
        <p:spPr>
          <a:xfrm>
            <a:off x="6458172" y="1268931"/>
            <a:ext cx="2384666" cy="43204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социального обслуживания населения</a:t>
            </a:r>
            <a:endParaRPr lang="ru-RU" sz="105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349040" y="2802263"/>
            <a:ext cx="2373120" cy="53403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социальной адаптации для лиц без определенного места жительства и занятий</a:t>
            </a:r>
            <a:endParaRPr lang="ru-RU" sz="105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337583" y="3371066"/>
            <a:ext cx="2373120" cy="28786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реабилитации инвалидов</a:t>
            </a:r>
            <a:endParaRPr lang="ru-RU" sz="105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328437" y="3701229"/>
            <a:ext cx="2384665" cy="3865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социального обслуживания населения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328438" y="4134673"/>
            <a:ext cx="2382266" cy="5357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Реабилитационный центр для детей и подростков с ограниченными возможностями</a:t>
            </a:r>
            <a:endParaRPr lang="ru-RU" sz="105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3379667" y="1268930"/>
            <a:ext cx="2384666" cy="28803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реабилитации инвалидов</a:t>
            </a:r>
            <a:endParaRPr lang="ru-RU" sz="105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3379667" y="1628800"/>
            <a:ext cx="2384666" cy="4420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социального обслуживания населения</a:t>
            </a:r>
            <a:endParaRPr lang="ru-RU" sz="105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Прямоугольник 74"/>
          <p:cNvSpPr/>
          <p:nvPr/>
        </p:nvSpPr>
        <p:spPr>
          <a:xfrm>
            <a:off x="3379667" y="2137287"/>
            <a:ext cx="2384666" cy="5760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Реабилитационный центр для детей и подростков с ограниченными возможностями</a:t>
            </a:r>
            <a:endParaRPr lang="ru-RU" sz="105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Прямоугольник 77"/>
          <p:cNvSpPr/>
          <p:nvPr/>
        </p:nvSpPr>
        <p:spPr>
          <a:xfrm>
            <a:off x="6458172" y="1762949"/>
            <a:ext cx="2384666" cy="7398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помощи семье и детям, отделение помощи семье и детям комплексного центра социального  обслуживания</a:t>
            </a:r>
            <a:endParaRPr lang="ru-RU" sz="105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337584" y="4725144"/>
            <a:ext cx="2384666" cy="3456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Социальный приют для детей и подростков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3370792" y="2773552"/>
            <a:ext cx="2384666" cy="7398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помощи семье и детям, отделение помощи семье и детям комплексного центра социального  обслуживания</a:t>
            </a:r>
            <a:endParaRPr lang="ru-RU" sz="105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096344" y="906491"/>
            <a:ext cx="2933564" cy="2769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ПОЛУСТАЦИОНАРНАЯ ФОРМА</a:t>
            </a:r>
            <a:endParaRPr lang="ru-RU" sz="1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6156176" y="919921"/>
            <a:ext cx="2915816" cy="2769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ОБСЛУЖИВАНИЕ НА ДОМУ</a:t>
            </a:r>
            <a:endParaRPr lang="ru-RU" sz="1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72008" y="911472"/>
            <a:ext cx="2915816" cy="2769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СТАЦИОНАРНАЯ ФОРМА</a:t>
            </a:r>
            <a:endParaRPr lang="ru-RU" sz="1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-2" y="332656"/>
            <a:ext cx="6948266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prstClr val="white"/>
                </a:solidFill>
              </a:rPr>
              <a:t>ОБЕСПЕЧЕНИЕ ДОСТУПА К ОТДЕЛЬНЫМ УСЛУГАМ  в  2017 году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46" name="Стрелка вправо 45"/>
          <p:cNvSpPr/>
          <p:nvPr/>
        </p:nvSpPr>
        <p:spPr>
          <a:xfrm rot="5400000">
            <a:off x="1416401" y="5230276"/>
            <a:ext cx="227029" cy="224877"/>
          </a:xfrm>
          <a:prstGeom prst="rightArrow">
            <a:avLst/>
          </a:prstGeom>
          <a:solidFill>
            <a:srgbClr val="C00000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8" name="Стрелка вправо 47"/>
          <p:cNvSpPr/>
          <p:nvPr/>
        </p:nvSpPr>
        <p:spPr>
          <a:xfrm rot="5400000">
            <a:off x="4443422" y="3707102"/>
            <a:ext cx="227029" cy="224877"/>
          </a:xfrm>
          <a:prstGeom prst="rightArrow">
            <a:avLst/>
          </a:prstGeom>
          <a:solidFill>
            <a:srgbClr val="C00000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2" name="Стрелка вправо 51"/>
          <p:cNvSpPr/>
          <p:nvPr/>
        </p:nvSpPr>
        <p:spPr>
          <a:xfrm rot="5400000">
            <a:off x="7536990" y="2664991"/>
            <a:ext cx="227029" cy="224877"/>
          </a:xfrm>
          <a:prstGeom prst="rightArrow">
            <a:avLst/>
          </a:prstGeom>
          <a:solidFill>
            <a:srgbClr val="C00000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275856" y="3999429"/>
            <a:ext cx="2592288" cy="184953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50" b="1" dirty="0">
                <a:solidFill>
                  <a:srgbClr val="C00000"/>
                </a:solidFill>
              </a:rPr>
              <a:t>СОЦИАЛЬНО-МЕДИЦИНСКИЕ УСЛУГИ</a:t>
            </a:r>
            <a:endParaRPr lang="ru-RU" sz="105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75857" y="4221691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900" dirty="0">
                <a:solidFill>
                  <a:srgbClr val="C00000"/>
                </a:solidFill>
              </a:rPr>
              <a:t>проведение мероприятий, направленных на формирование здорового образа </a:t>
            </a:r>
            <a:r>
              <a:rPr lang="ru-RU" sz="900" dirty="0" smtClean="0">
                <a:solidFill>
                  <a:srgbClr val="C00000"/>
                </a:solidFill>
              </a:rPr>
              <a:t>жизни</a:t>
            </a:r>
            <a:endParaRPr lang="en-US" sz="900" dirty="0" smtClean="0">
              <a:solidFill>
                <a:srgbClr val="C00000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275856" y="4678543"/>
            <a:ext cx="2592288" cy="18495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b="1" dirty="0" smtClean="0">
                <a:solidFill>
                  <a:srgbClr val="C00000"/>
                </a:solidFill>
              </a:rPr>
              <a:t>СОЦИАЛЬНО-ПСИХОЛОГИЧЕСКИЕ</a:t>
            </a:r>
            <a:r>
              <a:rPr lang="en-US" sz="1000" b="1" dirty="0" smtClean="0">
                <a:solidFill>
                  <a:srgbClr val="C00000"/>
                </a:solidFill>
              </a:rPr>
              <a:t> </a:t>
            </a:r>
            <a:r>
              <a:rPr lang="ru-RU" sz="1000" b="1" dirty="0" smtClean="0">
                <a:solidFill>
                  <a:srgbClr val="C00000"/>
                </a:solidFill>
              </a:rPr>
              <a:t>УСЛУГИ</a:t>
            </a:r>
            <a:endParaRPr lang="ru-RU" sz="1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275857" y="4870484"/>
            <a:ext cx="259228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900" dirty="0">
                <a:solidFill>
                  <a:srgbClr val="C00000"/>
                </a:solidFill>
              </a:rPr>
              <a:t>консультирование, в том числе по вопросам внутрисемейных </a:t>
            </a:r>
            <a:r>
              <a:rPr lang="ru-RU" sz="900" dirty="0" smtClean="0">
                <a:solidFill>
                  <a:srgbClr val="C00000"/>
                </a:solidFill>
              </a:rPr>
              <a:t>отношений</a:t>
            </a:r>
            <a:endParaRPr lang="en-US" sz="900" dirty="0" smtClean="0">
              <a:solidFill>
                <a:srgbClr val="C00000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900" dirty="0">
                <a:solidFill>
                  <a:srgbClr val="C00000"/>
                </a:solidFill>
              </a:rPr>
              <a:t>психологическая помощь и </a:t>
            </a:r>
            <a:r>
              <a:rPr lang="ru-RU" sz="900" dirty="0" smtClean="0">
                <a:solidFill>
                  <a:srgbClr val="C00000"/>
                </a:solidFill>
              </a:rPr>
              <a:t>поддержка</a:t>
            </a:r>
            <a:endParaRPr lang="ru-RU" sz="900" dirty="0">
              <a:solidFill>
                <a:srgbClr val="C00000"/>
              </a:solidFill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6403403" y="4336888"/>
            <a:ext cx="2592288" cy="18495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b="1" dirty="0" smtClean="0">
                <a:solidFill>
                  <a:srgbClr val="C00000"/>
                </a:solidFill>
              </a:rPr>
              <a:t>СОЦИАЛЬНО-ПРАВОВЫЕ</a:t>
            </a:r>
            <a:r>
              <a:rPr lang="en-US" sz="1000" b="1" dirty="0" smtClean="0">
                <a:solidFill>
                  <a:srgbClr val="C00000"/>
                </a:solidFill>
              </a:rPr>
              <a:t> </a:t>
            </a:r>
            <a:r>
              <a:rPr lang="ru-RU" sz="1000" b="1" dirty="0" smtClean="0">
                <a:solidFill>
                  <a:srgbClr val="C00000"/>
                </a:solidFill>
              </a:rPr>
              <a:t>УСЛУГИ</a:t>
            </a:r>
            <a:endParaRPr lang="ru-RU" sz="1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372202" y="4536142"/>
            <a:ext cx="259228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900" dirty="0">
                <a:solidFill>
                  <a:srgbClr val="C00000"/>
                </a:solidFill>
              </a:rPr>
              <a:t>оказание помощи в оформлении и восстановлении документов получателей социальных </a:t>
            </a:r>
            <a:r>
              <a:rPr lang="ru-RU" sz="900" dirty="0" smtClean="0">
                <a:solidFill>
                  <a:srgbClr val="C00000"/>
                </a:solidFill>
              </a:rPr>
              <a:t>услуг </a:t>
            </a:r>
            <a:endParaRPr lang="en-US" sz="900" dirty="0" smtClean="0">
              <a:solidFill>
                <a:srgbClr val="C00000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900" dirty="0">
                <a:solidFill>
                  <a:srgbClr val="C00000"/>
                </a:solidFill>
              </a:rPr>
              <a:t>оказание помощи в получении юридических </a:t>
            </a:r>
            <a:r>
              <a:rPr lang="ru-RU" sz="900" dirty="0" smtClean="0">
                <a:solidFill>
                  <a:srgbClr val="C00000"/>
                </a:solidFill>
              </a:rPr>
              <a:t>услуг</a:t>
            </a:r>
            <a:endParaRPr lang="ru-RU" sz="900" dirty="0">
              <a:solidFill>
                <a:srgbClr val="0070C0"/>
              </a:solidFill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6354361" y="5432082"/>
            <a:ext cx="2592288" cy="18495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b="1" dirty="0" smtClean="0">
                <a:solidFill>
                  <a:srgbClr val="C00000"/>
                </a:solidFill>
              </a:rPr>
              <a:t>СОЦИАЛЬНО-МЕДИЦИНСКИЕ</a:t>
            </a:r>
            <a:r>
              <a:rPr lang="en-US" sz="1000" b="1" dirty="0" smtClean="0">
                <a:solidFill>
                  <a:srgbClr val="C00000"/>
                </a:solidFill>
              </a:rPr>
              <a:t> </a:t>
            </a:r>
            <a:r>
              <a:rPr lang="ru-RU" sz="1000" b="1" dirty="0" smtClean="0">
                <a:solidFill>
                  <a:srgbClr val="C00000"/>
                </a:solidFill>
              </a:rPr>
              <a:t>УСЛУГИ</a:t>
            </a:r>
            <a:endParaRPr lang="ru-RU" sz="1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354362" y="5654344"/>
            <a:ext cx="2592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171450" indent="-171450">
              <a:buFont typeface="Wingdings" panose="05000000000000000000" pitchFamily="2" charset="2"/>
              <a:buChar char="ü"/>
              <a:defRPr sz="900"/>
            </a:lvl1pPr>
          </a:lstStyle>
          <a:p>
            <a:r>
              <a:rPr lang="ru-RU" dirty="0" smtClean="0">
                <a:solidFill>
                  <a:srgbClr val="C00000"/>
                </a:solidFill>
              </a:rPr>
              <a:t>систематическое </a:t>
            </a:r>
            <a:r>
              <a:rPr lang="ru-RU" dirty="0">
                <a:solidFill>
                  <a:srgbClr val="C00000"/>
                </a:solidFill>
              </a:rPr>
              <a:t>наблюдение за состоянием </a:t>
            </a:r>
            <a:r>
              <a:rPr lang="ru-RU" dirty="0" smtClean="0">
                <a:solidFill>
                  <a:srgbClr val="C00000"/>
                </a:solidFill>
              </a:rPr>
              <a:t>здоровья</a:t>
            </a:r>
            <a:endParaRPr lang="ru-RU" dirty="0">
              <a:solidFill>
                <a:srgbClr val="C00000"/>
              </a:solidFill>
            </a:endParaRPr>
          </a:p>
          <a:p>
            <a:r>
              <a:rPr lang="ru-RU" dirty="0">
                <a:solidFill>
                  <a:srgbClr val="C00000"/>
                </a:solidFill>
              </a:rPr>
              <a:t>проведение медицинских </a:t>
            </a:r>
            <a:r>
              <a:rPr lang="ru-RU" dirty="0" smtClean="0">
                <a:solidFill>
                  <a:srgbClr val="C00000"/>
                </a:solidFill>
              </a:rPr>
              <a:t>процедур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проведение </a:t>
            </a:r>
            <a:r>
              <a:rPr lang="ru-RU" dirty="0">
                <a:solidFill>
                  <a:srgbClr val="C00000"/>
                </a:solidFill>
              </a:rPr>
              <a:t>оздоровительных </a:t>
            </a:r>
            <a:r>
              <a:rPr lang="ru-RU" dirty="0" smtClean="0">
                <a:solidFill>
                  <a:srgbClr val="C00000"/>
                </a:solidFill>
              </a:rPr>
              <a:t>мероприятий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консультирование </a:t>
            </a:r>
            <a:r>
              <a:rPr lang="ru-RU" dirty="0">
                <a:solidFill>
                  <a:srgbClr val="C00000"/>
                </a:solidFill>
              </a:rPr>
              <a:t>по социально-медицинским </a:t>
            </a:r>
            <a:r>
              <a:rPr lang="ru-RU" dirty="0" smtClean="0">
                <a:solidFill>
                  <a:srgbClr val="C00000"/>
                </a:solidFill>
              </a:rPr>
              <a:t>вопросам</a:t>
            </a:r>
            <a:endParaRPr lang="ru-RU" dirty="0">
              <a:solidFill>
                <a:srgbClr val="C00000"/>
              </a:solidFill>
              <a:ea typeface="Times New Roman"/>
              <a:cs typeface="Calibri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6372201" y="2958506"/>
            <a:ext cx="2592288" cy="184953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b="1" dirty="0" smtClean="0">
                <a:solidFill>
                  <a:srgbClr val="C00000"/>
                </a:solidFill>
              </a:rPr>
              <a:t>СОЦИАЛЬНО-БЫТОВЫЕ</a:t>
            </a:r>
            <a:r>
              <a:rPr lang="en-US" sz="1000" b="1" dirty="0" smtClean="0">
                <a:solidFill>
                  <a:srgbClr val="C00000"/>
                </a:solidFill>
              </a:rPr>
              <a:t> </a:t>
            </a:r>
            <a:r>
              <a:rPr lang="ru-RU" sz="1000" b="1" dirty="0" smtClean="0">
                <a:solidFill>
                  <a:srgbClr val="C00000"/>
                </a:solidFill>
              </a:rPr>
              <a:t>УСЛУГИ</a:t>
            </a:r>
            <a:endParaRPr lang="ru-RU" sz="1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372203" y="3159259"/>
            <a:ext cx="259228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171450" indent="-171450">
              <a:buFont typeface="Wingdings" panose="05000000000000000000" pitchFamily="2" charset="2"/>
              <a:buChar char="ü"/>
              <a:defRPr sz="900"/>
            </a:lvl1pPr>
          </a:lstStyle>
          <a:p>
            <a:pPr algn="just"/>
            <a:r>
              <a:rPr lang="ru-RU" dirty="0" smtClean="0">
                <a:solidFill>
                  <a:srgbClr val="C00000"/>
                </a:solidFill>
              </a:rPr>
              <a:t>покупка </a:t>
            </a:r>
            <a:r>
              <a:rPr lang="ru-RU" dirty="0">
                <a:solidFill>
                  <a:srgbClr val="C00000"/>
                </a:solidFill>
              </a:rPr>
              <a:t>и </a:t>
            </a:r>
            <a:r>
              <a:rPr lang="ru-RU" dirty="0" smtClean="0">
                <a:solidFill>
                  <a:srgbClr val="C00000"/>
                </a:solidFill>
              </a:rPr>
              <a:t>доставка товаров;</a:t>
            </a:r>
          </a:p>
          <a:p>
            <a:pPr algn="just"/>
            <a:r>
              <a:rPr lang="ru-RU" dirty="0" smtClean="0">
                <a:solidFill>
                  <a:srgbClr val="C00000"/>
                </a:solidFill>
                <a:ea typeface="Times New Roman"/>
                <a:cs typeface="Calibri"/>
              </a:rPr>
              <a:t>оплата услуг ЖКХ</a:t>
            </a:r>
          </a:p>
          <a:p>
            <a:pPr algn="just"/>
            <a:r>
              <a:rPr lang="ru-RU" dirty="0">
                <a:solidFill>
                  <a:srgbClr val="C00000"/>
                </a:solidFill>
                <a:ea typeface="Times New Roman"/>
                <a:cs typeface="Calibri"/>
              </a:rPr>
              <a:t>с</a:t>
            </a:r>
            <a:r>
              <a:rPr lang="ru-RU" dirty="0" smtClean="0">
                <a:solidFill>
                  <a:srgbClr val="C00000"/>
                </a:solidFill>
                <a:ea typeface="Times New Roman"/>
                <a:cs typeface="Calibri"/>
              </a:rPr>
              <a:t>дача </a:t>
            </a:r>
            <a:r>
              <a:rPr lang="ru-RU" dirty="0">
                <a:solidFill>
                  <a:srgbClr val="C00000"/>
                </a:solidFill>
                <a:ea typeface="Times New Roman"/>
                <a:cs typeface="Calibri"/>
              </a:rPr>
              <a:t>в стирку, химчистку, </a:t>
            </a:r>
            <a:r>
              <a:rPr lang="ru-RU" dirty="0" smtClean="0">
                <a:solidFill>
                  <a:srgbClr val="C00000"/>
                </a:solidFill>
                <a:ea typeface="Times New Roman"/>
                <a:cs typeface="Calibri"/>
              </a:rPr>
              <a:t>ремонт</a:t>
            </a:r>
          </a:p>
          <a:p>
            <a:pPr algn="just"/>
            <a:r>
              <a:rPr lang="ru-RU" dirty="0" smtClean="0">
                <a:solidFill>
                  <a:srgbClr val="C00000"/>
                </a:solidFill>
                <a:ea typeface="Times New Roman"/>
                <a:cs typeface="Calibri"/>
              </a:rPr>
              <a:t>отправка корреспонденции</a:t>
            </a:r>
          </a:p>
          <a:p>
            <a:pPr algn="just"/>
            <a:r>
              <a:rPr lang="ru-RU" dirty="0" smtClean="0">
                <a:solidFill>
                  <a:srgbClr val="C00000"/>
                </a:solidFill>
                <a:ea typeface="Times New Roman"/>
                <a:cs typeface="Calibri"/>
              </a:rPr>
              <a:t>Уборка жилых помещений</a:t>
            </a:r>
          </a:p>
          <a:p>
            <a:pPr algn="just"/>
            <a:r>
              <a:rPr lang="ru-RU" dirty="0">
                <a:solidFill>
                  <a:srgbClr val="C00000"/>
                </a:solidFill>
                <a:ea typeface="Times New Roman"/>
                <a:cs typeface="Calibri"/>
              </a:rPr>
              <a:t>п</a:t>
            </a:r>
            <a:r>
              <a:rPr lang="ru-RU" dirty="0" smtClean="0">
                <a:solidFill>
                  <a:srgbClr val="C00000"/>
                </a:solidFill>
                <a:ea typeface="Times New Roman"/>
                <a:cs typeface="Calibri"/>
              </a:rPr>
              <a:t>омощь в приготовлении и приеме пищи</a:t>
            </a:r>
          </a:p>
          <a:p>
            <a:pPr algn="just"/>
            <a:r>
              <a:rPr lang="ru-RU" dirty="0">
                <a:solidFill>
                  <a:srgbClr val="C00000"/>
                </a:solidFill>
                <a:ea typeface="Times New Roman"/>
                <a:cs typeface="Calibri"/>
              </a:rPr>
              <a:t>п</a:t>
            </a:r>
            <a:r>
              <a:rPr lang="ru-RU" dirty="0" smtClean="0">
                <a:solidFill>
                  <a:srgbClr val="C00000"/>
                </a:solidFill>
                <a:ea typeface="Times New Roman"/>
                <a:cs typeface="Calibri"/>
              </a:rPr>
              <a:t>редоставление гигиенических услуг</a:t>
            </a:r>
            <a:endParaRPr lang="ru-RU" dirty="0" smtClean="0">
              <a:solidFill>
                <a:prstClr val="black"/>
              </a:solidFill>
              <a:ea typeface="Times New Roman"/>
              <a:cs typeface="Calibri"/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355374" y="5504988"/>
            <a:ext cx="2592288" cy="184953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b="1" dirty="0">
                <a:solidFill>
                  <a:srgbClr val="C00000"/>
                </a:solidFill>
              </a:rPr>
              <a:t>СОЦИАЛЬНО-МЕДИЦИНСКИЕ </a:t>
            </a:r>
            <a:r>
              <a:rPr lang="ru-RU" sz="1000" b="1" dirty="0" smtClean="0">
                <a:solidFill>
                  <a:srgbClr val="C00000"/>
                </a:solidFill>
              </a:rPr>
              <a:t>УСЛУГИ:</a:t>
            </a:r>
            <a:endParaRPr lang="ru-RU" sz="1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33773" y="5681588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900" dirty="0" smtClean="0">
                <a:solidFill>
                  <a:srgbClr val="C00000"/>
                </a:solidFill>
              </a:rPr>
              <a:t>проведение </a:t>
            </a:r>
            <a:r>
              <a:rPr lang="ru-RU" sz="900" dirty="0">
                <a:solidFill>
                  <a:srgbClr val="C00000"/>
                </a:solidFill>
              </a:rPr>
              <a:t>занятий по адаптивной физической </a:t>
            </a:r>
            <a:r>
              <a:rPr lang="ru-RU" sz="900" dirty="0" smtClean="0">
                <a:solidFill>
                  <a:srgbClr val="C00000"/>
                </a:solidFill>
              </a:rPr>
              <a:t>культуре</a:t>
            </a:r>
            <a:endParaRPr lang="ru-RU" sz="900" dirty="0">
              <a:solidFill>
                <a:srgbClr val="C00000"/>
              </a:solidFill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366832" y="6116035"/>
            <a:ext cx="2361663" cy="184953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b="1" dirty="0" smtClean="0">
                <a:solidFill>
                  <a:srgbClr val="C00000"/>
                </a:solidFill>
              </a:rPr>
              <a:t>СОЦИАЛЬНО-БЫТОВЫЕ</a:t>
            </a:r>
            <a:r>
              <a:rPr lang="en-US" sz="1000" b="1" dirty="0" smtClean="0">
                <a:solidFill>
                  <a:srgbClr val="C00000"/>
                </a:solidFill>
              </a:rPr>
              <a:t> </a:t>
            </a:r>
            <a:r>
              <a:rPr lang="ru-RU" sz="1000" b="1" dirty="0" smtClean="0">
                <a:solidFill>
                  <a:srgbClr val="C00000"/>
                </a:solidFill>
              </a:rPr>
              <a:t>УСЛУГИ</a:t>
            </a:r>
            <a:endParaRPr lang="ru-RU" sz="1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239456" y="6255313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171450" indent="-171450">
              <a:buFont typeface="Wingdings" panose="05000000000000000000" pitchFamily="2" charset="2"/>
              <a:buChar char="ü"/>
              <a:defRPr sz="900"/>
            </a:lvl1pPr>
          </a:lstStyle>
          <a:p>
            <a:pPr algn="just"/>
            <a:r>
              <a:rPr lang="ru-RU" dirty="0" smtClean="0">
                <a:solidFill>
                  <a:srgbClr val="C00000"/>
                </a:solidFill>
              </a:rPr>
              <a:t>организация транспортной доставки в медицинские организации</a:t>
            </a:r>
            <a:endParaRPr lang="ru-RU" dirty="0" smtClean="0">
              <a:solidFill>
                <a:srgbClr val="C00000"/>
              </a:solidFill>
              <a:ea typeface="Times New Roman"/>
              <a:cs typeface="Calibri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3275857" y="5504988"/>
            <a:ext cx="2394013" cy="175004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b="1" dirty="0" smtClean="0">
                <a:solidFill>
                  <a:srgbClr val="C00000"/>
                </a:solidFill>
              </a:rPr>
              <a:t>СОЦИАЛЬНО-ПРАВОВЫЕ</a:t>
            </a:r>
            <a:r>
              <a:rPr lang="en-US" sz="1000" b="1" dirty="0" smtClean="0">
                <a:solidFill>
                  <a:srgbClr val="C00000"/>
                </a:solidFill>
              </a:rPr>
              <a:t> </a:t>
            </a:r>
            <a:r>
              <a:rPr lang="ru-RU" sz="1000" b="1" dirty="0" smtClean="0">
                <a:solidFill>
                  <a:srgbClr val="C00000"/>
                </a:solidFill>
              </a:rPr>
              <a:t>УСЛУГИ</a:t>
            </a:r>
            <a:endParaRPr lang="ru-RU" sz="1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275857" y="5664293"/>
            <a:ext cx="259228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900" dirty="0">
                <a:solidFill>
                  <a:srgbClr val="C00000"/>
                </a:solidFill>
              </a:rPr>
              <a:t>оказание помощи в оформлении и восстановлении документов получателей социальных </a:t>
            </a:r>
            <a:r>
              <a:rPr lang="ru-RU" sz="900" dirty="0" smtClean="0">
                <a:solidFill>
                  <a:srgbClr val="C00000"/>
                </a:solidFill>
              </a:rPr>
              <a:t>услуг </a:t>
            </a:r>
            <a:endParaRPr lang="en-US" sz="900" dirty="0" smtClean="0">
              <a:solidFill>
                <a:srgbClr val="C00000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900" dirty="0">
                <a:solidFill>
                  <a:srgbClr val="C00000"/>
                </a:solidFill>
              </a:rPr>
              <a:t>оказание помощи в получении юридических </a:t>
            </a:r>
            <a:r>
              <a:rPr lang="ru-RU" sz="900" dirty="0" smtClean="0">
                <a:solidFill>
                  <a:srgbClr val="C00000"/>
                </a:solidFill>
              </a:rPr>
              <a:t>услуг</a:t>
            </a:r>
            <a:endParaRPr lang="ru-RU" sz="9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05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Прямоугольник 123"/>
          <p:cNvSpPr/>
          <p:nvPr/>
        </p:nvSpPr>
        <p:spPr>
          <a:xfrm>
            <a:off x="-1" y="332656"/>
            <a:ext cx="4286243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prstClr val="white"/>
                </a:solidFill>
              </a:rPr>
              <a:t>САЙТ ЦИСС - РЕСУРСНОГО ЦЕНТРА</a:t>
            </a:r>
            <a:endParaRPr lang="ru-RU" sz="2000" b="1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8" t="7828" r="24851" b="5407"/>
          <a:stretch/>
        </p:blipFill>
        <p:spPr bwMode="auto">
          <a:xfrm>
            <a:off x="1403648" y="980728"/>
            <a:ext cx="6192688" cy="564232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187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1"/>
          <p:cNvSpPr txBox="1">
            <a:spLocks/>
          </p:cNvSpPr>
          <p:nvPr/>
        </p:nvSpPr>
        <p:spPr>
          <a:xfrm>
            <a:off x="294067" y="428625"/>
            <a:ext cx="8712968" cy="357190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/>
          <a:p>
            <a:pPr algn="ctr"/>
            <a:r>
              <a:rPr lang="ru-RU" sz="3200" b="1" i="1" dirty="0" smtClean="0">
                <a:solidFill>
                  <a:srgbClr val="044C36"/>
                </a:solidFill>
              </a:rPr>
              <a:t>Показатели </a:t>
            </a:r>
            <a:r>
              <a:rPr lang="ru-RU" sz="3200" b="1" i="1" dirty="0">
                <a:solidFill>
                  <a:srgbClr val="044C36"/>
                </a:solidFill>
              </a:rPr>
              <a:t>развития благотворительной деятельности и добровольчества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524625"/>
            <a:ext cx="2133600" cy="365125"/>
          </a:xfrm>
        </p:spPr>
        <p:txBody>
          <a:bodyPr/>
          <a:lstStyle/>
          <a:p>
            <a:fld id="{256D0FF7-DF15-40C2-846F-6608064B5C99}" type="slidenum">
              <a:rPr lang="ru-RU" sz="1600" b="1" smtClean="0">
                <a:solidFill>
                  <a:schemeClr val="tx1"/>
                </a:solidFill>
              </a:rPr>
              <a:pPr/>
              <a:t>8</a:t>
            </a:fld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1482" y="2336411"/>
            <a:ext cx="842493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720000" lvl="2" indent="-288000" algn="just">
              <a:spcAft>
                <a:spcPts val="600"/>
              </a:spcAft>
              <a:buBlip>
                <a:blip r:embed="rId2"/>
              </a:buBlip>
            </a:pPr>
            <a:r>
              <a:rPr lang="ru-RU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Увеличение </a:t>
            </a:r>
            <a:r>
              <a:rPr lang="ru-RU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числа граждан, участвующих в благотворительной деятельности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70310" y="3933056"/>
            <a:ext cx="842493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60000" lvl="2" indent="-288000" algn="just">
              <a:buBlip>
                <a:blip r:embed="rId2"/>
              </a:buBlip>
            </a:pPr>
            <a:r>
              <a:rPr lang="ru-RU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Увеличение </a:t>
            </a:r>
            <a:r>
              <a:rPr lang="ru-RU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числа граждан, участвующих в добровольческой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266339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1"/>
          <p:cNvSpPr txBox="1">
            <a:spLocks/>
          </p:cNvSpPr>
          <p:nvPr/>
        </p:nvSpPr>
        <p:spPr>
          <a:xfrm>
            <a:off x="294067" y="428625"/>
            <a:ext cx="8712968" cy="357190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044C36"/>
                </a:solidFill>
              </a:rPr>
              <a:t>Приоритетные направления реализации программы</a:t>
            </a:r>
            <a:endParaRPr lang="ru-RU" sz="2800" i="1" dirty="0">
              <a:solidFill>
                <a:srgbClr val="044C36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524625"/>
            <a:ext cx="2133600" cy="365125"/>
          </a:xfrm>
        </p:spPr>
        <p:txBody>
          <a:bodyPr/>
          <a:lstStyle/>
          <a:p>
            <a:fld id="{256D0FF7-DF15-40C2-846F-6608064B5C99}" type="slidenum">
              <a:rPr lang="ru-RU" sz="1600" b="1" smtClean="0">
                <a:solidFill>
                  <a:schemeClr val="tx1"/>
                </a:solidFill>
              </a:rPr>
              <a:pPr/>
              <a:t>9</a:t>
            </a:fld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0002" y="2223918"/>
            <a:ext cx="8424936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720000" lvl="2" indent="-288000">
              <a:spcAft>
                <a:spcPts val="600"/>
              </a:spcAft>
              <a:buBlip>
                <a:blip r:embed="rId2"/>
              </a:buBlip>
            </a:pPr>
            <a:r>
              <a:rPr lang="ru-RU" sz="16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Информационная поддержка</a:t>
            </a:r>
            <a:endParaRPr lang="ru-RU" sz="1600" b="1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0424" y="2742909"/>
            <a:ext cx="8424936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60000" lvl="2" indent="-288000">
              <a:buBlip>
                <a:blip r:embed="rId2"/>
              </a:buBlip>
            </a:pPr>
            <a:r>
              <a:rPr lang="ru-RU" sz="16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Консультационная поддержка</a:t>
            </a:r>
            <a:endParaRPr lang="ru-RU" sz="1600" b="1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3633" y="3229525"/>
            <a:ext cx="8424936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720000" lvl="2" indent="-288000" algn="just">
              <a:buBlip>
                <a:blip r:embed="rId2"/>
              </a:buBlip>
            </a:pPr>
            <a:r>
              <a:rPr lang="ru-RU" sz="16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Мероприятия</a:t>
            </a:r>
            <a:r>
              <a:rPr lang="ru-RU" sz="16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направленные на подготовку, переподготовку </a:t>
            </a:r>
            <a:r>
              <a:rPr lang="ru-RU" sz="16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 повышение </a:t>
            </a:r>
            <a:r>
              <a:rPr lang="ru-RU" sz="16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квалификации работников и добровольцев некоммерческого сектора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2162" y="5014068"/>
            <a:ext cx="8424936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720000" lvl="2" indent="-288000">
              <a:spcAft>
                <a:spcPts val="600"/>
              </a:spcAft>
              <a:buBlip>
                <a:blip r:embed="rId2"/>
              </a:buBlip>
            </a:pPr>
            <a:r>
              <a:rPr lang="ru-RU" sz="16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Меры</a:t>
            </a:r>
            <a:r>
              <a:rPr lang="ru-RU" sz="16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стимулирующие поддержку деятельности СОНКО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3633" y="5475733"/>
            <a:ext cx="8424936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60000" lvl="2" indent="-288000">
              <a:buBlip>
                <a:blip r:embed="rId2"/>
              </a:buBlip>
            </a:pPr>
            <a:r>
              <a:rPr lang="ru-RU" sz="16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Мониторинг </a:t>
            </a:r>
            <a:r>
              <a:rPr lang="ru-RU" sz="16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 анализ эффективности реализации программы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59532" y="1794003"/>
            <a:ext cx="8424936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60000" lvl="2" indent="-288000" algn="just">
              <a:buBlip>
                <a:blip r:embed="rId2"/>
              </a:buBlip>
            </a:pPr>
            <a:r>
              <a:rPr lang="ru-RU" sz="16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Имущественная поддержка</a:t>
            </a:r>
            <a:endParaRPr lang="ru-RU" sz="1600" b="1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9532" y="1218238"/>
            <a:ext cx="8424936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720000" lvl="2" indent="-288000">
              <a:buBlip>
                <a:blip r:embed="rId2"/>
              </a:buBlip>
            </a:pPr>
            <a:r>
              <a:rPr lang="ru-RU" sz="16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Предоставление субсидий (грантов) СО НКО</a:t>
            </a:r>
            <a:endParaRPr lang="ru-RU" sz="1600" b="1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12162" y="4260015"/>
            <a:ext cx="8424936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60000" lvl="2" indent="-288000" algn="just">
              <a:buBlip>
                <a:blip r:embed="rId2"/>
              </a:buBlip>
            </a:pPr>
            <a:r>
              <a:rPr lang="ru-RU" sz="16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Участие </a:t>
            </a:r>
            <a:r>
              <a:rPr lang="ru-RU" sz="16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НКО в реализации государственной политики в социальной сфере</a:t>
            </a:r>
          </a:p>
        </p:txBody>
      </p:sp>
    </p:spTree>
    <p:extLst>
      <p:ext uri="{BB962C8B-B14F-4D97-AF65-F5344CB8AC3E}">
        <p14:creationId xmlns:p14="http://schemas.microsoft.com/office/powerpoint/2010/main" val="1822923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A1D7857F9288244CA4CD4832D02D65D2" ma:contentTypeVersion="0" ma:contentTypeDescription="Создание документа." ma:contentTypeScope="" ma:versionID="cd76119635128667dfecd461a5bb1b7c">
  <xsd:schema xmlns:xsd="http://www.w3.org/2001/XMLSchema" xmlns:p="http://schemas.microsoft.com/office/2006/metadata/properties" targetNamespace="http://schemas.microsoft.com/office/2006/metadata/properties" ma:root="true" ma:fieldsID="53974d1da0c14f073d2cc649cae9f3e6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содержимого" ma:readOnly="true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2434A7C-E1FD-4F5B-A8B5-125E8E0BD727}">
  <ds:schemaRefs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www.w3.org/XML/1998/namespace"/>
    <ds:schemaRef ds:uri="http://purl.org/dc/terms/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F54BCFB0-BF7A-4A0A-B0D3-DCEF23866C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CB85D460-0503-4EA7-919A-0698CDD6930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6216</TotalTime>
  <Words>3767</Words>
  <Application>Microsoft Office PowerPoint</Application>
  <PresentationFormat>Экран (4:3)</PresentationFormat>
  <Paragraphs>640</Paragraphs>
  <Slides>79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79</vt:i4>
      </vt:variant>
    </vt:vector>
  </HeadingPairs>
  <TitlesOfParts>
    <vt:vector size="84" baseType="lpstr">
      <vt:lpstr>Специальное оформление</vt:lpstr>
      <vt:lpstr>1_Специальное оформление</vt:lpstr>
      <vt:lpstr>Тема Office</vt:lpstr>
      <vt:lpstr>1_Тема Office</vt:lpstr>
      <vt:lpstr>2_Тема Office</vt:lpstr>
      <vt:lpstr>Презентация PowerPoint</vt:lpstr>
      <vt:lpstr>О разработке муниципальных программ поддержки социально ориентированных некоммерческих организаций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Анализ программ поддержки СОНКО –  Камская и Альметьевская экономические зоны</vt:lpstr>
      <vt:lpstr>Согласно Федеральному закону от 12.01.1996 № 7-ФЗ  «О некоммерческих организациях», социально ориентированными некоммерческими организациями признаются следующие некоммерческие организации, зарегистрированные в качестве юридической организации:</vt:lpstr>
      <vt:lpstr> Индикаторы оценки муниципальных программ поддержки:  Характеристика проблемы и обоснование необходимости ее решения программными методами </vt:lpstr>
      <vt:lpstr>   «Слабыми сторонами развития некоммерческого сектора в муниципальном образовании являются» во всех программах  идентичные проблемы:   </vt:lpstr>
      <vt:lpstr>Среднестатистический портрет  СОНКО в муниципальных образованиях</vt:lpstr>
      <vt:lpstr>Портрет   нетиповой - СО НКО</vt:lpstr>
      <vt:lpstr> Каждая программа муниципального образования должна опираться на уникальные, свойственные только в данном муниципальном образовании проблемам для СО НКО  Отсутствие анализа и индивидуального портрета – плохое знание потребностей целевой группы </vt:lpstr>
      <vt:lpstr> РЕКОМЕНДАЦИИ ПО ПУНКУ ПОСТАНОВКА ПРОБЛЕМЫ: </vt:lpstr>
      <vt:lpstr>Основные нормативные документы для изучения</vt:lpstr>
      <vt:lpstr>Отсутствует следующий перечень проблем:</vt:lpstr>
      <vt:lpstr>Рекомендуемые пункты для включения в программу:</vt:lpstr>
      <vt:lpstr>Постановка цели </vt:lpstr>
      <vt:lpstr>Название программы и цель в программах идентичны поддержка – самоцель, а каков результат этой поддержки?  Что измениться у целевой группы, когда она получит эту поддержку – на этот вопрос должна отвечать цель.</vt:lpstr>
      <vt:lpstr>Пример постановки цели:</vt:lpstr>
      <vt:lpstr>Задачи программы – конкретные действия, которые предстоит осуществить</vt:lpstr>
      <vt:lpstr> Установление измеримых результатов реализации программы  (конечных и непосредственных результатов) - часто встречаемые индикаторы в программах </vt:lpstr>
      <vt:lpstr>Качественный индикатор</vt:lpstr>
      <vt:lpstr>Наделение участников реализации программы полномочиями, необходимыми и достаточными для достижения целей программы – удачный подробный регламент представлен в программе  г. Нижнекамск</vt:lpstr>
      <vt:lpstr>   V. Индикаторы оценки муниципальных программ поддержки: Мероприятия программы Наиболее удачный план мероприятий программы – г. Набережные Челны , Заинск, Нижнекамск, Лениногорск.  Каждая задача раскрывается через мероприятия.   </vt:lpstr>
      <vt:lpstr>Обеспечение прозрачности и конкурсной основы оказания поддержки СО НКО</vt:lpstr>
      <vt:lpstr> Проведение регулярной оценки результативности и эффективности реализации программы должно проходить при непосредственном участии общественного совета муниципального образования, в том числе с привлечением внешних экспертов, и размещением на сайте муниципального образования  результатов оценки </vt:lpstr>
      <vt:lpstr>«О муниципальной программе поддержки социально ориентированных некоммерческих организаций в Новошешминском муниципальном районе на 2015-2020 годы.» </vt:lpstr>
      <vt:lpstr>На 1 декабря 2016 года на территории Новошешминского муниципального района действуют : </vt:lpstr>
      <vt:lpstr>Программа  «Поддержка социально ориентированных некоммерческих организаций в Новошешминском муниципальном районе Республики Татарстан на 2015-2020 годы».    Утверждена Постановлением Исполнительного комитета Новошешминского муниципального района №691 от 18 февраля 2015 года. </vt:lpstr>
      <vt:lpstr>Презентация PowerPoint</vt:lpstr>
      <vt:lpstr>Внебюджетные источники</vt:lpstr>
      <vt:lpstr>Презентация PowerPoint</vt:lpstr>
      <vt:lpstr>Совместная работа в участие конкурсах и грантах</vt:lpstr>
      <vt:lpstr>Презентация PowerPoint</vt:lpstr>
      <vt:lpstr>Весенний призыв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Волонтерские отряды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Целевая аудитория</vt:lpstr>
      <vt:lpstr>Презентация PowerPoint</vt:lpstr>
      <vt:lpstr>Презентация PowerPoint</vt:lpstr>
      <vt:lpstr>Презентация PowerPoint</vt:lpstr>
      <vt:lpstr>Взаимодействие с органами власти</vt:lpstr>
      <vt:lpstr>Самообследование СО НКО  (Альбом динамики развития СО НКО)</vt:lpstr>
      <vt:lpstr>Комплексная консультационная программа поддержки руководителей ТОС  («Школа Активного Челнинца»)</vt:lpstr>
      <vt:lpstr>Социальный инкубатор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МЭ РТ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Характеристика консервативного сценария</dc:title>
  <dc:creator>chugunova</dc:creator>
  <cp:lastModifiedBy>Мухамедьярова Зульфия Ильясовна</cp:lastModifiedBy>
  <cp:revision>1064</cp:revision>
  <cp:lastPrinted>2013-04-05T03:40:45Z</cp:lastPrinted>
  <dcterms:created xsi:type="dcterms:W3CDTF">2010-06-17T06:23:55Z</dcterms:created>
  <dcterms:modified xsi:type="dcterms:W3CDTF">2016-12-23T12:32:04Z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0x010100A1D7857F9288244CA4CD4832D02D65D2</vt:lpwstr>
  </property>
</Properties>
</file>