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65" r:id="rId2"/>
    <p:sldId id="259" r:id="rId3"/>
    <p:sldId id="262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261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263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1" r:id="rId78"/>
    <p:sldId id="352" r:id="rId79"/>
    <p:sldId id="264" r:id="rId80"/>
    <p:sldId id="266" r:id="rId81"/>
    <p:sldId id="267" r:id="rId82"/>
    <p:sldId id="268" r:id="rId83"/>
    <p:sldId id="269" r:id="rId84"/>
    <p:sldId id="270" r:id="rId85"/>
    <p:sldId id="271" r:id="rId86"/>
    <p:sldId id="272" r:id="rId87"/>
    <p:sldId id="273" r:id="rId88"/>
    <p:sldId id="274" r:id="rId89"/>
    <p:sldId id="275" r:id="rId90"/>
    <p:sldId id="276" r:id="rId91"/>
    <p:sldId id="277" r:id="rId92"/>
    <p:sldId id="278" r:id="rId93"/>
    <p:sldId id="279" r:id="rId94"/>
  </p:sldIdLst>
  <p:sldSz cx="9144000" cy="6858000" type="screen4x3"/>
  <p:notesSz cx="6811963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100" d="100"/>
          <a:sy n="100" d="100"/>
        </p:scale>
        <p:origin x="-2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C4874-E666-42A1-92C2-206FE39A8145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197" y="4724202"/>
            <a:ext cx="544957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8536" y="9446678"/>
            <a:ext cx="2951851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279B3-11D5-42E2-AF41-83605FB61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47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832C-1DE8-4029-8596-A0185956055E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224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3.jpeg"/><Relationship Id="rId4" Type="http://schemas.openxmlformats.org/officeDocument/2006/relationships/image" Target="../media/image117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hyperlink" Target="http://www.ciss-rt.ru/arhiv_gazety/socialnyj_biznes_1/socialnyj_biznes_1/" TargetMode="External"/><Relationship Id="rId7" Type="http://schemas.openxmlformats.org/officeDocument/2006/relationships/image" Target="../media/image129.jpeg"/><Relationship Id="rId12" Type="http://schemas.openxmlformats.org/officeDocument/2006/relationships/image" Target="../media/image13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http://www.ciss-rt.ru/images/image/soz1.jpg" TargetMode="External"/><Relationship Id="rId10" Type="http://schemas.openxmlformats.org/officeDocument/2006/relationships/image" Target="../media/image132.png"/><Relationship Id="rId4" Type="http://schemas.openxmlformats.org/officeDocument/2006/relationships/image" Target="../media/image127.jpeg"/><Relationship Id="rId9" Type="http://schemas.openxmlformats.org/officeDocument/2006/relationships/image" Target="../media/image131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17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7" Type="http://schemas.openxmlformats.org/officeDocument/2006/relationships/image" Target="../media/image1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eg"/><Relationship Id="rId5" Type="http://schemas.openxmlformats.org/officeDocument/2006/relationships/image" Target="../media/image155.jpg"/><Relationship Id="rId4" Type="http://schemas.openxmlformats.org/officeDocument/2006/relationships/image" Target="../media/image154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8.png"/><Relationship Id="rId7" Type="http://schemas.openxmlformats.org/officeDocument/2006/relationships/image" Target="../media/image160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9.png"/><Relationship Id="rId4" Type="http://schemas.openxmlformats.org/officeDocument/2006/relationships/image" Target="../media/image117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807057"/>
            <a:ext cx="77048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Разработка </a:t>
            </a:r>
            <a:r>
              <a:rPr lang="ru-RU" sz="3200" b="1" dirty="0">
                <a:solidFill>
                  <a:schemeClr val="tx2"/>
                </a:solidFill>
              </a:rPr>
              <a:t>и </a:t>
            </a:r>
            <a:r>
              <a:rPr lang="ru-RU" sz="3200" b="1" dirty="0" smtClean="0">
                <a:solidFill>
                  <a:schemeClr val="tx2"/>
                </a:solidFill>
              </a:rPr>
              <a:t>принятие 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муниципальных </a:t>
            </a:r>
            <a:r>
              <a:rPr lang="ru-RU" sz="3200" b="1" dirty="0">
                <a:solidFill>
                  <a:schemeClr val="tx2"/>
                </a:solidFill>
              </a:rPr>
              <a:t>программ поддержки социально ориентированных </a:t>
            </a:r>
          </a:p>
          <a:p>
            <a:pPr algn="ctr"/>
            <a:r>
              <a:rPr lang="ru-RU" sz="3200" b="1" dirty="0">
                <a:solidFill>
                  <a:schemeClr val="tx2"/>
                </a:solidFill>
              </a:rPr>
              <a:t>некоммерческих организаций</a:t>
            </a:r>
          </a:p>
        </p:txBody>
      </p:sp>
      <p:pic>
        <p:nvPicPr>
          <p:cNvPr id="3" name="Picture 21" descr="D:\МАМА\Новая папка\лого цисс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888" y="188640"/>
            <a:ext cx="475577" cy="58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84410" y="807348"/>
            <a:ext cx="92868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ciss-rt.ru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5" name="Picture 16" descr="http://upload.wikimedia.org/wikipedia/commons/thumb/8/8d/Coat_of_Arms_of_Tatarstan.svg/2000px-Coat_of_Arms_of_Tatarsta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0" y="312003"/>
            <a:ext cx="453818" cy="45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3201" y="807348"/>
            <a:ext cx="149819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mert.tatarstan.ru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54986" y="807348"/>
            <a:ext cx="110538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fpprt.ru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8" name="Picture 5" descr="C:\Users\IVMiheev\Desktop\Документы МИХЕЕВ\ПРЕЗЕНТАЦИИ\ФИРМЕННЫЙ СТИЛЬ КФУ 2016\Логотипы КФУ\kfu_logo_circle_r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85" y="267558"/>
            <a:ext cx="436040" cy="4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929193" y="807348"/>
            <a:ext cx="78682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kpfu.ru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0" name="Picture 2" descr="http://fpprt.ru/wp-content/themes/fond/images/layer_1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09" y="318424"/>
            <a:ext cx="423334" cy="43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05085"/>
            <a:ext cx="664687" cy="46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43608" y="807347"/>
            <a:ext cx="149819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cs typeface="Times New Roman" pitchFamily="18" charset="0"/>
              </a:rPr>
              <a:t>oprt.tatarstan.ru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388157"/>
            <a:ext cx="831641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   СЕМИНАР-СОВЕЩАНИЕ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69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294067" y="428625"/>
            <a:ext cx="8712968" cy="35719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044C36"/>
                </a:solidFill>
              </a:rPr>
              <a:t>Показатели </a:t>
            </a:r>
            <a:r>
              <a:rPr lang="ru-RU" sz="3200" b="1" i="1" dirty="0">
                <a:solidFill>
                  <a:srgbClr val="044C36"/>
                </a:solidFill>
              </a:rPr>
              <a:t>развития благотворительной деятельности и добровольчества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4625"/>
            <a:ext cx="2133600" cy="365125"/>
          </a:xfrm>
        </p:spPr>
        <p:txBody>
          <a:bodyPr/>
          <a:lstStyle/>
          <a:p>
            <a:fld id="{256D0FF7-DF15-40C2-846F-6608064B5C99}" type="slidenum">
              <a:rPr lang="ru-RU" sz="1600" b="1" smtClean="0">
                <a:solidFill>
                  <a:schemeClr val="tx1"/>
                </a:solidFill>
              </a:rPr>
              <a:pPr/>
              <a:t>10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482" y="2336411"/>
            <a:ext cx="84249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Увеличение </a:t>
            </a:r>
            <a:r>
              <a:rPr lang="ru-RU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числа граждан, участвующих в благотворительной деятельности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0310" y="3933056"/>
            <a:ext cx="84249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Увеличение </a:t>
            </a:r>
            <a:r>
              <a:rPr lang="ru-RU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числа граждан, участвующих в добровольческой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72918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294067" y="428625"/>
            <a:ext cx="8712968" cy="35719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44C36"/>
                </a:solidFill>
              </a:rPr>
              <a:t>Приоритетные направления реализации программы</a:t>
            </a:r>
            <a:endParaRPr lang="ru-RU" sz="2800" i="1" dirty="0">
              <a:solidFill>
                <a:srgbClr val="044C3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4625"/>
            <a:ext cx="2133600" cy="365125"/>
          </a:xfrm>
        </p:spPr>
        <p:txBody>
          <a:bodyPr/>
          <a:lstStyle/>
          <a:p>
            <a:fld id="{256D0FF7-DF15-40C2-846F-6608064B5C99}" type="slidenum">
              <a:rPr lang="ru-RU" sz="1600" b="1" smtClean="0">
                <a:solidFill>
                  <a:schemeClr val="tx1"/>
                </a:solidFill>
              </a:rPr>
              <a:pPr/>
              <a:t>11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002" y="2223918"/>
            <a:ext cx="84249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>
              <a:spcAft>
                <a:spcPts val="600"/>
              </a:spcAft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Информационная поддержка</a:t>
            </a:r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424" y="2742909"/>
            <a:ext cx="84249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Консультационная поддержка</a:t>
            </a:r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633" y="3229525"/>
            <a:ext cx="84249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Мероприятия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направленные на подготовку, переподготовку 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повышение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квалификации работников и добровольцев некоммерческого сектора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2162" y="5014068"/>
            <a:ext cx="84249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>
              <a:spcAft>
                <a:spcPts val="600"/>
              </a:spcAft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Меры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стимулирующие поддержку деятельности СОНКО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633" y="5475733"/>
            <a:ext cx="84249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Мониторинг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анализ эффективности реализации программы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9532" y="1794003"/>
            <a:ext cx="84249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Имущественная поддержка</a:t>
            </a:r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9532" y="1218238"/>
            <a:ext cx="84249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Предоставление субсидий (грантов) СО НКО</a:t>
            </a:r>
            <a:endParaRPr lang="ru-RU" sz="16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2162" y="4260015"/>
            <a:ext cx="842493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Участие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НКО в реализации государственной политики в социальной сфере</a:t>
            </a:r>
          </a:p>
        </p:txBody>
      </p:sp>
    </p:spTree>
    <p:extLst>
      <p:ext uri="{BB962C8B-B14F-4D97-AF65-F5344CB8AC3E}">
        <p14:creationId xmlns:p14="http://schemas.microsoft.com/office/powerpoint/2010/main" val="135558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2708920"/>
            <a:ext cx="8604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044C36"/>
                </a:solidFill>
              </a:rPr>
              <a:t>Благодарю за внимание! </a:t>
            </a:r>
            <a:endParaRPr lang="ru-RU" sz="6000" b="1" i="1" dirty="0">
              <a:solidFill>
                <a:srgbClr val="044C36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0" y="6324600"/>
            <a:ext cx="609600" cy="441325"/>
          </a:xfrm>
        </p:spPr>
        <p:txBody>
          <a:bodyPr/>
          <a:lstStyle/>
          <a:p>
            <a:fld id="{256D0FF7-DF15-40C2-846F-6608064B5C9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89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763" y="-61118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475" y="-34131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75" y="-18891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244895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Председатель </a:t>
            </a:r>
            <a:r>
              <a:rPr lang="ru-RU" sz="2000" dirty="0">
                <a:solidFill>
                  <a:schemeClr val="tx2"/>
                </a:solidFill>
              </a:rPr>
              <a:t>комиссии </a:t>
            </a:r>
            <a:r>
              <a:rPr lang="ru-RU" sz="2000" dirty="0" smtClean="0">
                <a:solidFill>
                  <a:schemeClr val="tx2"/>
                </a:solidFill>
              </a:rPr>
              <a:t>по </a:t>
            </a:r>
            <a:r>
              <a:rPr lang="ru-RU" sz="2000" dirty="0">
                <a:solidFill>
                  <a:schemeClr val="tx2"/>
                </a:solidFill>
              </a:rPr>
              <a:t>социальной политике и благотворительной </a:t>
            </a:r>
            <a:r>
              <a:rPr lang="ru-RU" sz="2000" dirty="0" smtClean="0">
                <a:solidFill>
                  <a:schemeClr val="tx2"/>
                </a:solidFill>
              </a:rPr>
              <a:t>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2996952"/>
            <a:ext cx="5643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2"/>
                </a:solidFill>
              </a:rPr>
              <a:t>Татьяна Ивановна </a:t>
            </a:r>
          </a:p>
          <a:p>
            <a:pPr lvl="0" algn="ctr"/>
            <a:r>
              <a:rPr lang="ru-RU" sz="3200" b="1" dirty="0" smtClean="0">
                <a:solidFill>
                  <a:schemeClr val="tx2"/>
                </a:solidFill>
              </a:rPr>
              <a:t>ЛЕОНТЬЕВА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19872" y="1628800"/>
            <a:ext cx="3987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ОБЩЕСТВЕННАЯ ПАЛАТА 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РЕСПУБЛИКИ ТАТАРСТАН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32656"/>
            <a:ext cx="831641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Разработка </a:t>
            </a:r>
            <a:r>
              <a:rPr lang="ru-RU" sz="2000" b="1" dirty="0">
                <a:solidFill>
                  <a:schemeClr val="bg1"/>
                </a:solidFill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</a:rPr>
              <a:t>принятие </a:t>
            </a:r>
            <a:r>
              <a:rPr lang="ru-RU" sz="2000" b="1" dirty="0">
                <a:solidFill>
                  <a:schemeClr val="bg1"/>
                </a:solidFill>
              </a:rPr>
              <a:t>муниципальных программ </a:t>
            </a:r>
            <a:r>
              <a:rPr lang="ru-RU" sz="2000" b="1" dirty="0" smtClean="0">
                <a:solidFill>
                  <a:schemeClr val="bg1"/>
                </a:solidFill>
              </a:rPr>
              <a:t>поддержки СОНКО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72" y="1490864"/>
            <a:ext cx="1575659" cy="110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55576" y="5301208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/>
                </a:solidFill>
              </a:rPr>
              <a:t>Анализ </a:t>
            </a:r>
            <a:r>
              <a:rPr lang="ru-RU" sz="2000" b="1" i="1" dirty="0">
                <a:solidFill>
                  <a:schemeClr val="tx2"/>
                </a:solidFill>
              </a:rPr>
              <a:t>муниципальных программ поддержки социально ориентированных некоммерческих организаций, принятых в Республике Татарстан: </a:t>
            </a:r>
            <a:r>
              <a:rPr lang="ru-RU" sz="2000" b="1" i="1" dirty="0" smtClean="0">
                <a:solidFill>
                  <a:schemeClr val="tx2"/>
                </a:solidFill>
              </a:rPr>
              <a:t>общие </a:t>
            </a:r>
            <a:r>
              <a:rPr lang="ru-RU" sz="2000" b="1" i="1" dirty="0">
                <a:solidFill>
                  <a:schemeClr val="tx2"/>
                </a:solidFill>
              </a:rPr>
              <a:t>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val="72712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5734"/>
          </a:xfrm>
        </p:spPr>
        <p:txBody>
          <a:bodyPr>
            <a:normAutofit/>
          </a:bodyPr>
          <a:lstStyle/>
          <a:p>
            <a:r>
              <a:rPr lang="ru-RU" dirty="0" smtClean="0"/>
              <a:t>Анализ программа поддержки СО НКО – </a:t>
            </a:r>
            <a:br>
              <a:rPr lang="ru-RU" dirty="0" smtClean="0"/>
            </a:br>
            <a:r>
              <a:rPr lang="ru-RU" dirty="0" smtClean="0"/>
              <a:t>казанская </a:t>
            </a:r>
            <a:r>
              <a:rPr lang="ru-RU" dirty="0" err="1" smtClean="0"/>
              <a:t>англомерация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643314"/>
            <a:ext cx="8229600" cy="2482849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Леонтьева Татьяна Ивановна – председатель комиссии по социальной политике и благотворительной деятельности Общественной Палаты РТ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193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>
                <a:solidFill>
                  <a:srgbClr val="FF0000"/>
                </a:solidFill>
              </a:rPr>
              <a:t>Характеристика проблемы и обоснование необходимости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ее решения программными методами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Насколько значима для целевой группы (СО НКО) выявленная проблема, решению которой призвана способствовать программа?</a:t>
            </a:r>
          </a:p>
          <a:p>
            <a:r>
              <a:rPr lang="ru-RU" dirty="0" smtClean="0"/>
              <a:t>Выделение противоречия между желаемым (у целевой группы) и существующим?</a:t>
            </a:r>
          </a:p>
          <a:p>
            <a:r>
              <a:rPr lang="ru-RU" dirty="0" smtClean="0"/>
              <a:t>Как эту проблему уже решали?</a:t>
            </a:r>
          </a:p>
          <a:p>
            <a:r>
              <a:rPr lang="ru-RU" dirty="0" smtClean="0"/>
              <a:t>Что будет, если проблема не найдет решения?</a:t>
            </a:r>
          </a:p>
          <a:p>
            <a:r>
              <a:rPr lang="ru-RU" dirty="0" smtClean="0"/>
              <a:t>Мотивирована ли целевая группа на изменения?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2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Среднестатистический портрет </a:t>
            </a:r>
            <a:br>
              <a:rPr lang="ru-RU" dirty="0" smtClean="0"/>
            </a:br>
            <a:r>
              <a:rPr lang="ru-RU" dirty="0" smtClean="0"/>
              <a:t>СО НКО в муниципальных районах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На 1 января 2016 г.</a:t>
            </a:r>
          </a:p>
          <a:p>
            <a:r>
              <a:rPr lang="ru-RU" dirty="0" smtClean="0"/>
              <a:t>Объединения ветеранов, пенсионеров - </a:t>
            </a:r>
            <a:r>
              <a:rPr lang="ru-RU" b="1" dirty="0" smtClean="0"/>
              <a:t>2</a:t>
            </a:r>
          </a:p>
          <a:p>
            <a:r>
              <a:rPr lang="ru-RU" dirty="0" smtClean="0"/>
              <a:t>Молодежные, спортивные объединения - </a:t>
            </a:r>
            <a:r>
              <a:rPr lang="ru-RU" b="1" dirty="0" smtClean="0"/>
              <a:t>1</a:t>
            </a:r>
          </a:p>
          <a:p>
            <a:r>
              <a:rPr lang="ru-RU" dirty="0" smtClean="0"/>
              <a:t>Профсоюзные объединения -</a:t>
            </a:r>
            <a:r>
              <a:rPr lang="ru-RU" b="1" dirty="0" smtClean="0"/>
              <a:t>1</a:t>
            </a:r>
          </a:p>
          <a:p>
            <a:r>
              <a:rPr lang="ru-RU" dirty="0" smtClean="0"/>
              <a:t>Религиозные организации - 35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2104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Портрет   нетиповой - СО НКО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48763"/>
            <a:ext cx="8229600" cy="422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1684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Портрет нетиповой  - СО НКО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036856"/>
            <a:ext cx="8229600" cy="365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73018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«</a:t>
            </a:r>
            <a:r>
              <a:rPr lang="ru-RU" sz="2200" b="1" dirty="0" smtClean="0"/>
              <a:t>Слабыми сторонами развития некоммерческого сектора </a:t>
            </a:r>
            <a:r>
              <a:rPr lang="ru-RU" sz="2200" dirty="0" smtClean="0"/>
              <a:t>в муниципальном образовании являются» во всех программах</a:t>
            </a:r>
            <a:br>
              <a:rPr lang="ru-RU" sz="2200" dirty="0" smtClean="0"/>
            </a:br>
            <a:r>
              <a:rPr lang="ru-RU" sz="2200" dirty="0" smtClean="0"/>
              <a:t> </a:t>
            </a:r>
            <a:r>
              <a:rPr lang="ru-RU" sz="2200" dirty="0" smtClean="0">
                <a:solidFill>
                  <a:srgbClr val="FF0000"/>
                </a:solidFill>
              </a:rPr>
              <a:t>идентичные проблемы: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низкая гражданская активность населения;</a:t>
            </a:r>
          </a:p>
          <a:p>
            <a:r>
              <a:rPr lang="ru-RU" dirty="0" smtClean="0"/>
              <a:t>неравномерность развития отдельных видов общественной активности населения;</a:t>
            </a:r>
          </a:p>
          <a:p>
            <a:r>
              <a:rPr lang="ru-RU" dirty="0" smtClean="0"/>
              <a:t>нехватка профессиональных и специальных знаний в области менеджмента и делопроизводства у руководителей НКО и, как следствие, отсутствие системности в их деятельности, низкий уровень планирования и неумение применять программный подход в своей деятельности;</a:t>
            </a:r>
          </a:p>
          <a:p>
            <a:pPr algn="ctr"/>
            <a:r>
              <a:rPr lang="ru-RU" dirty="0" smtClean="0"/>
              <a:t>неподготовленность к работе со средствами массовой информации, низкий уровень информированности общества о деятельности НКО; ограниченные ресурсы </a:t>
            </a:r>
            <a:r>
              <a:rPr lang="ru-RU" dirty="0" err="1" smtClean="0"/>
              <a:t>НКО-человеческие</a:t>
            </a:r>
            <a:r>
              <a:rPr lang="ru-RU" dirty="0" smtClean="0"/>
              <a:t>, финансовые, технические; 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Каждая программа района должна опираться на уникальные, свойственные только для данного района проблемы для 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СО НКО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Отсутствие анализа и индивидуального портрета – плохое знание потребностей целевой группы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56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763" y="-61118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475" y="-34131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75" y="-18891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4398203"/>
            <a:ext cx="676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Заместитель </a:t>
            </a:r>
            <a:r>
              <a:rPr lang="ru-RU" sz="2000" dirty="0">
                <a:solidFill>
                  <a:schemeClr val="tx2"/>
                </a:solidFill>
              </a:rPr>
              <a:t>министра экономики </a:t>
            </a:r>
            <a:endParaRPr lang="ru-RU" sz="2000" dirty="0" smtClean="0">
              <a:solidFill>
                <a:schemeClr val="tx2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Республики </a:t>
            </a:r>
            <a:r>
              <a:rPr lang="ru-RU" sz="2000" dirty="0">
                <a:solidFill>
                  <a:schemeClr val="tx2"/>
                </a:solidFill>
              </a:rPr>
              <a:t>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2958043"/>
            <a:ext cx="5643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2"/>
                </a:solidFill>
              </a:rPr>
              <a:t>Олег Владимирович</a:t>
            </a:r>
          </a:p>
          <a:p>
            <a:pPr lvl="0" algn="ctr"/>
            <a:r>
              <a:rPr lang="ru-RU" sz="3200" b="1" dirty="0" smtClean="0">
                <a:solidFill>
                  <a:schemeClr val="tx2"/>
                </a:solidFill>
              </a:rPr>
              <a:t>ПЕЛЕВИН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9" name="Picture 2" descr="http://tatarstan.ru/design/portal/images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33738"/>
            <a:ext cx="14382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31840" y="1445875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МИНИСТЕРСТВО ЭКОНОМИКИ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РЕСПУБЛИКИ ТАТАРСТАН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32656"/>
            <a:ext cx="831641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Разработка </a:t>
            </a:r>
            <a:r>
              <a:rPr lang="ru-RU" sz="2000" b="1" dirty="0">
                <a:solidFill>
                  <a:schemeClr val="bg1"/>
                </a:solidFill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</a:rPr>
              <a:t>принятие </a:t>
            </a:r>
            <a:r>
              <a:rPr lang="ru-RU" sz="2000" b="1" dirty="0">
                <a:solidFill>
                  <a:schemeClr val="bg1"/>
                </a:solidFill>
              </a:rPr>
              <a:t>муниципальных программ </a:t>
            </a:r>
            <a:r>
              <a:rPr lang="ru-RU" sz="2000" b="1" dirty="0" smtClean="0">
                <a:solidFill>
                  <a:schemeClr val="bg1"/>
                </a:solidFill>
              </a:rPr>
              <a:t>поддержки СОНКО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6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Отсутствует следующий перечень проблем: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1. Отсутствие институциональных основ для развития </a:t>
            </a:r>
            <a:r>
              <a:rPr lang="ru-RU" b="1" dirty="0" smtClean="0"/>
              <a:t>негосударственного сектора в социальной сфере</a:t>
            </a:r>
            <a:r>
              <a:rPr lang="ru-RU" dirty="0" smtClean="0"/>
              <a:t>: </a:t>
            </a:r>
          </a:p>
          <a:p>
            <a:r>
              <a:rPr lang="ru-RU" dirty="0" smtClean="0"/>
              <a:t> недостаточный уровень развития СО НКО для участия в системе оказания социальных услуг, особенно в муниципальных образованиях и на отдаленных территориях (в том числе незначительное число «профессионально сильных» НКО; </a:t>
            </a:r>
          </a:p>
          <a:p>
            <a:r>
              <a:rPr lang="ru-RU" dirty="0" smtClean="0"/>
              <a:t>отсутствие у СО НКО равных с организациями малого социального предпринимательства возможностей по использованию финансовых инструментов поддержки их деятельности;</a:t>
            </a:r>
          </a:p>
          <a:p>
            <a:pPr>
              <a:buNone/>
            </a:pPr>
            <a:r>
              <a:rPr lang="ru-RU" dirty="0" smtClean="0"/>
              <a:t>2. Проблемы, связанные с </a:t>
            </a:r>
            <a:r>
              <a:rPr lang="ru-RU" b="1" dirty="0" smtClean="0"/>
              <a:t>формированием тарифов для СО НКО</a:t>
            </a:r>
            <a:r>
              <a:rPr lang="ru-RU" dirty="0" smtClean="0"/>
              <a:t>:  неравные конкурентные условия для СО НКО и бюджетных организаций;</a:t>
            </a:r>
          </a:p>
          <a:p>
            <a:pPr>
              <a:buNone/>
            </a:pPr>
            <a:r>
              <a:rPr lang="ru-RU" dirty="0" smtClean="0"/>
              <a:t>3. Проблемы, связанные с </a:t>
            </a:r>
            <a:r>
              <a:rPr lang="ru-RU" b="1" dirty="0" smtClean="0"/>
              <a:t>участием СО НКО в государственных закупках</a:t>
            </a:r>
            <a:r>
              <a:rPr lang="ru-RU" dirty="0" smtClean="0"/>
              <a:t>:  отсутствие фондов, обеспечивающих денежными средствами НКО, участвующих в закупочных процедурах.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2008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Рекомендуемые пункты для включения в программу: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pPr algn="just"/>
            <a:r>
              <a:rPr lang="ru-RU" dirty="0" smtClean="0"/>
              <a:t>1. </a:t>
            </a:r>
            <a:r>
              <a:rPr lang="ru-RU" b="1" dirty="0" smtClean="0"/>
              <a:t>Реализация поэтапного доступа социально ориентированных некоммерческих организаций, осуществляющих деятельность в социальной сфере, к бюджетным средствам</a:t>
            </a:r>
            <a:r>
              <a:rPr lang="ru-RU" dirty="0" smtClean="0"/>
              <a:t>, выделяемым на предоставление социальных услуг населению, исходя из целесообразности доведения им до 10 процентов средств ;</a:t>
            </a:r>
          </a:p>
          <a:p>
            <a:r>
              <a:rPr lang="ru-RU" dirty="0" smtClean="0"/>
              <a:t>2. Проведение </a:t>
            </a:r>
            <a:r>
              <a:rPr lang="ru-RU" b="1" dirty="0" smtClean="0"/>
              <a:t>анализа рынка социальных услуг и определение его сегментов, направлений деятельности, в которых СО НКО имеют конкурентные преимущества</a:t>
            </a:r>
            <a:r>
              <a:rPr lang="ru-RU" dirty="0" smtClean="0"/>
              <a:t>, в целях сосредоточения государственной поддержки СО НКО именно в выявленных сегментах.</a:t>
            </a:r>
          </a:p>
          <a:p>
            <a:r>
              <a:rPr lang="ru-RU" dirty="0" smtClean="0"/>
              <a:t>3. Меры предоставления </a:t>
            </a:r>
            <a:r>
              <a:rPr lang="ru-RU" b="1" dirty="0" smtClean="0"/>
              <a:t>льгот  на  коммунальные услуги для СО НКО и решение разработки и утверждения регламента имущественной поддержки.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64138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Постановка цели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Цель программы – то, что мы хотим достичь в ходе реализации программы</a:t>
            </a:r>
          </a:p>
          <a:p>
            <a:pPr algn="ctr">
              <a:buNone/>
            </a:pPr>
            <a:r>
              <a:rPr lang="ru-RU" dirty="0" smtClean="0"/>
              <a:t> (основывается на ценностях-потребностях целевой группы – СО НКО)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17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Название программы и цель в программах идентичны</a:t>
            </a:r>
            <a:br>
              <a:rPr lang="ru-RU" sz="2800" dirty="0" smtClean="0"/>
            </a:br>
            <a:r>
              <a:rPr lang="ru-RU" sz="2800" dirty="0" smtClean="0"/>
              <a:t>поддержка – самоцель, а каков результат этой поддержки?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8802"/>
            <a:ext cx="4038600" cy="419736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 Целевая программа «Поддержка социально ориентированных некоммерческих организаций в …</a:t>
            </a:r>
            <a:r>
              <a:rPr lang="ru-RU" dirty="0" err="1" smtClean="0"/>
              <a:t>ском</a:t>
            </a:r>
            <a:r>
              <a:rPr lang="ru-RU" dirty="0" smtClean="0"/>
              <a:t> муниципальном  районе Республики Татарстан на 2016-2018 г.»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857364"/>
            <a:ext cx="4038600" cy="426879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Цель программы - </a:t>
            </a:r>
            <a:r>
              <a:rPr lang="ru-RU" dirty="0" smtClean="0">
                <a:solidFill>
                  <a:srgbClr val="FF0000"/>
                </a:solidFill>
              </a:rPr>
              <a:t>поддержка </a:t>
            </a:r>
            <a:r>
              <a:rPr lang="ru-RU" dirty="0" smtClean="0"/>
              <a:t>деятельности социально ориентированных некоммерческих организаций (далее НКО), осуществляющих деятельность на территории  …….</a:t>
            </a:r>
            <a:r>
              <a:rPr lang="ru-RU" dirty="0" err="1" smtClean="0"/>
              <a:t>ского</a:t>
            </a:r>
            <a:r>
              <a:rPr lang="ru-RU" dirty="0" smtClean="0"/>
              <a:t> муниципального района Республики Татарстан.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5541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Задачи программы – конкретные действия, которые предстоит осуществить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развитие </a:t>
            </a:r>
            <a:r>
              <a:rPr lang="ru-RU" dirty="0" smtClean="0"/>
              <a:t>механизмов финансовой, имущественной, информационной, консультационной поддержки НКО;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создание </a:t>
            </a:r>
            <a:r>
              <a:rPr lang="ru-RU" dirty="0" smtClean="0"/>
              <a:t>постоянно действующей системы взаимодействия органов местного самоуправления и населения; </a:t>
            </a:r>
          </a:p>
          <a:p>
            <a:r>
              <a:rPr lang="ru-RU" dirty="0" smtClean="0">
                <a:solidFill>
                  <a:srgbClr val="00B050"/>
                </a:solidFill>
              </a:rPr>
              <a:t>создание условий для развития сферы социальных услуг, предоставляемых НКО населению муниципального образования</a:t>
            </a:r>
            <a:r>
              <a:rPr lang="ru-RU" dirty="0" smtClean="0"/>
              <a:t>;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переподготовка</a:t>
            </a:r>
            <a:r>
              <a:rPr lang="ru-RU" dirty="0" smtClean="0"/>
              <a:t> и обучение работников и добровольцев НКО;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поощрение и стимулирование </a:t>
            </a:r>
            <a:r>
              <a:rPr lang="ru-RU" dirty="0" smtClean="0"/>
              <a:t>благотворительной деятельности и добровольческого движения в муниципальном образовании.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45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Установление измеримых результатов реализации программы </a:t>
            </a:r>
            <a:br>
              <a:rPr lang="ru-RU" sz="3100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rgbClr val="FF0000"/>
                </a:solidFill>
              </a:rPr>
              <a:t>(конечных и непосредственных результатов)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92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486"/>
                <a:gridCol w="1357322"/>
                <a:gridCol w="1714512"/>
                <a:gridCol w="1257280"/>
              </a:tblGrid>
              <a:tr h="2043114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u="none" strike="noStrike" spc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Критерии оценки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600"/>
                        </a:spcAft>
                      </a:pPr>
                      <a:r>
                        <a:rPr lang="ru-RU" sz="1800" b="1" i="0" u="none" strike="noStrike" spc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единицы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b="1" i="0" u="none" strike="noStrike" spc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измерения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u="none" strike="noStrike" spc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значение целевого показателя на начало реализации Программы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85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u="none" strike="noStrike" spc="5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значение целевого показателя но окончании реализации Программы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/>
                </a:tc>
              </a:tr>
              <a:tr h="928694">
                <a:tc>
                  <a:txBody>
                    <a:bodyPr/>
                    <a:lstStyle/>
                    <a:p>
                      <a:pPr algn="just">
                        <a:lnSpc>
                          <a:spcPts val="151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ts val="151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увеличение 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числа НКО, имеющих статус юридического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лица</a:t>
                      </a:r>
                    </a:p>
                    <a:p>
                      <a:pPr algn="just">
                        <a:lnSpc>
                          <a:spcPts val="151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spc="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spc="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</a:tr>
              <a:tr h="881030">
                <a:tc>
                  <a:txBody>
                    <a:bodyPr/>
                    <a:lstStyle/>
                    <a:p>
                      <a:pPr algn="just">
                        <a:lnSpc>
                          <a:spcPts val="1535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увеличение количества проведенных в муниципальном образовании общественных акций и 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мероприятий</a:t>
                      </a:r>
                    </a:p>
                    <a:p>
                      <a:pPr algn="just">
                        <a:lnSpc>
                          <a:spcPts val="1535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spc="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spc="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1900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</a:tr>
              <a:tr h="881030">
                <a:tc>
                  <a:txBody>
                    <a:bodyPr/>
                    <a:lstStyle/>
                    <a:p>
                      <a:pPr algn="just">
                        <a:lnSpc>
                          <a:spcPts val="149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увеличение количества НКО, принявших участие и получивших гранты районных и краевых социальных проектов</a:t>
                      </a: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единиц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spc="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2000" b="1" i="0" u="none" strike="noStrike" spc="5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spc="5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50" marR="63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962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Мероприятия программы на примере программы поддержки </a:t>
            </a:r>
            <a:r>
              <a:rPr lang="ru-RU" sz="3200" dirty="0" err="1" smtClean="0"/>
              <a:t>Лаишевского</a:t>
            </a:r>
            <a:r>
              <a:rPr lang="ru-RU" sz="3200" dirty="0" smtClean="0"/>
              <a:t> муниципального района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05448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4.4. Поддержка социально ориентированным некоммерческим организациям</a:t>
            </a:r>
          </a:p>
          <a:p>
            <a:r>
              <a:rPr lang="ru-RU" dirty="0" smtClean="0"/>
              <a:t>в рамках настоящей программы оказывается в следующих формах:</a:t>
            </a:r>
          </a:p>
          <a:p>
            <a:r>
              <a:rPr lang="ru-RU" dirty="0" smtClean="0"/>
              <a:t>финансовых поддержка;</a:t>
            </a:r>
          </a:p>
          <a:p>
            <a:r>
              <a:rPr lang="ru-RU" dirty="0" smtClean="0"/>
              <a:t>имущественная поддержка;</a:t>
            </a:r>
          </a:p>
          <a:p>
            <a:r>
              <a:rPr lang="ru-RU" dirty="0" smtClean="0"/>
              <a:t>информационная и консультационная поддержка.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806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Мероприятия программы на примере программы поддержки </a:t>
            </a:r>
            <a:r>
              <a:rPr lang="ru-RU" sz="3200" dirty="0" err="1" smtClean="0"/>
              <a:t>Лаишевского</a:t>
            </a:r>
            <a:r>
              <a:rPr lang="ru-RU" sz="3200" dirty="0" smtClean="0"/>
              <a:t> муниципального района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4.5. </a:t>
            </a:r>
            <a:r>
              <a:rPr lang="ru-RU" b="1" dirty="0" smtClean="0"/>
              <a:t>Информационная поддержка </a:t>
            </a:r>
            <a:r>
              <a:rPr lang="ru-RU" dirty="0" smtClean="0"/>
              <a:t>социально ориентированным</a:t>
            </a:r>
            <a:r>
              <a:rPr lang="ru-RU" b="1" dirty="0" smtClean="0"/>
              <a:t> </a:t>
            </a:r>
            <a:r>
              <a:rPr lang="ru-RU" dirty="0" smtClean="0"/>
              <a:t>некоммерческим организациям оказывается путем </a:t>
            </a:r>
            <a:r>
              <a:rPr lang="ru-RU" b="1" dirty="0" smtClean="0"/>
              <a:t>создания муниципальной информационной системы </a:t>
            </a:r>
            <a:r>
              <a:rPr lang="ru-RU" dirty="0" smtClean="0"/>
              <a:t>и информационно-телекоммуникационных сетей, а также обеспечения их функционирования в целях реализации государственной политики в области поддержки социально ориентированных некоммерческих организаций. </a:t>
            </a:r>
          </a:p>
          <a:p>
            <a:pPr algn="just">
              <a:buNone/>
            </a:pPr>
            <a:r>
              <a:rPr lang="ru-RU" dirty="0" smtClean="0"/>
              <a:t>Порядок оказания  информационной поддержки социально ориентированным некоммерческим организациям в районе  устанавливается </a:t>
            </a:r>
            <a:r>
              <a:rPr lang="ru-RU" b="1" dirty="0" smtClean="0"/>
              <a:t>отделом информационных технологий </a:t>
            </a:r>
            <a:r>
              <a:rPr lang="ru-RU" dirty="0" smtClean="0"/>
              <a:t>и информационной безопасности Исполнительного комитета </a:t>
            </a:r>
            <a:r>
              <a:rPr lang="ru-RU" dirty="0" err="1" smtClean="0"/>
              <a:t>Лаишевского</a:t>
            </a:r>
            <a:r>
              <a:rPr lang="ru-RU" dirty="0" smtClean="0"/>
              <a:t> муниципального района.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6474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Мероприятия программы на примере программы поддержки </a:t>
            </a:r>
            <a:r>
              <a:rPr lang="ru-RU" sz="2800" dirty="0" err="1" smtClean="0"/>
              <a:t>Лаишевского</a:t>
            </a:r>
            <a:r>
              <a:rPr lang="ru-RU" sz="2800" dirty="0" smtClean="0"/>
              <a:t> муниципального района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4.6. Социально ориентированным некоммерческим организациям оказывается консультационная поддержка по вопросам </a:t>
            </a:r>
            <a:r>
              <a:rPr lang="ru-RU" b="1" dirty="0" smtClean="0"/>
              <a:t>включения в Реестр социально ориентированных некоммерческих организаций, </a:t>
            </a:r>
            <a:r>
              <a:rPr lang="ru-RU" dirty="0" smtClean="0"/>
              <a:t>проведение разъяснительной работы с представителями социально ориентированных некоммерческих организаций и общественности, размещение информация в  СМИ и на официальном сайте </a:t>
            </a:r>
            <a:r>
              <a:rPr lang="ru-RU" dirty="0" err="1" smtClean="0"/>
              <a:t>Лаишевского</a:t>
            </a:r>
            <a:r>
              <a:rPr lang="ru-RU" dirty="0" smtClean="0"/>
              <a:t> муниципального района.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6796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Мероприятия программы на примере программы поддержки </a:t>
            </a:r>
            <a:r>
              <a:rPr lang="ru-RU" sz="2800" dirty="0" err="1" smtClean="0"/>
              <a:t>Лаишевского</a:t>
            </a:r>
            <a:r>
              <a:rPr lang="ru-RU" sz="2800" dirty="0" smtClean="0"/>
              <a:t> муниципального района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dirty="0" smtClean="0"/>
              <a:t>4.7.Имущественная поддержка социально ориентированных некоммерческих организаций в районе может осуществляться </a:t>
            </a:r>
            <a:r>
              <a:rPr lang="ru-RU" b="1" dirty="0" smtClean="0"/>
              <a:t>путем передачи во владение и (или) пользование </a:t>
            </a:r>
            <a:r>
              <a:rPr lang="ru-RU" dirty="0" smtClean="0"/>
              <a:t>некоммерческим организациями муниципального имущества.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30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763" y="-61118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475" y="-34131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75" y="-18891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3933056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</a:rPr>
              <a:t>главный советник отдела прикладных исследований и проектов Управления по взаимодействию с институтами гражданского общества Департамента Президента Республики Татарстан </a:t>
            </a:r>
            <a:r>
              <a:rPr lang="en-US" sz="2000" dirty="0" smtClean="0">
                <a:solidFill>
                  <a:schemeClr val="tx2"/>
                </a:solidFill>
              </a:rPr>
              <a:t>              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по </a:t>
            </a:r>
            <a:r>
              <a:rPr lang="ru-RU" sz="2000" dirty="0">
                <a:solidFill>
                  <a:schemeClr val="tx2"/>
                </a:solidFill>
              </a:rPr>
              <a:t>вопросам внутренней политики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2564904"/>
            <a:ext cx="5643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err="1" smtClean="0">
                <a:solidFill>
                  <a:schemeClr val="tx2"/>
                </a:solidFill>
              </a:rPr>
              <a:t>Айгуль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</a:rPr>
              <a:t>Азатовна</a:t>
            </a:r>
            <a:r>
              <a:rPr lang="ru-RU" sz="3200" b="1" dirty="0" smtClean="0">
                <a:solidFill>
                  <a:schemeClr val="tx2"/>
                </a:solidFill>
              </a:rPr>
              <a:t> </a:t>
            </a:r>
          </a:p>
          <a:p>
            <a:pPr lvl="0" algn="ctr"/>
            <a:r>
              <a:rPr lang="ru-RU" sz="3200" b="1" dirty="0" smtClean="0">
                <a:solidFill>
                  <a:schemeClr val="tx2"/>
                </a:solidFill>
              </a:rPr>
              <a:t>ХАКИМУЛЛИНА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11760" y="1220559"/>
            <a:ext cx="576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АППАРАТ ПРЕЗИДЕНТА 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РЕСПУБЛИКИ ТАТАРСТАН 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2" name="Picture 2" descr="http://tatarstan.ru/design/portal/images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80728"/>
            <a:ext cx="14382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0" y="332656"/>
            <a:ext cx="831641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Разработка </a:t>
            </a:r>
            <a:r>
              <a:rPr lang="ru-RU" sz="2000" b="1" dirty="0">
                <a:solidFill>
                  <a:schemeClr val="bg1"/>
                </a:solidFill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</a:rPr>
              <a:t>принятие </a:t>
            </a:r>
            <a:r>
              <a:rPr lang="ru-RU" sz="2000" b="1" dirty="0">
                <a:solidFill>
                  <a:schemeClr val="bg1"/>
                </a:solidFill>
              </a:rPr>
              <a:t>муниципальных программ </a:t>
            </a:r>
            <a:r>
              <a:rPr lang="ru-RU" sz="2000" b="1" dirty="0" smtClean="0">
                <a:solidFill>
                  <a:schemeClr val="bg1"/>
                </a:solidFill>
              </a:rPr>
              <a:t>поддержки СОНКО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2554" y="5517232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/>
                </a:solidFill>
              </a:rPr>
              <a:t>О </a:t>
            </a:r>
            <a:r>
              <a:rPr lang="ru-RU" sz="2000" b="1" i="1" dirty="0">
                <a:solidFill>
                  <a:schemeClr val="tx2"/>
                </a:solidFill>
              </a:rPr>
              <a:t>разработке муниципальных программ поддержки </a:t>
            </a:r>
            <a:endParaRPr lang="en-US" sz="2000" b="1" i="1" dirty="0" smtClean="0">
              <a:solidFill>
                <a:schemeClr val="tx2"/>
              </a:solidFill>
            </a:endParaRPr>
          </a:p>
          <a:p>
            <a:pPr algn="ctr"/>
            <a:r>
              <a:rPr lang="ru-RU" sz="2000" b="1" i="1" dirty="0" smtClean="0">
                <a:solidFill>
                  <a:schemeClr val="tx2"/>
                </a:solidFill>
              </a:rPr>
              <a:t>социально </a:t>
            </a:r>
            <a:r>
              <a:rPr lang="ru-RU" sz="2000" b="1" i="1" dirty="0">
                <a:solidFill>
                  <a:schemeClr val="tx2"/>
                </a:solidFill>
              </a:rPr>
              <a:t>ориентированных некоммерческих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24206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программы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08374"/>
            <a:ext cx="8229600" cy="3909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98442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rgbClr val="FF0000"/>
                </a:solidFill>
              </a:rPr>
              <a:t>Наделение участников реализации программы полномочиями, необходимыми и достаточными для достижения целей программы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71678"/>
            <a:ext cx="8072494" cy="398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89615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Обеспечение прозрачности и конкурсной основы оказания поддержки СО НКО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942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54230"/>
          </a:xfrm>
        </p:spPr>
        <p:txBody>
          <a:bodyPr>
            <a:noAutofit/>
          </a:bodyPr>
          <a:lstStyle/>
          <a:p>
            <a:pPr lvl="0"/>
            <a:r>
              <a:rPr lang="ru-RU" sz="1800" dirty="0" smtClean="0">
                <a:solidFill>
                  <a:srgbClr val="FF0000"/>
                </a:solidFill>
              </a:rPr>
              <a:t>Проведение регулярной оценки результативности и эффективности реализации программы, при непосредственном участии общественного совета муниципального образования, в том числе с привлечением внешних экспертов, и размещением на сайте муниципального образования  результатов оценки (по аналогии с результатами независимой оценки качества социальных услуг муниципальных учреждений)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714620"/>
            <a:ext cx="8229600" cy="341154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Только в </a:t>
            </a:r>
            <a:r>
              <a:rPr lang="ru-RU" dirty="0" err="1" smtClean="0"/>
              <a:t>Чистопольской</a:t>
            </a:r>
            <a:r>
              <a:rPr lang="ru-RU" dirty="0" smtClean="0"/>
              <a:t> программе присутствует данный пункт:</a:t>
            </a:r>
          </a:p>
          <a:p>
            <a:pPr>
              <a:buNone/>
            </a:pPr>
            <a:r>
              <a:rPr lang="ru-RU" dirty="0" smtClean="0"/>
              <a:t>«В данном разделе следует предусмотреть мероприятие о подготовке ежегодного доклада по итогам реализации мероприятий программы с заслушиванием на Общественном совете соответствующего муниципального района и с последующим направлением в Министерство экономики Республики Татарстан»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836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763" y="-61118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475" y="-34131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75" y="-18891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4221088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</a:rPr>
              <a:t>заместитель </a:t>
            </a:r>
            <a:r>
              <a:rPr lang="ru-RU" sz="2000" dirty="0" smtClean="0">
                <a:solidFill>
                  <a:schemeClr val="tx2"/>
                </a:solidFill>
              </a:rPr>
              <a:t>руководителя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ru-RU" sz="2000" dirty="0" smtClean="0">
                <a:solidFill>
                  <a:schemeClr val="tx2"/>
                </a:solidFill>
              </a:rPr>
              <a:t>по </a:t>
            </a:r>
            <a:r>
              <a:rPr lang="ru-RU" sz="2000" dirty="0">
                <a:solidFill>
                  <a:schemeClr val="tx2"/>
                </a:solidFill>
              </a:rPr>
              <a:t>социальным вопросам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2996952"/>
            <a:ext cx="5643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chemeClr val="tx2"/>
                </a:solidFill>
              </a:rPr>
              <a:t>Галина Юрьевна </a:t>
            </a:r>
            <a:endParaRPr lang="ru-RU" sz="3200" b="1" dirty="0" smtClean="0">
              <a:solidFill>
                <a:schemeClr val="tx2"/>
              </a:solidFill>
            </a:endParaRPr>
          </a:p>
          <a:p>
            <a:pPr lvl="0" algn="ctr"/>
            <a:r>
              <a:rPr lang="ru-RU" sz="3200" b="1" dirty="0" smtClean="0">
                <a:solidFill>
                  <a:schemeClr val="tx2"/>
                </a:solidFill>
              </a:rPr>
              <a:t>ЗАДВОРНОВА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4" r="21533"/>
          <a:stretch/>
        </p:blipFill>
        <p:spPr bwMode="auto">
          <a:xfrm>
            <a:off x="179512" y="1124744"/>
            <a:ext cx="1224136" cy="13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331640" y="1444024"/>
            <a:ext cx="6480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ИСПОЛНИТЕЛЬНЫЙ КОМИТЕТ ЧИСТОПОЛЬСКОГО МУНИЦИПАЛЬНОГО РАЙОНА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3" name="Picture 2" descr="http://tatarstan.ru/design/portal/images/ger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08" y="1196752"/>
            <a:ext cx="1199088" cy="119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332656"/>
            <a:ext cx="831641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Разработка </a:t>
            </a:r>
            <a:r>
              <a:rPr lang="ru-RU" sz="2000" b="1" dirty="0">
                <a:solidFill>
                  <a:schemeClr val="bg1"/>
                </a:solidFill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</a:rPr>
              <a:t>принятие </a:t>
            </a:r>
            <a:r>
              <a:rPr lang="ru-RU" sz="2000" b="1" dirty="0">
                <a:solidFill>
                  <a:schemeClr val="bg1"/>
                </a:solidFill>
              </a:rPr>
              <a:t>муниципальных программ </a:t>
            </a:r>
            <a:r>
              <a:rPr lang="ru-RU" sz="2000" b="1" dirty="0" smtClean="0">
                <a:solidFill>
                  <a:schemeClr val="bg1"/>
                </a:solidFill>
              </a:rPr>
              <a:t>поддержки СОНКО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5576" y="5157192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/>
                </a:solidFill>
              </a:rPr>
              <a:t>О </a:t>
            </a:r>
            <a:r>
              <a:rPr lang="ru-RU" sz="2000" b="1" i="1" dirty="0">
                <a:solidFill>
                  <a:schemeClr val="tx2"/>
                </a:solidFill>
              </a:rPr>
              <a:t>целевой программе «Поддержка социально ориентированных некоммерческих организаций в </a:t>
            </a:r>
            <a:r>
              <a:rPr lang="ru-RU" sz="2000" b="1" i="1" dirty="0" err="1">
                <a:solidFill>
                  <a:schemeClr val="tx2"/>
                </a:solidFill>
              </a:rPr>
              <a:t>Чистопольском</a:t>
            </a:r>
            <a:r>
              <a:rPr lang="ru-RU" sz="2000" b="1" i="1" dirty="0">
                <a:solidFill>
                  <a:schemeClr val="tx2"/>
                </a:solidFill>
              </a:rPr>
              <a:t> муниципальном районе Республики Татарстан на 2016-2020 годы»</a:t>
            </a:r>
          </a:p>
        </p:txBody>
      </p:sp>
    </p:spTree>
    <p:extLst>
      <p:ext uri="{BB962C8B-B14F-4D97-AF65-F5344CB8AC3E}">
        <p14:creationId xmlns:p14="http://schemas.microsoft.com/office/powerpoint/2010/main" val="219518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DJI025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6367" y="0"/>
            <a:ext cx="9208287" cy="4524315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endParaRPr lang="ru-RU" sz="2800" b="1" dirty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 </a:t>
            </a:r>
            <a:r>
              <a:rPr lang="ru-RU" sz="2800" b="1" dirty="0">
                <a:solidFill>
                  <a:srgbClr val="002060"/>
                </a:solidFill>
              </a:rPr>
              <a:t>проводимой работе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 поддержке  социально ориентированных некоммерческих организаций </a:t>
            </a:r>
            <a:endParaRPr lang="ru-RU" sz="2800" b="1" dirty="0">
              <a:solidFill>
                <a:srgbClr val="002060"/>
              </a:solidFill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в Чистопольском муниципальном районе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Докладывает</a:t>
            </a:r>
            <a:r>
              <a:rPr lang="ru-RU" sz="2400" b="1" dirty="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заместитель руководителя Исполнительного комитета Чистопольского муниципального района по социальным вопросам Задворнова Г.Ю.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print_1051987_1359556.jpg"/>
          <p:cNvPicPr>
            <a:picLocks noChangeAspect="1"/>
          </p:cNvPicPr>
          <p:nvPr/>
        </p:nvPicPr>
        <p:blipFill>
          <a:blip r:embed="rId3" cstate="print"/>
          <a:srcRect l="7364" t="5122" r="4083"/>
          <a:stretch>
            <a:fillRect/>
          </a:stretch>
        </p:blipFill>
        <p:spPr>
          <a:xfrm>
            <a:off x="3275856" y="4509120"/>
            <a:ext cx="3024336" cy="2160240"/>
          </a:xfrm>
          <a:prstGeom prst="rect">
            <a:avLst/>
          </a:prstGeom>
        </p:spPr>
      </p:pic>
      <p:pic>
        <p:nvPicPr>
          <p:cNvPr id="12" name="Рисунок 11" descr="print_1905487_1826913.jpg"/>
          <p:cNvPicPr>
            <a:picLocks noChangeAspect="1"/>
          </p:cNvPicPr>
          <p:nvPr/>
        </p:nvPicPr>
        <p:blipFill>
          <a:blip r:embed="rId4" cstate="print"/>
          <a:srcRect l="5323" r="11288"/>
          <a:stretch>
            <a:fillRect/>
          </a:stretch>
        </p:blipFill>
        <p:spPr>
          <a:xfrm>
            <a:off x="0" y="4509120"/>
            <a:ext cx="3384376" cy="2159942"/>
          </a:xfrm>
          <a:prstGeom prst="rect">
            <a:avLst/>
          </a:prstGeom>
        </p:spPr>
      </p:pic>
      <p:pic>
        <p:nvPicPr>
          <p:cNvPr id="13" name="Рисунок 12" descr="print_1792467_1774577.jpg"/>
          <p:cNvPicPr>
            <a:picLocks noChangeAspect="1"/>
          </p:cNvPicPr>
          <p:nvPr/>
        </p:nvPicPr>
        <p:blipFill>
          <a:blip r:embed="rId5" cstate="print"/>
          <a:srcRect r="7678"/>
          <a:stretch>
            <a:fillRect/>
          </a:stretch>
        </p:blipFill>
        <p:spPr>
          <a:xfrm>
            <a:off x="6119664" y="4509120"/>
            <a:ext cx="3024336" cy="218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restianin.ru/sites/default/files/title_image/2014-12/rian_02336708.hr_.ru-pic4_zoom-1000x1000-455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1"/>
            <a:ext cx="8385207" cy="5592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6021288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В.В. Путин: </a:t>
            </a:r>
            <a:r>
              <a:rPr lang="ru-RU" b="1" i="1" dirty="0" smtClean="0"/>
              <a:t>«Будет </a:t>
            </a:r>
            <a:r>
              <a:rPr lang="ru-RU" b="1" i="1" dirty="0"/>
              <a:t>запущена специальная программа президентских грантов для поддержки НКО, работающих в малых городах и </a:t>
            </a:r>
            <a:r>
              <a:rPr lang="ru-RU" b="1" i="1" dirty="0" smtClean="0"/>
              <a:t>сёлах»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124121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Picture 4" descr="http://chistopol.tatarstan.ru/file/photoreport/print_675488_10316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1" r="21023"/>
          <a:stretch/>
        </p:blipFill>
        <p:spPr bwMode="auto">
          <a:xfrm>
            <a:off x="76513" y="1060663"/>
            <a:ext cx="4824857" cy="494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chistopol.tatarstan.ru/file/photoreport/print_675488_10316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60663"/>
            <a:ext cx="2711333" cy="180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chistopol.tatarstan.ru/file/photoreport/print_675488_10316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0928"/>
            <a:ext cx="3244438" cy="216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chistopol.tatarstan.ru/file/photoreport/print_675488_10316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69160"/>
            <a:ext cx="2771538" cy="184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15816" y="26286"/>
            <a:ext cx="5942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</a:rPr>
              <a:t>Глава Чистопольского муниципального района Д.А. Иванов вручает компьютер руководителю общественной организации «Инвалиды войны» 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931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Picture 2" descr="21 21 10 16 53 Thumbnail5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82" y="1040000"/>
            <a:ext cx="4762065" cy="317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42" y="1026597"/>
            <a:ext cx="4486353" cy="2989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http://odm99.ru/images/news/admin/2016/03/21/21_21_10_26_49_Thumbnail5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9" y="4293096"/>
            <a:ext cx="3421435" cy="228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20 20 06 53 35 Thumbnail1 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45024"/>
            <a:ext cx="4392488" cy="291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1322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http://chistopol.tatarstan.ru/file/photoreport/print_1853227_18044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2"/>
          <a:stretch/>
        </p:blipFill>
        <p:spPr bwMode="auto">
          <a:xfrm>
            <a:off x="405053" y="1124744"/>
            <a:ext cx="8315226" cy="526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98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27584" y="1340768"/>
            <a:ext cx="7772400" cy="3168352"/>
          </a:xfr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i="1" dirty="0">
                <a:solidFill>
                  <a:srgbClr val="044C36"/>
                </a:solidFill>
              </a:rPr>
              <a:t>О разработке муниципальных программ поддержки социально ориентированных некоммерческих </a:t>
            </a:r>
            <a:r>
              <a:rPr lang="ru-RU" sz="4000" b="1" i="1" dirty="0" smtClean="0">
                <a:solidFill>
                  <a:srgbClr val="044C36"/>
                </a:solidFill>
              </a:rPr>
              <a:t>организаций</a:t>
            </a:r>
            <a:endParaRPr lang="ru-RU" sz="4000" b="1" i="1" dirty="0">
              <a:solidFill>
                <a:srgbClr val="044C3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5877272"/>
            <a:ext cx="79208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i="1" dirty="0" smtClean="0">
              <a:solidFill>
                <a:srgbClr val="044C36"/>
              </a:solidFill>
              <a:latin typeface="+mj-lt"/>
              <a:ea typeface="+mj-ea"/>
              <a:cs typeface="+mj-cs"/>
            </a:endParaRPr>
          </a:p>
          <a:p>
            <a:pPr algn="r"/>
            <a:r>
              <a:rPr lang="ru-RU" sz="1600" b="1" i="1" dirty="0" smtClean="0">
                <a:solidFill>
                  <a:srgbClr val="044C36"/>
                </a:solidFill>
              </a:rPr>
              <a:t>А.А. </a:t>
            </a:r>
            <a:r>
              <a:rPr lang="ru-RU" sz="1600" b="1" i="1" dirty="0" err="1" smtClean="0">
                <a:solidFill>
                  <a:srgbClr val="044C36"/>
                </a:solidFill>
              </a:rPr>
              <a:t>Хакимуллина</a:t>
            </a:r>
            <a:r>
              <a:rPr lang="ru-RU" sz="1600" b="1" i="1" dirty="0" smtClean="0">
                <a:solidFill>
                  <a:srgbClr val="044C36"/>
                </a:solidFill>
              </a:rPr>
              <a:t>, г. Казань, 2016</a:t>
            </a:r>
            <a:endParaRPr lang="ru-RU" sz="1600" b="1" i="1" dirty="0" smtClean="0">
              <a:solidFill>
                <a:srgbClr val="044C36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80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2" descr="http://chistopol.tatarstan.ru/file/photoreport/print_1795847_1777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65686"/>
            <a:ext cx="4209536" cy="280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histopol.tatarstan.ru/file/photoreport/print_1795847_17777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3" y="4006416"/>
            <a:ext cx="4208953" cy="280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chistopol.tatarstan.ru/file/photoreport/print_1479847_16123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99930"/>
            <a:ext cx="4200818" cy="281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chistopol.tatarstan.ru/file/photoreport/print_1162827_14126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0" y="1047429"/>
            <a:ext cx="4209536" cy="280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644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2" descr="http://chistopol.tatarstan.ru/file/photoreport/print_1479847_16123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49645"/>
            <a:ext cx="5647039" cy="378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84" y="1031259"/>
            <a:ext cx="4034393" cy="270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chistopol.tatarstan.ru/file/photoreport/print_1252407_1466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31259"/>
            <a:ext cx="4061479" cy="270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893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JI02594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50800" dir="5400000" sx="38000" sy="38000" algn="ctr" rotWithShape="0">
              <a:srgbClr val="000000">
                <a:alpha val="67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9531" t="13300" r="30486" b="4087"/>
          <a:stretch>
            <a:fillRect/>
          </a:stretch>
        </p:blipFill>
        <p:spPr bwMode="auto">
          <a:xfrm>
            <a:off x="1691680" y="116632"/>
            <a:ext cx="5678162" cy="6599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09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JI02594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50800" dir="5400000" sx="38000" sy="38000" algn="ctr" rotWithShape="0">
              <a:srgbClr val="000000">
                <a:alpha val="67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3075" t="7700" r="32276" b="5501"/>
          <a:stretch>
            <a:fillRect/>
          </a:stretch>
        </p:blipFill>
        <p:spPr bwMode="auto">
          <a:xfrm>
            <a:off x="2339752" y="44624"/>
            <a:ext cx="4733095" cy="6669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138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3862" t="8526" r="31882" b="7433"/>
          <a:stretch>
            <a:fillRect/>
          </a:stretch>
        </p:blipFill>
        <p:spPr bwMode="auto">
          <a:xfrm>
            <a:off x="4427984" y="116632"/>
            <a:ext cx="4571971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3862" t="7700" r="31882" b="8301"/>
          <a:stretch>
            <a:fillRect/>
          </a:stretch>
        </p:blipFill>
        <p:spPr bwMode="auto">
          <a:xfrm>
            <a:off x="107503" y="188640"/>
            <a:ext cx="4541905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89703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33862" t="15397" r="31882" b="16001"/>
          <a:stretch>
            <a:fillRect/>
          </a:stretch>
        </p:blipFill>
        <p:spPr bwMode="auto">
          <a:xfrm>
            <a:off x="827584" y="116632"/>
            <a:ext cx="7848872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3670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4844" t="27033" r="32475" b="42867"/>
          <a:stretch>
            <a:fillRect/>
          </a:stretch>
        </p:blipFill>
        <p:spPr bwMode="auto">
          <a:xfrm>
            <a:off x="45544" y="260648"/>
            <a:ext cx="88955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1485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31893" t="11200" r="31882" b="5501"/>
          <a:stretch>
            <a:fillRect/>
          </a:stretch>
        </p:blipFill>
        <p:spPr bwMode="auto">
          <a:xfrm>
            <a:off x="0" y="260648"/>
            <a:ext cx="467628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33380" t="11316" r="33455" b="4101"/>
          <a:stretch>
            <a:fillRect/>
          </a:stretch>
        </p:blipFill>
        <p:spPr bwMode="auto">
          <a:xfrm>
            <a:off x="4572000" y="44624"/>
            <a:ext cx="4536504" cy="650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97935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13781" t="6300" r="14164" b="45401"/>
          <a:stretch>
            <a:fillRect/>
          </a:stretch>
        </p:blipFill>
        <p:spPr bwMode="auto">
          <a:xfrm>
            <a:off x="0" y="116632"/>
            <a:ext cx="91440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63454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8743" t="6300" r="29914" b="7167"/>
          <a:stretch>
            <a:fillRect/>
          </a:stretch>
        </p:blipFill>
        <p:spPr bwMode="auto">
          <a:xfrm>
            <a:off x="1835696" y="116632"/>
            <a:ext cx="550458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4508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294067" y="616431"/>
            <a:ext cx="8712968" cy="35719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44C36"/>
                </a:solidFill>
              </a:rPr>
              <a:t>Основные принципы подготовки программ по поддержке социально ориентированных НКО</a:t>
            </a:r>
            <a:endParaRPr lang="ru-RU" i="1" dirty="0" smtClean="0">
              <a:solidFill>
                <a:srgbClr val="044C3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4625"/>
            <a:ext cx="2133600" cy="365125"/>
          </a:xfrm>
        </p:spPr>
        <p:txBody>
          <a:bodyPr/>
          <a:lstStyle/>
          <a:p>
            <a:fld id="{256D0FF7-DF15-40C2-846F-6608064B5C99}" type="slidenum">
              <a:rPr lang="ru-RU" sz="1600" b="1" smtClean="0">
                <a:solidFill>
                  <a:schemeClr val="tx1"/>
                </a:solidFill>
              </a:rPr>
              <a:pPr/>
              <a:t>5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526" y="2908135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Установление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измеримых результатов реализации программы (конечных и непосредственных результатов)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083" y="3615215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Интеграция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регулятивных и финансовых инструментов для достижения целей программы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8083" y="4248607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buBlip>
                <a:blip r:embed="rId2"/>
              </a:buBlip>
            </a:pP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аделение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участников реализации программы необходимыми и достаточными полномочиями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1526" y="5373216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роведение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регулярной оценки результативности и эффективности реализации программы, в том числе с привлечением внешних 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экспертов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999" y="2276872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ормулирование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задач программы, необходимых и достаточных для достижения целей 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программы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6027" y="1844824"/>
            <a:ext cx="84249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>
              <a:buBlip>
                <a:blip r:embed="rId2"/>
              </a:buBlip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Определение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конкретных, измеримых и достижимых целей 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программы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8208" y="4907428"/>
            <a:ext cx="84249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Обеспечение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прозрачности и конкурсной основы оказания поддержки СО НКО</a:t>
            </a:r>
          </a:p>
        </p:txBody>
      </p:sp>
    </p:spTree>
    <p:extLst>
      <p:ext uri="{BB962C8B-B14F-4D97-AF65-F5344CB8AC3E}">
        <p14:creationId xmlns:p14="http://schemas.microsoft.com/office/powerpoint/2010/main" val="41879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3781" t="6300" r="14557" b="9001"/>
          <a:stretch>
            <a:fillRect/>
          </a:stretch>
        </p:blipFill>
        <p:spPr bwMode="auto">
          <a:xfrm>
            <a:off x="107504" y="260648"/>
            <a:ext cx="866476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4962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2703" t="8134" r="29520" b="4368"/>
          <a:stretch>
            <a:fillRect/>
          </a:stretch>
        </p:blipFill>
        <p:spPr bwMode="auto">
          <a:xfrm>
            <a:off x="107504" y="116632"/>
            <a:ext cx="4808407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31106" t="6300" r="32670" b="5501"/>
          <a:stretch>
            <a:fillRect/>
          </a:stretch>
        </p:blipFill>
        <p:spPr bwMode="auto">
          <a:xfrm>
            <a:off x="4517200" y="116632"/>
            <a:ext cx="462680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54834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0712" t="7000" r="31882" b="46801"/>
          <a:stretch>
            <a:fillRect/>
          </a:stretch>
        </p:blipFill>
        <p:spPr bwMode="auto">
          <a:xfrm>
            <a:off x="395536" y="260648"/>
            <a:ext cx="8499126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22996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5" descr="05290841"/>
          <p:cNvPicPr>
            <a:picLocks noChangeAspect="1" noChangeArrowheads="1"/>
          </p:cNvPicPr>
          <p:nvPr/>
        </p:nvPicPr>
        <p:blipFill rotWithShape="1">
          <a:blip r:embed="rId3" cstate="print"/>
          <a:srcRect b="19506"/>
          <a:stretch/>
        </p:blipFill>
        <p:spPr bwMode="auto">
          <a:xfrm>
            <a:off x="4670851" y="4205549"/>
            <a:ext cx="4103440" cy="247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682298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1876" y="1031259"/>
            <a:ext cx="4152486" cy="311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530168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522" y="1031259"/>
            <a:ext cx="4154408" cy="311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37401859"/>
          <p:cNvPicPr>
            <a:picLocks noChangeAspect="1" noChangeArrowheads="1"/>
          </p:cNvPicPr>
          <p:nvPr/>
        </p:nvPicPr>
        <p:blipFill rotWithShape="1">
          <a:blip r:embed="rId6" cstate="print"/>
          <a:srcRect b="21173"/>
          <a:stretch/>
        </p:blipFill>
        <p:spPr bwMode="auto">
          <a:xfrm>
            <a:off x="215839" y="4221088"/>
            <a:ext cx="4163438" cy="246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8163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41" y="1043495"/>
            <a:ext cx="4163616" cy="277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136" y="1043496"/>
            <a:ext cx="4163616" cy="277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2" y="3933056"/>
            <a:ext cx="4164048" cy="277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48" y="3933056"/>
            <a:ext cx="4126294" cy="274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8562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2" descr="Республиканский чемпионат выявил сильнейших армрестлеров.  В их числе есть и чистопольцы 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492" y="908720"/>
            <a:ext cx="7780412" cy="5835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953594" y="129392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Чистопольцы на Чемпионате </a:t>
            </a:r>
            <a:r>
              <a:rPr lang="ru-RU" b="1" i="1" dirty="0"/>
              <a:t>Республики Татарстан по армспорту среди инвалидов </a:t>
            </a:r>
          </a:p>
        </p:txBody>
      </p:sp>
    </p:spTree>
    <p:extLst>
      <p:ext uri="{BB962C8B-B14F-4D97-AF65-F5344CB8AC3E}">
        <p14:creationId xmlns:p14="http://schemas.microsoft.com/office/powerpoint/2010/main" val="16917743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4" descr="http://www.chistopol-rt.ru/images/stories/images/%D0%BB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548" y="1039854"/>
            <a:ext cx="3768419" cy="2826314"/>
          </a:xfrm>
          <a:prstGeom prst="rect">
            <a:avLst/>
          </a:prstGeom>
          <a:noFill/>
        </p:spPr>
      </p:pic>
      <p:pic>
        <p:nvPicPr>
          <p:cNvPr id="8" name="Picture 6" descr="http://www.chistopol-rt.ru/images/stories/images/%D1%88%D0%B0%D1%88%D0%BA%D0%B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2210" y="1031259"/>
            <a:ext cx="3768420" cy="2826314"/>
          </a:xfrm>
          <a:prstGeom prst="rect">
            <a:avLst/>
          </a:prstGeom>
          <a:noFill/>
        </p:spPr>
      </p:pic>
      <p:pic>
        <p:nvPicPr>
          <p:cNvPr id="9" name="Picture 8" descr="http://www.chistopol-rt.ru/images/stories/images/%D1%88%D0%B0%D1%88%D0%BA%D0%B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453" y="3965958"/>
            <a:ext cx="3746509" cy="2859179"/>
          </a:xfrm>
          <a:prstGeom prst="rect">
            <a:avLst/>
          </a:prstGeom>
          <a:noFill/>
        </p:spPr>
      </p:pic>
      <p:pic>
        <p:nvPicPr>
          <p:cNvPr id="10" name="Picture 10" descr="http://www.chistopol-rt.ru/media/k2/items/cache/cf771778445424abda658adbb10a4190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2210" y="3965958"/>
            <a:ext cx="3812238" cy="28591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4748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Picture 2" descr="В чистопольском доме-интернате проходила необычная эстафе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137" y="1040951"/>
            <a:ext cx="3834745" cy="2880320"/>
          </a:xfrm>
          <a:prstGeom prst="rect">
            <a:avLst/>
          </a:prstGeom>
          <a:noFill/>
        </p:spPr>
      </p:pic>
      <p:pic>
        <p:nvPicPr>
          <p:cNvPr id="12" name="Picture 4" descr="https://pp.vk.me/c837534/v837534083/10b68/1z3HWEXnTO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9275" y="1038737"/>
            <a:ext cx="3731324" cy="2858195"/>
          </a:xfrm>
          <a:prstGeom prst="rect">
            <a:avLst/>
          </a:prstGeom>
          <a:noFill/>
        </p:spPr>
      </p:pic>
      <p:pic>
        <p:nvPicPr>
          <p:cNvPr id="13" name="Picture 6" descr="https://pp.vk.me/c837534/v837534083/10b56/aRNzjTy-eW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2422" y="3465740"/>
            <a:ext cx="4465030" cy="3117273"/>
          </a:xfrm>
          <a:prstGeom prst="rect">
            <a:avLst/>
          </a:prstGeom>
          <a:noFill/>
        </p:spPr>
      </p:pic>
      <p:pic>
        <p:nvPicPr>
          <p:cNvPr id="14" name="Picture 8" descr="https://pp.vk.me/c837534/v837534083/1054f/MZsxzPcVw9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31" y="3645024"/>
            <a:ext cx="3927709" cy="2926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52003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pp.vk.me/c604516/v604516083/1ea55/0F7829nFSNQ.jpg"/>
          <p:cNvPicPr>
            <a:picLocks noChangeAspect="1" noChangeArrowheads="1"/>
          </p:cNvPicPr>
          <p:nvPr/>
        </p:nvPicPr>
        <p:blipFill>
          <a:blip r:embed="rId2" cstate="print"/>
          <a:srcRect t="13793" b="27586"/>
          <a:stretch>
            <a:fillRect/>
          </a:stretch>
        </p:blipFill>
        <p:spPr bwMode="auto">
          <a:xfrm>
            <a:off x="462228" y="3068960"/>
            <a:ext cx="8192909" cy="3602055"/>
          </a:xfrm>
          <a:prstGeom prst="rect">
            <a:avLst/>
          </a:prstGeom>
          <a:noFill/>
        </p:spPr>
      </p:pic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494" y="71845"/>
            <a:ext cx="679062" cy="8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2" descr="https://pp.vk.me/c626917/v626917083/3020d/VTsRDHeMJVs.jpg"/>
          <p:cNvPicPr>
            <a:picLocks noChangeAspect="1" noChangeArrowheads="1"/>
          </p:cNvPicPr>
          <p:nvPr/>
        </p:nvPicPr>
        <p:blipFill rotWithShape="1">
          <a:blip r:embed="rId4" cstate="print"/>
          <a:srcRect t="18749" b="17502"/>
          <a:stretch/>
        </p:blipFill>
        <p:spPr bwMode="auto">
          <a:xfrm>
            <a:off x="462227" y="972231"/>
            <a:ext cx="8192909" cy="2937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84853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2" descr="Чистопольцы заняли призовые места в соревнованиях по бочча"/>
          <p:cNvPicPr>
            <a:picLocks noChangeAspect="1" noChangeArrowheads="1"/>
          </p:cNvPicPr>
          <p:nvPr/>
        </p:nvPicPr>
        <p:blipFill>
          <a:blip r:embed="rId3" cstate="print"/>
          <a:srcRect t="26880"/>
          <a:stretch>
            <a:fillRect/>
          </a:stretch>
        </p:blipFill>
        <p:spPr bwMode="auto">
          <a:xfrm>
            <a:off x="443922" y="1000196"/>
            <a:ext cx="8284468" cy="4543225"/>
          </a:xfrm>
          <a:prstGeom prst="rect">
            <a:avLst/>
          </a:prstGeom>
          <a:noFill/>
        </p:spPr>
      </p:pic>
      <p:pic>
        <p:nvPicPr>
          <p:cNvPr id="7" name="Picture 4" descr="http://www.chistopol-rt.ru/images/stories/images/1DwuJdoyS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97521"/>
            <a:ext cx="3827371" cy="2551581"/>
          </a:xfrm>
          <a:prstGeom prst="rect">
            <a:avLst/>
          </a:prstGeom>
          <a:noFill/>
        </p:spPr>
      </p:pic>
      <p:pic>
        <p:nvPicPr>
          <p:cNvPr id="8" name="Picture 6" descr="http://www.chistopol-rt.ru/images/stories/images/DVeW7ozAUy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9129" y="4186038"/>
            <a:ext cx="4105725" cy="2563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7841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183914" y="428625"/>
            <a:ext cx="8712968" cy="35719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44C36"/>
                </a:solidFill>
              </a:rPr>
              <a:t>Примерная структура программы</a:t>
            </a:r>
          </a:p>
          <a:p>
            <a:pPr algn="ctr"/>
            <a:endParaRPr lang="ru-RU" sz="2000" i="1" dirty="0" smtClean="0">
              <a:solidFill>
                <a:srgbClr val="044C36"/>
              </a:solidFill>
            </a:endParaRPr>
          </a:p>
          <a:p>
            <a:pPr algn="ctr"/>
            <a:endParaRPr lang="ru-RU" sz="2000" i="1" dirty="0">
              <a:solidFill>
                <a:srgbClr val="044C3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4625"/>
            <a:ext cx="2133600" cy="365125"/>
          </a:xfrm>
        </p:spPr>
        <p:txBody>
          <a:bodyPr/>
          <a:lstStyle/>
          <a:p>
            <a:fld id="{256D0FF7-DF15-40C2-846F-6608064B5C99}" type="slidenum">
              <a:rPr lang="ru-RU" sz="1600" b="1" smtClean="0">
                <a:solidFill>
                  <a:schemeClr val="tx1"/>
                </a:solidFill>
              </a:rPr>
              <a:pPr/>
              <a:t>6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787" y="3418798"/>
            <a:ext cx="84249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>
              <a:spcAft>
                <a:spcPts val="600"/>
              </a:spcAft>
              <a:buBlip>
                <a:blip r:embed="rId2"/>
              </a:buBlip>
            </a:pP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Ресурсное обеспечение программы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7967" y="1111300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Общая характеристика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деятельности СО НКО, с формулировкой основных проблем их развития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7967" y="1844824"/>
            <a:ext cx="84249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>
              <a:buBlip>
                <a:blip r:embed="rId2"/>
              </a:buBlip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Прогноз развития НКО</a:t>
            </a:r>
            <a:endParaRPr lang="ru-RU" sz="14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526" y="3887207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Механизм управления реализацией программы, включая анализ рисков и описание </a:t>
            </a: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мер управления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ими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1526" y="4595093"/>
            <a:ext cx="84249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>
              <a:buBlip>
                <a:blip r:embed="rId2"/>
              </a:buBlip>
            </a:pPr>
            <a:r>
              <a:rPr lang="ru-RU" sz="14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Методика </a:t>
            </a: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оценки результативности и эффективности программы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7967" y="2953694"/>
            <a:ext cx="84249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План и характеристика основных мероприятий программы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7967" y="2274102"/>
            <a:ext cx="84249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3pPr marL="720000" lvl="2" indent="-288000">
              <a:buBlip>
                <a:blip r:embed="rId2"/>
              </a:buBlip>
              <a:defRPr sz="1200" i="1"/>
            </a:lvl3pPr>
          </a:lstStyle>
          <a:p>
            <a:pPr lvl="2" algn="just"/>
            <a:r>
              <a:rPr lang="ru-RU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Цели, задачи и показатели достижения, описание основных ожидаемых результатов программы, сроки и этапы реализации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74026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Picture 2" descr="C:\Users\Хуснуллин\Desktop\2016\ЯНВАРЬ-ФЕВРАЛЬ\конференция совета ветеранов\DSC_039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94" y="1099307"/>
            <a:ext cx="3947451" cy="2631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302" y="3959678"/>
            <a:ext cx="3962288" cy="264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626" y="3979854"/>
            <a:ext cx="3932024" cy="2621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462" y="1099307"/>
            <a:ext cx="3947452" cy="2631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4238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83" y="1082804"/>
            <a:ext cx="4030122" cy="302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430" y="1082804"/>
            <a:ext cx="4533888" cy="302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782" y="4173759"/>
            <a:ext cx="4824857" cy="268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9267" y="4165600"/>
            <a:ext cx="3776133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021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2" descr="C:\Users\1\Downloads\print_1227207_144884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233" y="1031259"/>
            <a:ext cx="8613486" cy="574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3454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1640599"/>
            <a:ext cx="5712761" cy="380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515" y="1074044"/>
            <a:ext cx="3433314" cy="26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515" y="3914546"/>
            <a:ext cx="3407434" cy="275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5807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" name="Picture 2" descr="http://chistopol.tatarstan.ru/file/photoreport/print_1882667_18184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51" y="1023587"/>
            <a:ext cx="8616632" cy="483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cs.nblu.ru/pp/c631127/v631127694/1ddbe/y7eNVc0Sfh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47" y="4149080"/>
            <a:ext cx="3923359" cy="262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cs.nblu.ru/pp/c627816/v627816999/250cf/wQAk0wbbOD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790" y="4149080"/>
            <a:ext cx="4684894" cy="263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200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2" descr="http://cs.nblu.ru/pp/c626323/v626323999/1fccd/4YCTnVD2Jm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4" y="1124743"/>
            <a:ext cx="4279462" cy="570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s.nblu.ru/pp/c636720/v636720999/3da9f/3Tfhc6oARh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999" y="1268760"/>
            <a:ext cx="4664875" cy="261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http://cs.nblu.ru/pp/c623129/v623129582/7ac50/qoOFiTYVOJ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000" y="4077072"/>
            <a:ext cx="4654496" cy="27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5140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2" descr="http://chistopol.tatarstan.ru/file/photoreport/print_1942707_1843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00" y="3746111"/>
            <a:ext cx="4447988" cy="296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chistopol.tatarstan.ru/file/photoreport/print_1942707_1843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2" y="1052186"/>
            <a:ext cx="4343552" cy="289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histopol.tatarstan.ru/file/photoreport/print_1942707_18435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/>
          <a:stretch/>
        </p:blipFill>
        <p:spPr bwMode="auto">
          <a:xfrm>
            <a:off x="298506" y="3317177"/>
            <a:ext cx="4129478" cy="342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chistopol.tatarstan.ru/file/photoreport/print_1942707_18435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58402"/>
            <a:ext cx="3914375" cy="261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82090" y="175558"/>
            <a:ext cx="5238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Открытие тренажерного зала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867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94" y="1031259"/>
            <a:ext cx="8758506" cy="557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985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3" descr="C:\Users\1\Desktop\9355056bafbf69790a466657fb9e1626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7" y="1078726"/>
            <a:ext cx="8483359" cy="566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2976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1258"/>
            <a:ext cx="8496944" cy="566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805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183914" y="428625"/>
            <a:ext cx="8712968" cy="35719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44C36"/>
                </a:solidFill>
              </a:rPr>
              <a:t>Конечные результаты программы</a:t>
            </a:r>
          </a:p>
          <a:p>
            <a:pPr algn="ctr"/>
            <a:endParaRPr lang="ru-RU" sz="2000" i="1" dirty="0" smtClean="0">
              <a:solidFill>
                <a:srgbClr val="044C36"/>
              </a:solidFill>
            </a:endParaRPr>
          </a:p>
          <a:p>
            <a:pPr algn="ctr"/>
            <a:endParaRPr lang="ru-RU" sz="2000" i="1" dirty="0">
              <a:solidFill>
                <a:srgbClr val="044C3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4625"/>
            <a:ext cx="2133600" cy="365125"/>
          </a:xfrm>
        </p:spPr>
        <p:txBody>
          <a:bodyPr/>
          <a:lstStyle/>
          <a:p>
            <a:fld id="{256D0FF7-DF15-40C2-846F-6608064B5C99}" type="slidenum">
              <a:rPr lang="ru-RU" sz="1600" b="1" smtClean="0">
                <a:solidFill>
                  <a:schemeClr val="tx1"/>
                </a:solidFill>
              </a:rPr>
              <a:pPr/>
              <a:t>7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9532" y="1504757"/>
            <a:ext cx="84249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ешение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приоритетных задач в социальной сфере за счет использования потенциала некоммерческих организаций в достижении приоритетных задач в социальной сфере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3473" y="2887745"/>
            <a:ext cx="842493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азвитие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сектора социально ориентированных некоммерческих организаций в районе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3473" y="4149080"/>
            <a:ext cx="84249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3pPr marL="720000" lvl="2" indent="-288000">
              <a:buBlip>
                <a:blip r:embed="rId2"/>
              </a:buBlip>
              <a:defRPr sz="1200" i="1"/>
            </a:lvl3pPr>
          </a:lstStyle>
          <a:p>
            <a:pPr lvl="2" algn="just"/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азвитие 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благотворительной деятельности и добровольчества в районе, играющих ключевую роль в развитии сектора некоммерческих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36768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21" name="Picture 1" descr="F:\АРХИВ\2015 ГОД\АПРЕЛЬ-ОКТЯБРЬ 2015\ПОМОГИ СОБРАТЬСЯ В ШКОЛУ 2015\ГОРОДСКОЕ МЕРОПРИЯТИЕ ПОМОГИ СОБРАТЬСЯ\DSC_03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31258"/>
            <a:ext cx="8496944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2720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7890" name="Picture 2" descr="http://chistopol.tatarstan.ru/file/photoreport/print_1797687_17787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31259"/>
            <a:ext cx="6955787" cy="548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0321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450" y="4005064"/>
            <a:ext cx="4418754" cy="28299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8495" y="1025675"/>
            <a:ext cx="4326363" cy="2956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4679" y="3996248"/>
            <a:ext cx="4060179" cy="28382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450" y="1025675"/>
            <a:ext cx="4286357" cy="29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602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6866" name="Picture 2" descr="http://chistopol.tatarstan.ru/file/photoreport/print_1903087_182618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00" y="970385"/>
            <a:ext cx="767859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9270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7650" name="Picture 2" descr="http://chistopol.tatarstan.ru/file/photoreport/print_1491607_161617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00"/>
          <a:stretch/>
        </p:blipFill>
        <p:spPr bwMode="auto">
          <a:xfrm>
            <a:off x="200342" y="3085517"/>
            <a:ext cx="8229485" cy="366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chistopol.tatarstan.ru/file/photoreport/print_1491607_1616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24745"/>
            <a:ext cx="4320479" cy="26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chistopol.tatarstan.ru/file/photoreport/print_1491607_1616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5"/>
            <a:ext cx="3950731" cy="263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1831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2" descr="1458 13 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4707"/>
            <a:ext cx="8820472" cy="587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1471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Picture 2" descr="1409 1 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2" y="1196752"/>
            <a:ext cx="9131828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28438" y="100403"/>
            <a:ext cx="5836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Чистопольцы - победители </a:t>
            </a:r>
            <a:r>
              <a:rPr lang="ru-RU" sz="2000" b="1" i="1" dirty="0"/>
              <a:t>регионального этапа </a:t>
            </a:r>
            <a:r>
              <a:rPr lang="ru-RU" sz="2000" b="1" i="1" dirty="0" smtClean="0"/>
              <a:t>«Доброволец России»</a:t>
            </a:r>
          </a:p>
          <a:p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36837351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Хуснуллин\Desktop\ГЕРБ ЧИСТОПОЛЯ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4" y="52895"/>
            <a:ext cx="778171" cy="97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5556" y="129392"/>
            <a:ext cx="2292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ЧИСТОПОЛЬСКИЙ 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МУНИЦИПАЛЬНЫЙ</a:t>
            </a:r>
          </a:p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944492" y="868056"/>
            <a:ext cx="7913758" cy="0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Picture 2" descr="C:\Users\Хуснуллин\Desktop\Неделя_мужества\18-02\IMG_0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17" y="1116219"/>
            <a:ext cx="8608954" cy="573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7683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1" y="0"/>
            <a:ext cx="9180512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 descr="C:\Users\Ilmira\Desktop\РАБОТА ИЛЬМИРЫ\хэзинэ\chistopol_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2600" y="4352925"/>
            <a:ext cx="3074988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F:\АРХИВ\2014 ГОД\ИЮНЬ 2014\ДЛЯ КОРОБКИ\co3DwGuJdlI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7588" y="4352925"/>
            <a:ext cx="3032125" cy="2178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:\АРХИВ\2014 ГОД\ИЮНЬ 2014\ДЛЯ КОРОБКИ\Чистополь\DSC06484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346575"/>
            <a:ext cx="3040063" cy="217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Ilmira\Desktop\РАБОТА ИЛЬМИРЫ\хэзинэ\chistopol_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5300" y="4352925"/>
            <a:ext cx="3073400" cy="2200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:\АРХИВ\2014 ГОД\ИЮНЬ 2014\ДЛЯ КОРОБКИ\Чистополь\DSC06484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13" y="4346575"/>
            <a:ext cx="3041650" cy="2179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6512" y="-99392"/>
            <a:ext cx="9144000" cy="415498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sz="4400" b="1" dirty="0" smtClean="0">
                <a:ln w="11430">
                  <a:noFill/>
                </a:ln>
                <a:solidFill>
                  <a:srgbClr val="FF0000"/>
                </a:solidFill>
                <a:latin typeface="+mj-lt"/>
              </a:rPr>
              <a:t>СПАСИБО </a:t>
            </a:r>
            <a:endParaRPr lang="ru-RU" sz="4400" b="1" dirty="0">
              <a:ln w="11430">
                <a:noFill/>
              </a:ln>
              <a:solidFill>
                <a:srgbClr val="FF0000"/>
              </a:solidFill>
              <a:latin typeface="+mj-lt"/>
            </a:endParaRPr>
          </a:p>
          <a:p>
            <a:pPr algn="ctr">
              <a:defRPr/>
            </a:pPr>
            <a:r>
              <a:rPr lang="ru-RU" sz="4400" b="1" dirty="0">
                <a:ln w="11430">
                  <a:noFill/>
                </a:ln>
                <a:solidFill>
                  <a:srgbClr val="FF0000"/>
                </a:solidFill>
                <a:latin typeface="+mj-lt"/>
              </a:rPr>
              <a:t>ЗА ВНИМАНИЕ</a:t>
            </a:r>
            <a:r>
              <a:rPr lang="ru-RU" sz="4400" b="1" dirty="0" smtClean="0">
                <a:ln w="11430">
                  <a:noFill/>
                </a:ln>
                <a:solidFill>
                  <a:srgbClr val="FF0000"/>
                </a:solidFill>
                <a:latin typeface="+mj-lt"/>
              </a:rPr>
              <a:t>!</a:t>
            </a:r>
          </a:p>
          <a:p>
            <a:pPr algn="ctr">
              <a:defRPr/>
            </a:pPr>
            <a:endParaRPr lang="ru-RU" sz="4400" b="1" dirty="0">
              <a:ln w="11430">
                <a:noFill/>
              </a:ln>
              <a:solidFill>
                <a:srgbClr val="FF0000"/>
              </a:solidFill>
              <a:latin typeface="+mj-lt"/>
            </a:endParaRPr>
          </a:p>
          <a:p>
            <a:pPr algn="ctr">
              <a:defRPr/>
            </a:pPr>
            <a:r>
              <a:rPr lang="ru-RU" sz="4400" b="1" dirty="0" smtClean="0">
                <a:ln w="11430">
                  <a:noFill/>
                </a:ln>
                <a:solidFill>
                  <a:srgbClr val="FF0000"/>
                </a:solidFill>
                <a:latin typeface="+mj-lt"/>
              </a:rPr>
              <a:t>ИГЪТИБАРЫГЫЗ </a:t>
            </a:r>
            <a:r>
              <a:rPr lang="tt-RU" sz="4400" b="1" dirty="0" smtClean="0">
                <a:ln w="11430">
                  <a:noFill/>
                </a:ln>
                <a:solidFill>
                  <a:srgbClr val="FF0000"/>
                </a:solidFill>
                <a:latin typeface="+mj-lt"/>
              </a:rPr>
              <a:t>ӨЧЕН РӘХМӘТ!</a:t>
            </a:r>
            <a:endParaRPr lang="ru-RU" sz="4400" b="1" dirty="0">
              <a:ln w="11430">
                <a:noFill/>
              </a:ln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endParaRPr lang="ru-RU" sz="4000" b="1" i="1" dirty="0">
              <a:ln w="11430">
                <a:noFill/>
              </a:ln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3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763" y="-61118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475" y="-34131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75" y="-18891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4293096"/>
            <a:ext cx="6768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Проректор по инновационной деятельности КФУ,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Руководитель ЦИСС РТ,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</a:rPr>
              <a:t>Депутат Государственного Совета РТ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3068960"/>
            <a:ext cx="5643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2"/>
                </a:solidFill>
              </a:rPr>
              <a:t>Андрей Вячеславович</a:t>
            </a:r>
          </a:p>
          <a:p>
            <a:pPr lvl="0" algn="ctr"/>
            <a:r>
              <a:rPr lang="ru-RU" sz="3200" b="1" dirty="0" smtClean="0">
                <a:solidFill>
                  <a:schemeClr val="tx2"/>
                </a:solidFill>
              </a:rPr>
              <a:t>АРТЕМЬЕВ</a:t>
            </a:r>
            <a:endParaRPr lang="ru-RU" sz="3200" b="1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19672" y="1348026"/>
            <a:ext cx="554461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Казанский федеральный университет</a:t>
            </a:r>
            <a:endParaRPr lang="en-US" sz="2400" dirty="0" smtClean="0">
              <a:solidFill>
                <a:schemeClr val="tx2"/>
              </a:solidFill>
            </a:endParaRPr>
          </a:p>
          <a:p>
            <a:pPr algn="ctr"/>
            <a:endParaRPr lang="en-US" sz="1000" dirty="0" smtClean="0">
              <a:solidFill>
                <a:schemeClr val="tx2"/>
              </a:solidFill>
            </a:endParaRPr>
          </a:p>
          <a:p>
            <a:pPr algn="ctr"/>
            <a:r>
              <a:rPr lang="ru-RU" sz="2400" dirty="0">
                <a:solidFill>
                  <a:schemeClr val="tx2"/>
                </a:solidFill>
              </a:rPr>
              <a:t>Центр инноваций в социальной сфере Республики </a:t>
            </a:r>
            <a:r>
              <a:rPr lang="ru-RU" sz="2400" dirty="0" smtClean="0">
                <a:solidFill>
                  <a:schemeClr val="tx2"/>
                </a:solidFill>
              </a:rPr>
              <a:t>Татарстан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32656"/>
            <a:ext cx="8316416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Разработка </a:t>
            </a:r>
            <a:r>
              <a:rPr lang="ru-RU" sz="2000" b="1" dirty="0">
                <a:solidFill>
                  <a:schemeClr val="bg1"/>
                </a:solidFill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</a:rPr>
              <a:t>принятие </a:t>
            </a:r>
            <a:r>
              <a:rPr lang="ru-RU" sz="2000" b="1" dirty="0">
                <a:solidFill>
                  <a:schemeClr val="bg1"/>
                </a:solidFill>
              </a:rPr>
              <a:t>муниципальных программ </a:t>
            </a:r>
            <a:r>
              <a:rPr lang="ru-RU" sz="2000" b="1" dirty="0" smtClean="0">
                <a:solidFill>
                  <a:schemeClr val="bg1"/>
                </a:solidFill>
              </a:rPr>
              <a:t>поддержки СОНКО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C:\Users\OAMinullina\Desktop\В РАБОТЕ\логотип КФУ\Логотипы-1\kfu_logo_circle_r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01" y="1272570"/>
            <a:ext cx="1250440" cy="122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 descr="C:\Users\OAMinullina\Desktop\В РАБОТЕ\15. ЦИСС\лого\цисс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399" y="1348026"/>
            <a:ext cx="1292253" cy="124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95536" y="5517232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2"/>
                </a:solidFill>
              </a:rPr>
              <a:t>Презентация </a:t>
            </a:r>
            <a:r>
              <a:rPr lang="ru-RU" sz="2000" b="1" i="1" dirty="0">
                <a:solidFill>
                  <a:schemeClr val="tx2"/>
                </a:solidFill>
              </a:rPr>
              <a:t>Центра инноваций в социальной сфере Республики Татарстан как ресурсного центра для социально ориентированных некоммерческих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95216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294067" y="428625"/>
            <a:ext cx="8712968" cy="35719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44C36"/>
                </a:solidFill>
              </a:rPr>
              <a:t>Показатели решения социальных задач</a:t>
            </a:r>
            <a:endParaRPr lang="ru-RU" sz="2800" i="1" dirty="0">
              <a:solidFill>
                <a:srgbClr val="044C3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4625"/>
            <a:ext cx="2133600" cy="365125"/>
          </a:xfrm>
        </p:spPr>
        <p:txBody>
          <a:bodyPr/>
          <a:lstStyle/>
          <a:p>
            <a:fld id="{256D0FF7-DF15-40C2-846F-6608064B5C99}" type="slidenum">
              <a:rPr lang="ru-RU" sz="1600" b="1" smtClean="0">
                <a:solidFill>
                  <a:schemeClr val="tx1"/>
                </a:solidFill>
              </a:rPr>
              <a:pPr/>
              <a:t>8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532" y="2974709"/>
            <a:ext cx="84249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оличество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матерей, находящихся в трудной жизненной ситуации, которым была оказана поддержка в целях предупреждения их отказа от рожденных детей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3742" y="4028058"/>
            <a:ext cx="842493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оличество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выпускников детских домов, которым была оказана поддержка в их социальной адаптации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179" y="4852380"/>
            <a:ext cx="842493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Количество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детей, совершавших правонарушения, в отношении которых реализуется индивидуальные программы реабилитации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3742" y="1929401"/>
            <a:ext cx="84249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оличество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семей, находящихся в трудной жизненной ситуации, которым была оказана поддержка с целью предупреждения лишения родительских прав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5179" y="980728"/>
            <a:ext cx="84249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buBlip>
                <a:blip r:embed="rId2"/>
              </a:buBlip>
            </a:pP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Количество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приемных (замещающих) семей, принимающих на воспитание детей подросткового возраста, которым оказана поддержка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5179" y="5658643"/>
            <a:ext cx="842493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0000" lvl="2" indent="-288000" algn="just"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оличество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инвалидов, которым была оказана поддержка в их трудоустройстве</a:t>
            </a:r>
          </a:p>
        </p:txBody>
      </p:sp>
    </p:spTree>
    <p:extLst>
      <p:ext uri="{BB962C8B-B14F-4D97-AF65-F5344CB8AC3E}">
        <p14:creationId xmlns:p14="http://schemas.microsoft.com/office/powerpoint/2010/main" val="144136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1" descr="D:\МАМА\Новая папка\лого цисс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67" y="322866"/>
            <a:ext cx="475577" cy="58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288589" y="941574"/>
            <a:ext cx="92868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ciss-rt.ru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6" name="Picture 16" descr="http://upload.wikimedia.org/wikipedia/commons/thumb/8/8d/Coat_of_Arms_of_Tatarstan.svg/2000px-Coat_of_Arms_of_Tatarsta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1846"/>
            <a:ext cx="453818" cy="45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vartemev\Desktop\Логотип Общественной палаты Р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508" y="391549"/>
            <a:ext cx="567384" cy="42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45095" y="947139"/>
            <a:ext cx="149819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mert.tatarstan.ru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705871" y="867394"/>
            <a:ext cx="1247763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oprt.tatarstan.ru</a:t>
            </a: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248" y="1988840"/>
            <a:ext cx="8496944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b="1" dirty="0" smtClean="0">
                <a:solidFill>
                  <a:srgbClr val="00549F"/>
                </a:solidFill>
              </a:rPr>
              <a:t>Центр инноваций в социальной сфере            Республики Татарстан,                                                  </a:t>
            </a:r>
            <a:r>
              <a:rPr lang="ru-RU" sz="2800" dirty="0" smtClean="0">
                <a:solidFill>
                  <a:srgbClr val="00549F"/>
                </a:solidFill>
              </a:rPr>
              <a:t>как ресурсный центр поддержки социально-ориентированных некоммерческих организаций</a:t>
            </a:r>
            <a:endParaRPr lang="ru-RU" sz="2800" dirty="0">
              <a:solidFill>
                <a:srgbClr val="00549F"/>
              </a:solidFill>
            </a:endParaRPr>
          </a:p>
        </p:txBody>
      </p:sp>
      <p:pic>
        <p:nvPicPr>
          <p:cNvPr id="20" name="Picture 5" descr="C:\Users\IVMiheev\Desktop\Документы МИХЕЕВ\ПРЕЗЕНТАЦИИ\ФИРМЕННЫЙ СТИЛЬ КФУ 2016\Логотипы КФУ\kfu_logo_circle_r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30" y="391549"/>
            <a:ext cx="467569" cy="4563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075143" y="935403"/>
            <a:ext cx="78682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kpfu.ru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3725742" y="901892"/>
            <a:ext cx="130266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Times New Roman" pitchFamily="18" charset="0"/>
              </a:rPr>
              <a:t>tatarstan.er.ru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6" name="Picture 10" descr="http://birsk-edinross.ucoz.ru/logo_Edinaya-Russi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47" y="344831"/>
            <a:ext cx="384342" cy="48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4452" y="4842406"/>
            <a:ext cx="84969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 smtClean="0">
                <a:solidFill>
                  <a:srgbClr val="00549F"/>
                </a:solidFill>
              </a:rPr>
              <a:t>Артемьев Андрей Вячеславович,              </a:t>
            </a:r>
            <a:r>
              <a:rPr lang="ru-RU" dirty="0" smtClean="0">
                <a:solidFill>
                  <a:srgbClr val="00549F"/>
                </a:solidFill>
              </a:rPr>
              <a:t>                                                                      руководитель Центра инноваций в социальной сфере,                                               проректор Казанского (Приволжского) федерального университета </a:t>
            </a:r>
            <a:endParaRPr lang="ru-RU" dirty="0">
              <a:solidFill>
                <a:srgbClr val="0054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6101079" y="889982"/>
            <a:ext cx="2728274" cy="160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4401410" y="2726548"/>
            <a:ext cx="2280361" cy="17190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2202064" y="3690586"/>
            <a:ext cx="1885384" cy="18992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7871" y="4644757"/>
            <a:ext cx="1630621" cy="2026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0" y="332656"/>
            <a:ext cx="408744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КООРДИНАЦИОННЫЙ  ЦЕНТР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8" y="6138913"/>
            <a:ext cx="795706" cy="2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:\Users\IVMiheev\Desktop\Документы МИХЕЕВ\ПРЕЗЕНТАЦИИ\ФИРМЕННЫЙ СТИЛЬ КФУ 2016\Логотипы КФУ\kfu_logo_circle_r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94" y="6089895"/>
            <a:ext cx="377015" cy="36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birsk-edinross.ucoz.ru/logo_Edinaya-Russi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44" y="4958471"/>
            <a:ext cx="315099" cy="3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http://upload.wikimedia.org/wikipedia/commons/thumb/8/8d/Coat_of_Arms_of_Tatarstan.svg/2000px-Coat_of_Arms_of_Tatarsta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98" y="3814897"/>
            <a:ext cx="367058" cy="36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67018" y="4790921"/>
            <a:ext cx="936104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2013 год</a:t>
            </a:r>
            <a:endParaRPr lang="ru-RU" b="1" i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47871" y="5186802"/>
            <a:ext cx="16306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latin typeface="+mn-lt"/>
                <a:cs typeface="Times New Roman" pitchFamily="18" charset="0"/>
              </a:rPr>
              <a:t>Акселератор молодежных социальных инициатив</a:t>
            </a:r>
            <a:r>
              <a:rPr lang="ru-RU" sz="1000" dirty="0" smtClean="0">
                <a:latin typeface="+mn-lt"/>
                <a:cs typeface="Times New Roman" pitchFamily="18" charset="0"/>
              </a:rPr>
              <a:t> подразделение К(П)ФУ, региональное представительство Фонда «Наше будущее»</a:t>
            </a:r>
          </a:p>
        </p:txBody>
      </p:sp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77" y="5069616"/>
            <a:ext cx="795706" cy="2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:\Users\IVMiheev\Desktop\Документы МИХЕЕВ\ПРЕЗЕНТАЦИИ\ФИРМЕННЫЙ СТИЛЬ КФУ 2016\Логотипы КФУ\kfu_logo_circle_r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539" y="5010407"/>
            <a:ext cx="377015" cy="36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2689974" y="3849497"/>
            <a:ext cx="936104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2014 год</a:t>
            </a:r>
            <a:endParaRPr lang="ru-RU" b="1" i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2363228" y="4180047"/>
            <a:ext cx="1630621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latin typeface="+mn-lt"/>
                <a:cs typeface="Times New Roman" pitchFamily="18" charset="0"/>
              </a:rPr>
              <a:t>Региональный проект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latin typeface="+mn-lt"/>
                <a:cs typeface="Times New Roman" pitchFamily="18" charset="0"/>
              </a:rPr>
              <a:t>ТРО ВПП «Единая Россия»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latin typeface="+mn-lt"/>
                <a:cs typeface="Times New Roman" pitchFamily="18" charset="0"/>
              </a:rPr>
              <a:t>«Социальное предпринимательство и добровольчество»</a:t>
            </a:r>
          </a:p>
        </p:txBody>
      </p:sp>
      <p:pic>
        <p:nvPicPr>
          <p:cNvPr id="29" name="Picture 10" descr="http://birsk-edinross.ucoz.ru/logo_Edinaya-Russi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81" y="3776550"/>
            <a:ext cx="315099" cy="3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63" y="3897685"/>
            <a:ext cx="795706" cy="2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C:\Users\IVMiheev\Desktop\Документы МИХЕЕВ\ПРЕЗЕНТАЦИИ\ФИРМЕННЫЙ СТИЛЬ КФУ 2016\Логотипы КФУ\kfu_logo_circle_r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750" y="3848667"/>
            <a:ext cx="377015" cy="36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5084086" y="2855399"/>
            <a:ext cx="936104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2015 год</a:t>
            </a:r>
            <a:endParaRPr lang="ru-RU" b="1" i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4714899" y="3185949"/>
            <a:ext cx="163062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latin typeface="+mn-lt"/>
                <a:cs typeface="Times New Roman" pitchFamily="18" charset="0"/>
              </a:rPr>
              <a:t>ЦИСС РТ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latin typeface="+mn-lt"/>
                <a:cs typeface="Times New Roman" pitchFamily="18" charset="0"/>
              </a:rPr>
              <a:t>Объект инфраструктуры поддержки МСП Минэкономики РТ</a:t>
            </a: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7052407" y="947818"/>
            <a:ext cx="936104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2017 год</a:t>
            </a:r>
            <a:endParaRPr lang="ru-RU" b="1" i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6681771" y="1181706"/>
            <a:ext cx="163062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latin typeface="+mn-lt"/>
                <a:cs typeface="Times New Roman" pitchFamily="18" charset="0"/>
              </a:rPr>
              <a:t>ЦИСС РТ -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latin typeface="+mn-lt"/>
                <a:cs typeface="Times New Roman" pitchFamily="18" charset="0"/>
              </a:rPr>
              <a:t>Региональный ресурсный центр поддержки СО НКО             г. Казань</a:t>
            </a:r>
          </a:p>
        </p:txBody>
      </p:sp>
      <p:pic>
        <p:nvPicPr>
          <p:cNvPr id="55" name="Picture 16" descr="http://upload.wikimedia.org/wikipedia/commons/thumb/8/8d/Coat_of_Arms_of_Tatarstan.svg/2000px-Coat_of_Arms_of_Tatarsta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982" y="1841439"/>
            <a:ext cx="367058" cy="36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http://birsk-edinross.ucoz.ru/logo_Edinaya-Russi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507" y="1810431"/>
            <a:ext cx="315099" cy="3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968" y="1934363"/>
            <a:ext cx="795706" cy="2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" descr="C:\Users\IVMiheev\Desktop\Документы МИХЕЕВ\ПРЕЗЕНТАЦИИ\ФИРМЕННЫЙ СТИЛЬ КФУ 2016\Логотипы КФУ\kfu_logo_circle_r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56" y="1885345"/>
            <a:ext cx="377015" cy="36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4.bp.blogspot.com/-N1MaT8qOE_c/VxksR70WAJI/AAAAAAAAAhk/XMNWiqZvhWk9RbZnEqJ3sBNGVbdaC9B2ACLcB/s1600/strelka_vverkh_pravaj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492" y="5495273"/>
            <a:ext cx="1298149" cy="129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https://4.bp.blogspot.com/-N1MaT8qOE_c/VxksR70WAJI/AAAAAAAAAhk/XMNWiqZvhWk9RbZnEqJ3sBNGVbdaC9B2ACLcB/s1600/strelka_vverkh_pravaj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66" y="2699705"/>
            <a:ext cx="1298149" cy="129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s://4.bp.blogspot.com/-N1MaT8qOE_c/VxksR70WAJI/AAAAAAAAAhk/XMNWiqZvhWk9RbZnEqJ3sBNGVbdaC9B2ACLcB/s1600/strelka_vverkh_pravaj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442" y="4392066"/>
            <a:ext cx="1298149" cy="129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82371" y="2606100"/>
            <a:ext cx="4005077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200" b="1" i="1" dirty="0" smtClean="0">
                <a:solidFill>
                  <a:srgbClr val="0070C0"/>
                </a:solidFill>
                <a:cs typeface="Times New Roman" pitchFamily="18" charset="0"/>
              </a:rPr>
              <a:t>ЦЕНТР ИННОВАЦИЙ В СОЦИАЛЬНОЙ СФЕРЕ -                     единый координационной центр инфраструктуры поддержки социального предпринимательства и развития деловой активности СО НКО</a:t>
            </a:r>
            <a:endParaRPr lang="ru-RU" sz="1200" b="1" i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9" t="14391" r="25014" b="28607"/>
          <a:stretch>
            <a:fillRect/>
          </a:stretch>
        </p:blipFill>
        <p:spPr bwMode="auto">
          <a:xfrm>
            <a:off x="220175" y="790620"/>
            <a:ext cx="2820252" cy="17071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6526540" y="5086259"/>
            <a:ext cx="2433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solidFill>
                  <a:srgbClr val="00549F"/>
                </a:solidFill>
              </a:rPr>
              <a:t>450 </a:t>
            </a:r>
            <a:r>
              <a:rPr lang="ru-RU" sz="1200" dirty="0" smtClean="0">
                <a:solidFill>
                  <a:srgbClr val="00549F"/>
                </a:solidFill>
              </a:rPr>
              <a:t>КОНСУЛЬТАЦИЙ</a:t>
            </a:r>
            <a:endParaRPr lang="ru-RU" sz="1200" dirty="0">
              <a:solidFill>
                <a:srgbClr val="00549F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6466390" y="5549884"/>
            <a:ext cx="24777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/>
            <a:r>
              <a:rPr lang="ru-RU" sz="1200" b="1" dirty="0" smtClean="0">
                <a:solidFill>
                  <a:srgbClr val="00549F"/>
                </a:solidFill>
              </a:rPr>
              <a:t>340</a:t>
            </a:r>
            <a:r>
              <a:rPr lang="ru-RU" sz="1200" dirty="0" smtClean="0">
                <a:solidFill>
                  <a:srgbClr val="00549F"/>
                </a:solidFill>
              </a:rPr>
              <a:t> ПРОШЕДШИХ ОБУЧЕНИЕ</a:t>
            </a:r>
            <a:endParaRPr lang="ru-RU" sz="1200" dirty="0">
              <a:solidFill>
                <a:srgbClr val="00549F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6481399" y="6214018"/>
            <a:ext cx="2488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solidFill>
                  <a:srgbClr val="00549F"/>
                </a:solidFill>
              </a:rPr>
              <a:t>170</a:t>
            </a:r>
            <a:r>
              <a:rPr lang="ru-RU" sz="1200" dirty="0" smtClean="0">
                <a:solidFill>
                  <a:srgbClr val="00549F"/>
                </a:solidFill>
              </a:rPr>
              <a:t> РАБОЧИХ МЕСТ</a:t>
            </a:r>
            <a:endParaRPr lang="ru-RU" sz="1200" dirty="0">
              <a:solidFill>
                <a:srgbClr val="00549F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661990" y="4812675"/>
            <a:ext cx="2284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400" b="1" dirty="0" smtClean="0">
                <a:solidFill>
                  <a:srgbClr val="00549F"/>
                </a:solidFill>
              </a:rPr>
              <a:t>ЕЖЕГОДНЫЕ ПОКАЗАТЕЛИ:</a:t>
            </a:r>
            <a:endParaRPr lang="ru-RU" sz="1400" b="1" dirty="0">
              <a:solidFill>
                <a:srgbClr val="00549F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5566296" y="5796643"/>
            <a:ext cx="33802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solidFill>
                  <a:srgbClr val="00549F"/>
                </a:solidFill>
              </a:rPr>
              <a:t>2 </a:t>
            </a:r>
            <a:r>
              <a:rPr lang="ru-RU" sz="1200" dirty="0" smtClean="0">
                <a:solidFill>
                  <a:srgbClr val="00549F"/>
                </a:solidFill>
              </a:rPr>
              <a:t>ОБРАЗОВАТЕЛЬНЫХ КУРСА (по 260 часа)</a:t>
            </a:r>
            <a:endParaRPr lang="ru-RU" sz="1200" dirty="0">
              <a:solidFill>
                <a:srgbClr val="00549F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6486523" y="6002823"/>
            <a:ext cx="24777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solidFill>
                  <a:srgbClr val="00549F"/>
                </a:solidFill>
              </a:rPr>
              <a:t>90 </a:t>
            </a:r>
            <a:r>
              <a:rPr lang="ru-RU" sz="1200" dirty="0" smtClean="0">
                <a:solidFill>
                  <a:srgbClr val="00549F"/>
                </a:solidFill>
              </a:rPr>
              <a:t>ПРОЕКТОВ</a:t>
            </a:r>
            <a:endParaRPr lang="ru-RU" sz="1200" dirty="0">
              <a:solidFill>
                <a:srgbClr val="00549F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6473938" y="5310758"/>
            <a:ext cx="24804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solidFill>
                  <a:srgbClr val="00549F"/>
                </a:solidFill>
              </a:rPr>
              <a:t>24</a:t>
            </a:r>
            <a:r>
              <a:rPr lang="ru-RU" sz="1200" dirty="0" smtClean="0">
                <a:solidFill>
                  <a:srgbClr val="00549F"/>
                </a:solidFill>
              </a:rPr>
              <a:t> СЕМИНАРА</a:t>
            </a:r>
            <a:endParaRPr lang="ru-RU" sz="1200" dirty="0">
              <a:solidFill>
                <a:srgbClr val="00549F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466390" y="6460546"/>
            <a:ext cx="2488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solidFill>
                  <a:srgbClr val="00549F"/>
                </a:solidFill>
              </a:rPr>
              <a:t>4 500</a:t>
            </a:r>
            <a:r>
              <a:rPr lang="ru-RU" sz="1200" dirty="0" smtClean="0">
                <a:solidFill>
                  <a:srgbClr val="00549F"/>
                </a:solidFill>
              </a:rPr>
              <a:t> БЛАГОПОЛУЧАТЕЛЕЙ</a:t>
            </a:r>
            <a:endParaRPr lang="ru-RU" sz="1200" dirty="0">
              <a:solidFill>
                <a:srgbClr val="00549F"/>
              </a:solidFill>
            </a:endParaRPr>
          </a:p>
        </p:txBody>
      </p:sp>
      <p:pic>
        <p:nvPicPr>
          <p:cNvPr id="42" name="Picture 2" descr="C:\Users\avartemev\Desktop\Логотип Общественной палаты РТ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62" y="1873537"/>
            <a:ext cx="448024" cy="33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4361106" y="363433"/>
            <a:ext cx="4387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i="1" dirty="0" smtClean="0">
                <a:solidFill>
                  <a:srgbClr val="FF0000"/>
                </a:solidFill>
                <a:latin typeface="+mn-lt"/>
              </a:rPr>
              <a:t>РАЗВИТИЕ  ИЗ  УНИВЕРСИТЕТСКОГО  АКСЕЛЕРАТОРА  !</a:t>
            </a:r>
            <a:endParaRPr lang="ru-RU" sz="1400" b="1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824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3" descr="C:\Users\artemievav\Desktop\Скан сайт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152" y="1105363"/>
            <a:ext cx="1770575" cy="12554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3" descr="http://www.ciss-rt.ru/images/image/soz1.jpg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022" y="1862806"/>
            <a:ext cx="1116225" cy="1576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4" descr="скан№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88" y="2005682"/>
            <a:ext cx="1115252" cy="1576534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15" descr="скан№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359" y="2111766"/>
            <a:ext cx="1111360" cy="157653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0A6E~1\AppData\Local\Temp\Rar$DI63.2791\слайд 7 успешных практ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1156219"/>
            <a:ext cx="1405650" cy="1011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блако 10"/>
          <p:cNvSpPr/>
          <p:nvPr/>
        </p:nvSpPr>
        <p:spPr bwMode="auto">
          <a:xfrm>
            <a:off x="3278241" y="3696904"/>
            <a:ext cx="2700263" cy="100300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17375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78241" y="3830676"/>
            <a:ext cx="2664296" cy="65466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tx2"/>
                </a:solidFill>
              </a:rPr>
              <a:t>Единое информационное пространство</a:t>
            </a:r>
            <a:endParaRPr lang="ru-RU" sz="1400" b="1" dirty="0">
              <a:solidFill>
                <a:schemeClr val="tx2"/>
              </a:solidFill>
            </a:endParaRPr>
          </a:p>
        </p:txBody>
      </p:sp>
      <p:pic>
        <p:nvPicPr>
          <p:cNvPr id="13" name="Picture 9" descr="D:\Клипарт_вектор\Пиплсы\пиплсcl_raznoe0102093\12333.pn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043455" y="5300190"/>
            <a:ext cx="1438733" cy="76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7" name="Picture 6" descr="C:\Users\IVMiheev\Downloads\скрин2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5" t="3125" r="30452" b="4261"/>
          <a:stretch/>
        </p:blipFill>
        <p:spPr bwMode="auto">
          <a:xfrm>
            <a:off x="294812" y="2557217"/>
            <a:ext cx="1053282" cy="130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467556" y="2392078"/>
            <a:ext cx="1249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200" dirty="0" smtClean="0">
                <a:solidFill>
                  <a:srgbClr val="7030A0"/>
                </a:solidFill>
              </a:rPr>
              <a:t>ИНТЕРНЕТ-САЙТ</a:t>
            </a:r>
            <a:endParaRPr lang="ru-RU" sz="1200" dirty="0">
              <a:solidFill>
                <a:srgbClr val="7030A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06603" y="2253578"/>
            <a:ext cx="8098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200" dirty="0" smtClean="0">
                <a:solidFill>
                  <a:srgbClr val="7030A0"/>
                </a:solidFill>
              </a:rPr>
              <a:t>ОН-ЛАЙН</a:t>
            </a:r>
            <a:endParaRPr lang="ru-RU" sz="1200" dirty="0">
              <a:solidFill>
                <a:srgbClr val="7030A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85724" y="3940028"/>
            <a:ext cx="8714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200" dirty="0" smtClean="0">
                <a:solidFill>
                  <a:srgbClr val="7030A0"/>
                </a:solidFill>
              </a:rPr>
              <a:t>СОЦ. СЕТИ</a:t>
            </a:r>
            <a:endParaRPr lang="ru-RU" sz="1200" dirty="0">
              <a:solidFill>
                <a:srgbClr val="7030A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914526" y="3734052"/>
            <a:ext cx="630750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just"/>
            <a:r>
              <a:rPr lang="ru-RU" sz="1200" dirty="0" smtClean="0">
                <a:solidFill>
                  <a:srgbClr val="7030A0"/>
                </a:solidFill>
              </a:rPr>
              <a:t>ГАЗЕТА</a:t>
            </a:r>
            <a:endParaRPr lang="ru-RU" sz="1200" dirty="0">
              <a:solidFill>
                <a:srgbClr val="7030A0"/>
              </a:solidFill>
            </a:endParaRPr>
          </a:p>
        </p:txBody>
      </p:sp>
      <p:pic>
        <p:nvPicPr>
          <p:cNvPr id="23" name="Picture 5" descr="C:\Users\IVMiheev\Desktop\Документы МИХЕЕВ\ПРЕЗЕНТАЦИИ\инфографика\ЦИСС (тестовый вариант) (1)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 t="1738" r="1911" b="5011"/>
          <a:stretch/>
        </p:blipFill>
        <p:spPr bwMode="auto">
          <a:xfrm>
            <a:off x="5997662" y="1372045"/>
            <a:ext cx="1082698" cy="1421904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943655" y="2874648"/>
            <a:ext cx="11907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200" dirty="0" smtClean="0">
                <a:solidFill>
                  <a:srgbClr val="7030A0"/>
                </a:solidFill>
              </a:rPr>
              <a:t>ИНФОГРАФИКА</a:t>
            </a:r>
            <a:endParaRPr lang="ru-RU" sz="1200" dirty="0">
              <a:solidFill>
                <a:srgbClr val="7030A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428616" y="3734052"/>
            <a:ext cx="1703223" cy="32335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491879" y="2688586"/>
            <a:ext cx="688646" cy="961419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4722965" y="2688586"/>
            <a:ext cx="209075" cy="8936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5724127" y="3129168"/>
            <a:ext cx="449773" cy="559133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6115583" y="3583098"/>
            <a:ext cx="1192720" cy="397763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3265294" y="6212436"/>
            <a:ext cx="2941126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solidFill>
                  <a:srgbClr val="7030A0"/>
                </a:solidFill>
              </a:rPr>
              <a:t>РЕЕСТР 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</a:rPr>
              <a:t>социальных предпринимателей и СО НКО</a:t>
            </a:r>
            <a:endParaRPr lang="ru-RU" sz="1200" dirty="0">
              <a:solidFill>
                <a:srgbClr val="7030A0"/>
              </a:solidFill>
            </a:endParaRPr>
          </a:p>
        </p:txBody>
      </p:sp>
      <p:sp>
        <p:nvSpPr>
          <p:cNvPr id="40" name="Стрелка вниз 39"/>
          <p:cNvSpPr/>
          <p:nvPr/>
        </p:nvSpPr>
        <p:spPr>
          <a:xfrm flipV="1">
            <a:off x="4638317" y="4869160"/>
            <a:ext cx="189186" cy="288032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Picture 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1" t="18397" r="27540" b="10388"/>
          <a:stretch/>
        </p:blipFill>
        <p:spPr bwMode="auto">
          <a:xfrm>
            <a:off x="1428616" y="1322777"/>
            <a:ext cx="1079765" cy="136580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1515009" y="2761533"/>
            <a:ext cx="906980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just"/>
            <a:r>
              <a:rPr lang="ru-RU" sz="1200" dirty="0" smtClean="0">
                <a:solidFill>
                  <a:srgbClr val="7030A0"/>
                </a:solidFill>
              </a:rPr>
              <a:t>КОНКУРСЫ</a:t>
            </a:r>
            <a:endParaRPr lang="ru-RU" sz="1200" dirty="0">
              <a:solidFill>
                <a:srgbClr val="7030A0"/>
              </a:solidFill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2154991" y="3085383"/>
            <a:ext cx="1336888" cy="696596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0" y="332656"/>
            <a:ext cx="572412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СРЕДА  </a:t>
            </a:r>
            <a:r>
              <a:rPr lang="ru-RU" dirty="0" smtClean="0">
                <a:solidFill>
                  <a:schemeClr val="bg1"/>
                </a:solidFill>
              </a:rPr>
              <a:t>для социальных предпринимателей и СО НКО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6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500188" y="3690353"/>
            <a:ext cx="1071562" cy="571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000" b="1" dirty="0"/>
              <a:t>ПРОЕКТНЫЕ ИНИЦИАТИВЫ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4311" y="4654758"/>
            <a:ext cx="1285875" cy="78581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/>
              <a:t>Выездной  семинар в муниципальный район РТ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14312" y="3870270"/>
            <a:ext cx="1285875" cy="64293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/>
              <a:t>Обучающий семинар в г.Казани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1571625" y="4190415"/>
            <a:ext cx="1000125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1571625" y="4761915"/>
            <a:ext cx="1000125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643188" y="4190415"/>
            <a:ext cx="1000125" cy="714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/>
              <a:t>Анализ проектных инициатив</a:t>
            </a:r>
          </a:p>
        </p:txBody>
      </p:sp>
      <p:sp>
        <p:nvSpPr>
          <p:cNvPr id="24" name="TextBox 28"/>
          <p:cNvSpPr txBox="1">
            <a:spLocks noChangeArrowheads="1"/>
          </p:cNvSpPr>
          <p:nvPr/>
        </p:nvSpPr>
        <p:spPr bwMode="auto">
          <a:xfrm>
            <a:off x="1357313" y="1832978"/>
            <a:ext cx="17859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latin typeface="+mn-lt"/>
              </a:rPr>
              <a:t>январь - февраль</a:t>
            </a:r>
          </a:p>
        </p:txBody>
      </p:sp>
      <p:sp>
        <p:nvSpPr>
          <p:cNvPr id="25" name="Стрелка вправо 24"/>
          <p:cNvSpPr/>
          <p:nvPr/>
        </p:nvSpPr>
        <p:spPr>
          <a:xfrm>
            <a:off x="3714750" y="4476165"/>
            <a:ext cx="500063" cy="21431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215063" y="3618915"/>
            <a:ext cx="1214437" cy="8572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/>
              <a:t>Разработанные проекты, бизнес-планы </a:t>
            </a:r>
          </a:p>
          <a:p>
            <a:pPr algn="ctr">
              <a:defRPr/>
            </a:pPr>
            <a:r>
              <a:rPr lang="ru-RU" sz="1200" b="1" dirty="0" smtClean="0"/>
              <a:t>80 </a:t>
            </a:r>
            <a:r>
              <a:rPr lang="ru-RU" sz="1200" b="1" dirty="0"/>
              <a:t>ед.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215063" y="4619040"/>
            <a:ext cx="1214437" cy="92868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/>
              <a:t>Обученные </a:t>
            </a:r>
          </a:p>
          <a:p>
            <a:pPr algn="ctr">
              <a:defRPr/>
            </a:pPr>
            <a:r>
              <a:rPr lang="ru-RU" sz="1200" dirty="0"/>
              <a:t>с выдачей диплома</a:t>
            </a:r>
          </a:p>
          <a:p>
            <a:pPr algn="ctr">
              <a:defRPr/>
            </a:pPr>
            <a:r>
              <a:rPr lang="ru-RU" sz="1200" b="1" dirty="0" smtClean="0"/>
              <a:t>80 </a:t>
            </a:r>
            <a:r>
              <a:rPr lang="ru-RU" sz="1200" b="1" dirty="0"/>
              <a:t>чел.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86250" y="4118978"/>
            <a:ext cx="15113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/>
              <a:t>Учебный курс 260 ч. -  разработка проекта от идеи до бизнес-плана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5857875" y="4190415"/>
            <a:ext cx="285750" cy="14287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5857875" y="4904790"/>
            <a:ext cx="276225" cy="13335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Левая фигурная скобка 32"/>
          <p:cNvSpPr/>
          <p:nvPr/>
        </p:nvSpPr>
        <p:spPr>
          <a:xfrm rot="5400000">
            <a:off x="1607344" y="1297197"/>
            <a:ext cx="571500" cy="335756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7858125" y="3618915"/>
            <a:ext cx="1000125" cy="103584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/>
              <a:t>Регистрация </a:t>
            </a:r>
            <a:r>
              <a:rPr lang="ru-RU" sz="1200" dirty="0" smtClean="0"/>
              <a:t>субъектов МСП и СО НКО </a:t>
            </a:r>
            <a:endParaRPr lang="ru-RU" sz="1200" dirty="0"/>
          </a:p>
          <a:p>
            <a:pPr algn="ctr">
              <a:defRPr/>
            </a:pPr>
            <a:r>
              <a:rPr lang="ru-RU" sz="1200" b="1" dirty="0" smtClean="0"/>
              <a:t>40 </a:t>
            </a:r>
            <a:r>
              <a:rPr lang="ru-RU" sz="1200" b="1" dirty="0"/>
              <a:t>ед.</a:t>
            </a:r>
          </a:p>
        </p:txBody>
      </p:sp>
      <p:sp>
        <p:nvSpPr>
          <p:cNvPr id="37" name="Левая фигурная скобка 36"/>
          <p:cNvSpPr/>
          <p:nvPr/>
        </p:nvSpPr>
        <p:spPr>
          <a:xfrm rot="5400000">
            <a:off x="6286500" y="689978"/>
            <a:ext cx="571500" cy="4572000"/>
          </a:xfrm>
          <a:prstGeom prst="lef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TextBox 28"/>
          <p:cNvSpPr txBox="1">
            <a:spLocks noChangeArrowheads="1"/>
          </p:cNvSpPr>
          <p:nvPr/>
        </p:nvSpPr>
        <p:spPr bwMode="auto">
          <a:xfrm>
            <a:off x="5286375" y="1832978"/>
            <a:ext cx="1785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tx2"/>
                </a:solidFill>
                <a:latin typeface="+mn-lt"/>
              </a:rPr>
              <a:t>  </a:t>
            </a:r>
            <a:r>
              <a:rPr lang="ru-RU" sz="1400" dirty="0">
                <a:latin typeface="+mn-lt"/>
              </a:rPr>
              <a:t>март – апрель - май</a:t>
            </a:r>
          </a:p>
        </p:txBody>
      </p:sp>
      <p:sp>
        <p:nvSpPr>
          <p:cNvPr id="39" name="TextBox 28"/>
          <p:cNvSpPr txBox="1">
            <a:spLocks noChangeArrowheads="1"/>
          </p:cNvSpPr>
          <p:nvPr/>
        </p:nvSpPr>
        <p:spPr bwMode="auto">
          <a:xfrm>
            <a:off x="1500188" y="2261603"/>
            <a:ext cx="1500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latin typeface="+mn-lt"/>
              </a:rPr>
              <a:t>август - сентябрь</a:t>
            </a:r>
          </a:p>
        </p:txBody>
      </p:sp>
      <p:sp>
        <p:nvSpPr>
          <p:cNvPr id="40" name="TextBox 28"/>
          <p:cNvSpPr txBox="1">
            <a:spLocks noChangeArrowheads="1"/>
          </p:cNvSpPr>
          <p:nvPr/>
        </p:nvSpPr>
        <p:spPr bwMode="auto">
          <a:xfrm>
            <a:off x="5286375" y="2261603"/>
            <a:ext cx="2428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latin typeface="+mn-lt"/>
              </a:rPr>
              <a:t>октябрь – ноябрь - декабрь</a:t>
            </a:r>
          </a:p>
        </p:txBody>
      </p:sp>
      <p:sp>
        <p:nvSpPr>
          <p:cNvPr id="41" name="TextBox 28"/>
          <p:cNvSpPr txBox="1">
            <a:spLocks noChangeArrowheads="1"/>
          </p:cNvSpPr>
          <p:nvPr/>
        </p:nvSpPr>
        <p:spPr bwMode="auto">
          <a:xfrm>
            <a:off x="0" y="1832978"/>
            <a:ext cx="1428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+mn-lt"/>
              </a:rPr>
              <a:t>1 полугодие:</a:t>
            </a:r>
          </a:p>
        </p:txBody>
      </p:sp>
      <p:sp>
        <p:nvSpPr>
          <p:cNvPr id="42" name="TextBox 28"/>
          <p:cNvSpPr txBox="1">
            <a:spLocks noChangeArrowheads="1"/>
          </p:cNvSpPr>
          <p:nvPr/>
        </p:nvSpPr>
        <p:spPr bwMode="auto">
          <a:xfrm>
            <a:off x="0" y="2261603"/>
            <a:ext cx="1428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+mn-lt"/>
              </a:rPr>
              <a:t>2 полугодие:</a:t>
            </a:r>
          </a:p>
        </p:txBody>
      </p:sp>
      <p:cxnSp>
        <p:nvCxnSpPr>
          <p:cNvPr id="43" name="Прямая со стрелкой 42"/>
          <p:cNvCxnSpPr/>
          <p:nvPr/>
        </p:nvCxnSpPr>
        <p:spPr>
          <a:xfrm>
            <a:off x="7500938" y="4047540"/>
            <a:ext cx="285750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28"/>
          <p:cNvSpPr txBox="1">
            <a:spLocks noChangeArrowheads="1"/>
          </p:cNvSpPr>
          <p:nvPr/>
        </p:nvSpPr>
        <p:spPr bwMode="auto">
          <a:xfrm>
            <a:off x="3643313" y="4190415"/>
            <a:ext cx="7143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 smtClean="0">
                <a:latin typeface="+mn-lt"/>
              </a:rPr>
              <a:t>80 </a:t>
            </a:r>
            <a:r>
              <a:rPr lang="ru-RU" sz="1200" dirty="0">
                <a:latin typeface="+mn-lt"/>
              </a:rPr>
              <a:t>чел.</a:t>
            </a: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246102" y="5845871"/>
            <a:ext cx="1285884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800" b="1" dirty="0" smtClean="0">
                <a:latin typeface="+mn-lt"/>
                <a:cs typeface="Times New Roman" pitchFamily="18" charset="0"/>
              </a:rPr>
              <a:t>Региональный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800" b="1" dirty="0" smtClean="0">
                <a:latin typeface="+mn-lt"/>
                <a:cs typeface="Times New Roman" pitchFamily="18" charset="0"/>
              </a:rPr>
              <a:t>проект «Социальное предпринимательство и добровольчество» </a:t>
            </a:r>
            <a:endParaRPr lang="ru-RU" sz="800" b="1" dirty="0">
              <a:latin typeface="+mn-lt"/>
              <a:cs typeface="Times New Roman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 flipV="1">
            <a:off x="853325" y="5619167"/>
            <a:ext cx="71438" cy="1256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172683" y="838499"/>
            <a:ext cx="7716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4"/>
                </a:solidFill>
              </a:rPr>
              <a:t>ПРОЕКТНО – ОБРАЗОВАТЕЛЬНЫЙ ЦИКЛ</a:t>
            </a:r>
          </a:p>
          <a:p>
            <a:r>
              <a:rPr lang="ru-RU" sz="1600" i="1" dirty="0" smtClean="0">
                <a:solidFill>
                  <a:schemeClr val="accent4"/>
                </a:solidFill>
              </a:rPr>
              <a:t>6 месяцев, 2 раза в год, для социальных предпринимателей СМСП</a:t>
            </a:r>
          </a:p>
          <a:p>
            <a:r>
              <a:rPr lang="ru-RU" sz="1600" i="1" dirty="0" smtClean="0">
                <a:solidFill>
                  <a:schemeClr val="accent4"/>
                </a:solidFill>
              </a:rPr>
              <a:t>6 месяцев, 2 раза в год, для СО НКО </a:t>
            </a:r>
            <a:endParaRPr lang="ru-RU" sz="1600" i="1" dirty="0">
              <a:solidFill>
                <a:schemeClr val="accent4"/>
              </a:solidFill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3071813" y="3895401"/>
            <a:ext cx="0" cy="241435"/>
          </a:xfrm>
          <a:prstGeom prst="line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28"/>
          <p:cNvSpPr txBox="1">
            <a:spLocks noChangeArrowheads="1"/>
          </p:cNvSpPr>
          <p:nvPr/>
        </p:nvSpPr>
        <p:spPr bwMode="auto">
          <a:xfrm>
            <a:off x="2487961" y="3493730"/>
            <a:ext cx="12919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+mn-lt"/>
              </a:rPr>
              <a:t>ИНВЕСТОРЫ</a:t>
            </a:r>
            <a:endParaRPr lang="ru-RU" sz="1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" y="332656"/>
            <a:ext cx="377991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ОБРАЗОВАНИЕ,  ПРОЕКТЫ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10287" r="33659" b="12017"/>
          <a:stretch/>
        </p:blipFill>
        <p:spPr bwMode="auto">
          <a:xfrm rot="5340000">
            <a:off x="7144648" y="-201422"/>
            <a:ext cx="1480222" cy="207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Прямая соединительная линия 53"/>
          <p:cNvCxnSpPr/>
          <p:nvPr/>
        </p:nvCxnSpPr>
        <p:spPr>
          <a:xfrm rot="5400000">
            <a:off x="2821781" y="5393532"/>
            <a:ext cx="500063" cy="0"/>
          </a:xfrm>
          <a:prstGeom prst="line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2286000" y="5643563"/>
            <a:ext cx="1571625" cy="928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/>
              <a:t>РЕЕСТР </a:t>
            </a:r>
          </a:p>
          <a:p>
            <a:pPr algn="ctr">
              <a:defRPr/>
            </a:pPr>
            <a:r>
              <a:rPr lang="ru-RU" sz="1000" dirty="0"/>
              <a:t>СОЦИАЛЬНЫХ ПРЕДПРИНИМАТЕЛЕЙ И ГРАЖДАН ЖЕЛАЮЩИХ СОЗДАТЬ СОЦ.БИЗНЕС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430169" y="5999957"/>
            <a:ext cx="714375" cy="1587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rot="10800000">
            <a:off x="3929063" y="6357938"/>
            <a:ext cx="2857500" cy="0"/>
          </a:xfrm>
          <a:prstGeom prst="line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56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-4731" y="166052"/>
            <a:ext cx="745232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СТАБИЛЬНОСТЬ  УНИВЕРСИТЕТА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вне зависимости от сроков бюджетного финансирования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8025" r="22396" b="7778"/>
          <a:stretch/>
        </p:blipFill>
        <p:spPr bwMode="auto">
          <a:xfrm>
            <a:off x="251520" y="908720"/>
            <a:ext cx="8712969" cy="589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34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954737" y="2136465"/>
            <a:ext cx="1318273" cy="1661832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4274673" y="2136465"/>
            <a:ext cx="1128336" cy="1661832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4284944" y="3804280"/>
            <a:ext cx="1406097" cy="1756658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4301065" y="3804277"/>
            <a:ext cx="2868055" cy="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2810721" y="3798300"/>
            <a:ext cx="1467917" cy="1762638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1390860" y="3798300"/>
            <a:ext cx="2882151" cy="5976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 Box 4"/>
          <p:cNvSpPr txBox="1">
            <a:spLocks noChangeArrowheads="1"/>
          </p:cNvSpPr>
          <p:nvPr/>
        </p:nvSpPr>
        <p:spPr bwMode="auto">
          <a:xfrm>
            <a:off x="3692948" y="2253440"/>
            <a:ext cx="115519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latin typeface="+mn-lt"/>
                <a:cs typeface="Times New Roman" pitchFamily="18" charset="0"/>
              </a:rPr>
              <a:t>подготовка и продвижение  конкурсной заявки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331907" y="1725239"/>
            <a:ext cx="18855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БЕСПРОЦЕНТНЫЕ ЗАЙМЫ</a:t>
            </a:r>
            <a:endParaRPr lang="ru-RU" sz="1400" b="1" dirty="0">
              <a:solidFill>
                <a:schemeClr val="tx2"/>
              </a:solidFill>
            </a:endParaRPr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89" y="1439893"/>
            <a:ext cx="622617" cy="2111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IVMiheev\Desktop\planeta-on-wh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095" y="2308184"/>
            <a:ext cx="1180455" cy="332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VMiheev\Desktop\logo_r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337" y="4156988"/>
            <a:ext cx="442727" cy="4082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409016" y="5319511"/>
            <a:ext cx="18855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ГРАНТЫ И СУБСИДИИ СО НКО</a:t>
            </a:r>
            <a:endParaRPr lang="ru-RU" sz="1400" b="1" dirty="0">
              <a:solidFill>
                <a:schemeClr val="tx2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6" t="9502" r="59920" b="84983"/>
          <a:stretch/>
        </p:blipFill>
        <p:spPr bwMode="auto">
          <a:xfrm>
            <a:off x="5770761" y="2308184"/>
            <a:ext cx="1353112" cy="311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50806" y="2647590"/>
            <a:ext cx="188553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КРАУДФАНДИНГ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2874" y="2640939"/>
            <a:ext cx="18855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ЛЬГОТНЫЕ МИКРОЗАЙМЫ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5190" y="4566034"/>
            <a:ext cx="18855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ВЕНЧУРНОЕ ФИНАНСИРОВАНИЕ</a:t>
            </a:r>
            <a:endParaRPr lang="ru-RU" sz="1400" b="1" dirty="0">
              <a:solidFill>
                <a:schemeClr val="tx2"/>
              </a:solidFill>
            </a:endParaRPr>
          </a:p>
        </p:txBody>
      </p:sp>
      <p:pic>
        <p:nvPicPr>
          <p:cNvPr id="1030" name="Picture 6" descr="C:\Users\IVMiheev\Desktop\5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0" t="14447" r="18013" b="19008"/>
          <a:stretch/>
        </p:blipFill>
        <p:spPr bwMode="auto">
          <a:xfrm>
            <a:off x="6359437" y="4136875"/>
            <a:ext cx="566773" cy="5636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763237" y="4705763"/>
            <a:ext cx="188553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</a:rPr>
              <a:t>СПЕЦИАЛЬНЫЕ КРЕДИТЫ</a:t>
            </a:r>
            <a:endParaRPr lang="ru-RU" sz="1400" b="1" dirty="0">
              <a:solidFill>
                <a:schemeClr val="tx2"/>
              </a:solidFill>
            </a:endParaRPr>
          </a:p>
        </p:txBody>
      </p:sp>
      <p:pic>
        <p:nvPicPr>
          <p:cNvPr id="1031" name="Picture 7" descr="C:\Users\IVMiheev\Desktop\Документы МИХЕЕВ\ПРЕЗЕНТАЦИИ\образцы\Coat_of_Arms_of_Tatarstan_gerb-600x6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29" y="4884640"/>
            <a:ext cx="409228" cy="4092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233390" y="2948393"/>
            <a:ext cx="152036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latin typeface="+mn-lt"/>
                <a:cs typeface="Times New Roman" pitchFamily="18" charset="0"/>
              </a:rPr>
              <a:t>народное финансирование, упаковка проектов, консультирование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290360" y="5061613"/>
            <a:ext cx="115519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latin typeface="+mn-lt"/>
                <a:cs typeface="Times New Roman" pitchFamily="18" charset="0"/>
              </a:rPr>
              <a:t>разработка ТЭО, конкурсное сопровождение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774186" y="5829083"/>
            <a:ext cx="115519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latin typeface="+mn-lt"/>
                <a:cs typeface="Times New Roman" pitchFamily="18" charset="0"/>
              </a:rPr>
              <a:t>упаковка проектов,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cs typeface="Times New Roman" pitchFamily="18" charset="0"/>
              </a:rPr>
              <a:t>обучение,</a:t>
            </a:r>
            <a:endParaRPr lang="ru-RU" sz="1000" dirty="0">
              <a:cs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latin typeface="+mn-lt"/>
                <a:cs typeface="Times New Roman" pitchFamily="18" charset="0"/>
              </a:rPr>
              <a:t>консультирование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" y="332656"/>
            <a:ext cx="517207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ИНВЕСТИЦИИ  в социальный бизнес и СО НКО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5858044" y="3119281"/>
            <a:ext cx="115519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latin typeface="+mn-lt"/>
                <a:cs typeface="Times New Roman" pitchFamily="18" charset="0"/>
              </a:rPr>
              <a:t>подготовка и продвижение  конкурсной заявки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6128408" y="5228983"/>
            <a:ext cx="115519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latin typeface="+mn-lt"/>
                <a:cs typeface="Times New Roman" pitchFamily="18" charset="0"/>
              </a:rPr>
              <a:t>подготовка и продвижение   заявки на кредит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67922" y="669469"/>
            <a:ext cx="1885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</a:rPr>
              <a:t>ГОСУДАРСТВЕННОЕ ФИНАНСИРОВАНИЕ</a:t>
            </a:r>
            <a:endParaRPr lang="ru-RU" sz="1100" dirty="0">
              <a:solidFill>
                <a:schemeClr val="tx2"/>
              </a:solidFill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453218" y="1076447"/>
            <a:ext cx="1212591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800" dirty="0" smtClean="0">
                <a:latin typeface="+mn-lt"/>
                <a:cs typeface="Times New Roman" pitchFamily="18" charset="0"/>
              </a:rPr>
              <a:t>Реестр поставщиков соц. услуг, проектное сопровождение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73142" y="1407149"/>
            <a:ext cx="1885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</a:rPr>
              <a:t>СОЦИАЛЬНЫЕ </a:t>
            </a:r>
          </a:p>
          <a:p>
            <a:r>
              <a:rPr lang="ru-RU" sz="1100" dirty="0" smtClean="0">
                <a:solidFill>
                  <a:schemeClr val="tx2"/>
                </a:solidFill>
              </a:rPr>
              <a:t>ЯРМАРКИ</a:t>
            </a:r>
            <a:endParaRPr lang="ru-RU" sz="1100" dirty="0">
              <a:solidFill>
                <a:schemeClr val="tx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80978" y="1810064"/>
            <a:ext cx="1885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</a:rPr>
              <a:t>ФОНД СОЦИАЛЬНЫХ ИНВЕСТИЦИЙ</a:t>
            </a:r>
            <a:endParaRPr lang="ru-RU" sz="1100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26542" y="238582"/>
            <a:ext cx="1885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2"/>
                </a:solidFill>
              </a:rPr>
              <a:t>НОВЫЕ ИНВЕСТИЦИОННЫЕ НАПРАВЛЕНИЯ:</a:t>
            </a:r>
            <a:endParaRPr lang="ru-RU" sz="1100" b="1" dirty="0">
              <a:solidFill>
                <a:schemeClr val="tx2"/>
              </a:solidFill>
            </a:endParaRPr>
          </a:p>
        </p:txBody>
      </p:sp>
      <p:sp>
        <p:nvSpPr>
          <p:cNvPr id="33" name="Блок-схема: узел 32"/>
          <p:cNvSpPr/>
          <p:nvPr/>
        </p:nvSpPr>
        <p:spPr>
          <a:xfrm>
            <a:off x="7283598" y="764708"/>
            <a:ext cx="71437" cy="71437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7295205" y="1501133"/>
            <a:ext cx="71437" cy="71437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Блок-схема: узел 36"/>
          <p:cNvSpPr/>
          <p:nvPr/>
        </p:nvSpPr>
        <p:spPr>
          <a:xfrm>
            <a:off x="7306463" y="1926099"/>
            <a:ext cx="71437" cy="71437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56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1" y="332656"/>
            <a:ext cx="5172074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ЕДИНЫЕ  ПРОЕКТНЫЕ НАПРАВЛЕНИЯ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2202933" y="4418404"/>
            <a:ext cx="2071687" cy="18573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1096442" y="2228255"/>
            <a:ext cx="2000250" cy="1928812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5076339" y="4275529"/>
            <a:ext cx="2143125" cy="2000250"/>
          </a:xfrm>
          <a:prstGeom prst="ellipse">
            <a:avLst/>
          </a:prstGeom>
          <a:solidFill>
            <a:srgbClr val="0070C0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788024" y="5025623"/>
            <a:ext cx="2873375" cy="5000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ОБРАЗОВАНИЕ </a:t>
            </a:r>
          </a:p>
        </p:txBody>
      </p:sp>
      <p:sp>
        <p:nvSpPr>
          <p:cNvPr id="48" name="Овал 47"/>
          <p:cNvSpPr/>
          <p:nvPr/>
        </p:nvSpPr>
        <p:spPr>
          <a:xfrm>
            <a:off x="3436937" y="1076127"/>
            <a:ext cx="2143125" cy="2000250"/>
          </a:xfrm>
          <a:prstGeom prst="ellipse">
            <a:avLst/>
          </a:prstGeom>
          <a:solidFill>
            <a:srgbClr val="E3E58D">
              <a:alpha val="4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989286" y="2588295"/>
            <a:ext cx="2214562" cy="10937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МЕДИЦИНА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И РЕАБИЛИТАЦИЯ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059832" y="1364159"/>
            <a:ext cx="2873375" cy="11636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2"/>
                </a:solidFill>
              </a:rPr>
              <a:t>СОЦИАЛЬНЫЕ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2"/>
                </a:solidFill>
              </a:rPr>
              <a:t>УСЛУГИ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1845745" y="4632617"/>
            <a:ext cx="2873375" cy="11636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2"/>
                </a:solidFill>
              </a:rPr>
              <a:t>КУЛЬТУРА И ДОСУГ</a:t>
            </a:r>
          </a:p>
        </p:txBody>
      </p:sp>
      <p:sp>
        <p:nvSpPr>
          <p:cNvPr id="52" name="Овал 51"/>
          <p:cNvSpPr/>
          <p:nvPr/>
        </p:nvSpPr>
        <p:spPr>
          <a:xfrm>
            <a:off x="5794375" y="2027635"/>
            <a:ext cx="2071688" cy="1928812"/>
          </a:xfrm>
          <a:prstGeom prst="ellipse">
            <a:avLst/>
          </a:prstGeom>
          <a:solidFill>
            <a:srgbClr val="00B050">
              <a:alpha val="4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723845" y="2408883"/>
            <a:ext cx="2214562" cy="10937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ЭКОЛОГИЯ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И ПЕРЕРАБОТКА ОТХОДОВ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670821" y="3493607"/>
            <a:ext cx="1714500" cy="70524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/>
                </a:solidFill>
              </a:rPr>
              <a:t>НАПРАВЛЕНИЯ </a:t>
            </a:r>
            <a:r>
              <a:rPr lang="ru-RU" sz="1200" b="1" dirty="0" smtClean="0">
                <a:solidFill>
                  <a:schemeClr val="tx2"/>
                </a:solidFill>
              </a:rPr>
              <a:t>социального предпринимательства</a:t>
            </a:r>
            <a:endParaRPr lang="ru-RU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9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0" y="332656"/>
            <a:ext cx="471601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ТЕРРИТОРИЯ  ПРОЕКТА  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11638" y="3861048"/>
            <a:ext cx="8875888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5148064" y="2803547"/>
            <a:ext cx="28179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chemeClr val="tx2"/>
                </a:solidFill>
                <a:cs typeface="Times New Roman" pitchFamily="18" charset="0"/>
              </a:rPr>
              <a:t>ОФИС КОНСАЛТИНГА для СУБЪЕКТОВ МСП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chemeClr val="tx2"/>
                </a:solidFill>
                <a:cs typeface="Times New Roman" pitchFamily="18" charset="0"/>
              </a:rPr>
              <a:t>на базе КФУ по ул. Пушкина, 27</a:t>
            </a:r>
            <a:r>
              <a:rPr lang="en-US" sz="1000" b="1" dirty="0" smtClean="0">
                <a:solidFill>
                  <a:schemeClr val="tx2"/>
                </a:solidFill>
                <a:cs typeface="Times New Roman" pitchFamily="18" charset="0"/>
              </a:rPr>
              <a:t>/</a:t>
            </a:r>
            <a:r>
              <a:rPr lang="ru-RU" sz="1000" b="1" dirty="0" smtClean="0">
                <a:solidFill>
                  <a:schemeClr val="tx2"/>
                </a:solidFill>
                <a:cs typeface="Times New Roman" pitchFamily="18" charset="0"/>
              </a:rPr>
              <a:t>2 </a:t>
            </a:r>
            <a:endParaRPr lang="ru-RU" sz="10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t="14815" r="30994" b="29013"/>
          <a:stretch>
            <a:fillRect/>
          </a:stretch>
        </p:blipFill>
        <p:spPr bwMode="auto">
          <a:xfrm>
            <a:off x="5148064" y="900983"/>
            <a:ext cx="3147148" cy="166392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5306320" y="3301878"/>
            <a:ext cx="235887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>
                <a:latin typeface="+mn-lt"/>
                <a:cs typeface="Times New Roman" pitchFamily="18" charset="0"/>
              </a:rPr>
              <a:t>Оказание консалтинговых услуг 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5321600" y="3109977"/>
            <a:ext cx="235887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 smtClean="0">
                <a:latin typeface="+mn-lt"/>
                <a:cs typeface="Times New Roman" pitchFamily="18" charset="0"/>
              </a:rPr>
              <a:t>Регистрация организаций  </a:t>
            </a:r>
            <a:endParaRPr lang="ru-RU" sz="1000" dirty="0">
              <a:latin typeface="+mn-lt"/>
              <a:cs typeface="Times New Roman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5299548" y="3495277"/>
            <a:ext cx="277245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>
                <a:latin typeface="+mn-lt"/>
                <a:cs typeface="Times New Roman" pitchFamily="18" charset="0"/>
              </a:rPr>
              <a:t>Бухгалтерское и юридическое </a:t>
            </a:r>
            <a:r>
              <a:rPr lang="ru-RU" sz="1000" dirty="0" smtClean="0">
                <a:latin typeface="+mn-lt"/>
                <a:cs typeface="Times New Roman" pitchFamily="18" charset="0"/>
              </a:rPr>
              <a:t>сопровождение</a:t>
            </a:r>
            <a:endParaRPr lang="ru-RU" sz="1000" dirty="0">
              <a:latin typeface="+mn-lt"/>
              <a:cs typeface="Times New Roman" pitchFamily="18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427984" y="908720"/>
            <a:ext cx="0" cy="571573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373014" y="5822014"/>
            <a:ext cx="34094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chemeClr val="tx2"/>
                </a:solidFill>
                <a:cs typeface="Times New Roman" pitchFamily="18" charset="0"/>
              </a:rPr>
              <a:t>ЮРИДИЧЕСКАЯ КЛИНИКА </a:t>
            </a:r>
            <a:r>
              <a:rPr lang="ru-RU" sz="1000" dirty="0" smtClean="0">
                <a:solidFill>
                  <a:schemeClr val="tx2"/>
                </a:solidFill>
                <a:cs typeface="Times New Roman" pitchFamily="18" charset="0"/>
              </a:rPr>
              <a:t>социальной направленности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chemeClr val="tx2"/>
                </a:solidFill>
                <a:cs typeface="Times New Roman" pitchFamily="18" charset="0"/>
              </a:rPr>
              <a:t>на базе КФУ по ул. Пушкина, 27/2 </a:t>
            </a:r>
            <a:endParaRPr lang="ru-RU" sz="10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619605" y="6356075"/>
            <a:ext cx="231641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 smtClean="0">
                <a:cs typeface="Times New Roman" pitchFamily="18" charset="0"/>
              </a:rPr>
              <a:t>Отбор лидеров проектов</a:t>
            </a:r>
            <a:endParaRPr lang="ru-RU" sz="1000" dirty="0">
              <a:latin typeface="+mn-lt"/>
              <a:cs typeface="Times New Roman" pitchFamily="18" charset="0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614872" y="6553338"/>
            <a:ext cx="228382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 smtClean="0">
                <a:cs typeface="Times New Roman" pitchFamily="18" charset="0"/>
              </a:rPr>
              <a:t>Институт наставничества для лидеров</a:t>
            </a:r>
            <a:endParaRPr lang="ru-RU" sz="1000" dirty="0">
              <a:latin typeface="+mn-lt"/>
              <a:cs typeface="Times New Roman" pitchFamily="18" charset="0"/>
            </a:endParaRPr>
          </a:p>
        </p:txBody>
      </p:sp>
      <p:pic>
        <p:nvPicPr>
          <p:cNvPr id="46" name="Picture 2" descr="C:\Users\IVMiheev\Desktop\Q2YAvU3Ws0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2" y="4037878"/>
            <a:ext cx="2614176" cy="16000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15290" y="2877836"/>
            <a:ext cx="34936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chemeClr val="tx2"/>
                </a:solidFill>
                <a:cs typeface="Times New Roman" pitchFamily="18" charset="0"/>
              </a:rPr>
              <a:t>АКСЕЛЕРАТОР СОЦИАЛЬНОГО БИЗНЕСА И ОБУЧЕНИЯ СО НКО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chemeClr val="tx2"/>
                </a:solidFill>
                <a:cs typeface="Times New Roman" pitchFamily="18" charset="0"/>
              </a:rPr>
              <a:t>на базе КФУ по ул. Пушкина, 27</a:t>
            </a:r>
            <a:r>
              <a:rPr lang="en-US" sz="1000" b="1" dirty="0" smtClean="0">
                <a:solidFill>
                  <a:schemeClr val="tx2"/>
                </a:solidFill>
                <a:cs typeface="Times New Roman" pitchFamily="18" charset="0"/>
              </a:rPr>
              <a:t>/</a:t>
            </a:r>
            <a:r>
              <a:rPr lang="ru-RU" sz="1000" b="1" dirty="0" smtClean="0">
                <a:solidFill>
                  <a:schemeClr val="tx2"/>
                </a:solidFill>
                <a:cs typeface="Times New Roman" pitchFamily="18" charset="0"/>
              </a:rPr>
              <a:t>2 </a:t>
            </a:r>
            <a:endParaRPr lang="ru-RU" sz="1000" b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908720"/>
            <a:ext cx="2994039" cy="169223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473556" y="3251695"/>
            <a:ext cx="320841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>
                <a:cs typeface="Times New Roman" pitchFamily="18" charset="0"/>
              </a:rPr>
              <a:t>Формирование и обучение проектных </a:t>
            </a:r>
            <a:r>
              <a:rPr lang="ru-RU" sz="1000" dirty="0" smtClean="0">
                <a:cs typeface="Times New Roman" pitchFamily="18" charset="0"/>
              </a:rPr>
              <a:t>команд </a:t>
            </a:r>
          </a:p>
          <a:p>
            <a:pPr algn="just">
              <a:lnSpc>
                <a:spcPct val="90000"/>
              </a:lnSpc>
              <a:defRPr/>
            </a:pPr>
            <a:r>
              <a:rPr lang="ru-RU" sz="1000" dirty="0">
                <a:cs typeface="Times New Roman" pitchFamily="18" charset="0"/>
              </a:rPr>
              <a:t>Развитие инноваций от идеи до проекта. </a:t>
            </a:r>
            <a:endParaRPr lang="ru-RU" sz="1000" dirty="0" smtClean="0">
              <a:cs typeface="Times New Roman" pitchFamily="18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ru-RU" sz="1000" dirty="0" smtClean="0">
                <a:cs typeface="Times New Roman" pitchFamily="18" charset="0"/>
              </a:rPr>
              <a:t>Бизнес-проектирование</a:t>
            </a:r>
          </a:p>
        </p:txBody>
      </p:sp>
      <p:pic>
        <p:nvPicPr>
          <p:cNvPr id="58" name="Picture 5" descr="C:\Users\IVMiheev\Desktop\Документы МИХЕЕВ\ПРЕЗЕНТАЦИИ\ФИРМЕННЫЙ СТИЛЬ КФУ 2016\Логотипы КФУ\kfu_logo_circle_r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000" y="2973085"/>
            <a:ext cx="545128" cy="53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" descr="C:\Users\IVMiheev\Desktop\Документы МИХЕЕВ\ПРЕЗЕНТАЦИИ\ФИРМЕННЫЙ СТИЛЬ КФУ 2016\Логотипы КФУ\kfu_logo_circle_r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3" y="3154835"/>
            <a:ext cx="545128" cy="53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625193" y="6177577"/>
            <a:ext cx="231641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 smtClean="0">
                <a:cs typeface="Times New Roman" pitchFamily="18" charset="0"/>
              </a:rPr>
              <a:t>Выявление талантливой молодежи</a:t>
            </a:r>
            <a:endParaRPr lang="ru-RU" sz="1000" dirty="0">
              <a:latin typeface="+mn-lt"/>
              <a:cs typeface="Times New Roman" pitchFamily="18" charset="0"/>
            </a:endParaRPr>
          </a:p>
        </p:txBody>
      </p:sp>
      <p:pic>
        <p:nvPicPr>
          <p:cNvPr id="36" name="Picture 5" descr="C:\Users\IVMiheev\Desktop\Документы МИХЕЕВ\ПРЕЗЕНТАЦИИ\ФИРМЕННЫЙ СТИЛЬ КФУ 2016\Логотипы КФУ\kfu_logo_circle_r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87" y="6099013"/>
            <a:ext cx="545128" cy="53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siheya-market.ru/wp-content/uploads/2016/08/201_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00" y="4031675"/>
            <a:ext cx="2634776" cy="16637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4932040" y="5804998"/>
            <a:ext cx="31399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chemeClr val="tx2"/>
                </a:solidFill>
                <a:cs typeface="Times New Roman" pitchFamily="18" charset="0"/>
              </a:rPr>
              <a:t>ОФИС КОНСАЛТИНГА для СО НКО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solidFill>
                  <a:schemeClr val="tx2"/>
                </a:solidFill>
                <a:cs typeface="Times New Roman" pitchFamily="18" charset="0"/>
              </a:rPr>
              <a:t>на базе Республиканского центра СО НКО, ул. 8 Марта </a:t>
            </a:r>
            <a:endParaRPr lang="ru-RU" sz="1000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5270849" y="6303329"/>
            <a:ext cx="235887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>
                <a:latin typeface="+mn-lt"/>
                <a:cs typeface="Times New Roman" pitchFamily="18" charset="0"/>
              </a:rPr>
              <a:t>Оказание консалтинговых услуг 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5286129" y="6111428"/>
            <a:ext cx="2358873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 smtClean="0">
                <a:latin typeface="+mn-lt"/>
                <a:cs typeface="Times New Roman" pitchFamily="18" charset="0"/>
              </a:rPr>
              <a:t>Регистрация организаций  </a:t>
            </a:r>
            <a:endParaRPr lang="ru-RU" sz="1000" dirty="0">
              <a:latin typeface="+mn-lt"/>
              <a:cs typeface="Times New Roman" pitchFamily="18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5264077" y="6496728"/>
            <a:ext cx="277245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000" dirty="0">
                <a:latin typeface="+mn-lt"/>
                <a:cs typeface="Times New Roman" pitchFamily="18" charset="0"/>
              </a:rPr>
              <a:t>Бухгалтерское и юридическое </a:t>
            </a:r>
            <a:r>
              <a:rPr lang="ru-RU" sz="1000" dirty="0" smtClean="0">
                <a:latin typeface="+mn-lt"/>
                <a:cs typeface="Times New Roman" pitchFamily="18" charset="0"/>
              </a:rPr>
              <a:t>сопровождение</a:t>
            </a:r>
            <a:endParaRPr lang="ru-RU" sz="1000" dirty="0">
              <a:latin typeface="+mn-lt"/>
              <a:cs typeface="Times New Roman" pitchFamily="18" charset="0"/>
            </a:endParaRPr>
          </a:p>
        </p:txBody>
      </p:sp>
      <p:pic>
        <p:nvPicPr>
          <p:cNvPr id="26" name="Picture 2" descr="C:\Users\avartemev\Desktop\Логотип Общественной палаты Р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756" y="6048506"/>
            <a:ext cx="649744" cy="487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0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2536649" y="5562475"/>
            <a:ext cx="1295044" cy="52287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р</a:t>
            </a:r>
            <a:endParaRPr lang="ru-RU" dirty="0"/>
          </a:p>
        </p:txBody>
      </p:sp>
      <p:sp>
        <p:nvSpPr>
          <p:cNvPr id="42" name="Овал 41"/>
          <p:cNvSpPr/>
          <p:nvPr/>
        </p:nvSpPr>
        <p:spPr>
          <a:xfrm>
            <a:off x="3199794" y="3573016"/>
            <a:ext cx="1315383" cy="1189819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F0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323743" y="3838641"/>
            <a:ext cx="1058649" cy="6169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СВОДНАЯ ПРОЕКТНАЯ </a:t>
            </a:r>
            <a:r>
              <a:rPr lang="ru-RU" sz="1200" b="1" dirty="0">
                <a:solidFill>
                  <a:schemeClr val="bg1"/>
                </a:solidFill>
              </a:rPr>
              <a:t>ГРУППА</a:t>
            </a: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2654829" y="5751624"/>
            <a:ext cx="10870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Times New Roman" pitchFamily="18" charset="0"/>
              </a:rPr>
              <a:t>КООРДИНАТОР ПРОЕКТА 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1783322" y="4220647"/>
            <a:ext cx="1158281" cy="0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3036568" y="2716592"/>
            <a:ext cx="520962" cy="712408"/>
          </a:xfrm>
          <a:prstGeom prst="line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/>
          <p:cNvSpPr/>
          <p:nvPr/>
        </p:nvSpPr>
        <p:spPr>
          <a:xfrm>
            <a:off x="0" y="332656"/>
            <a:ext cx="593353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ПРАКТИОРИЕНТИРОВАННОСТЬ  ДИПЛОМНЫХ РАБОТ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3" name="Picture 4" descr="C:\Users\IVMiheev\Desktop\Документы МИХЕЕВ\ПРЕЗЕНТАЦИИ\образцы\mens-room-sig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3013550" y="5188332"/>
            <a:ext cx="322482" cy="52426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41" name="TextBox 40"/>
          <p:cNvSpPr txBox="1"/>
          <p:nvPr/>
        </p:nvSpPr>
        <p:spPr>
          <a:xfrm>
            <a:off x="2459621" y="6305096"/>
            <a:ext cx="3249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ЦЕНТР ИННОВАЦИЙ В СОЦИАЛЬНОЙ СФЕРЕ</a:t>
            </a:r>
            <a:endParaRPr lang="ru-RU" sz="12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3215766" y="6286106"/>
            <a:ext cx="1513545" cy="0"/>
          </a:xfrm>
          <a:prstGeom prst="line">
            <a:avLst/>
          </a:prstGeom>
          <a:ln w="158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215766" y="6091264"/>
            <a:ext cx="0" cy="194842"/>
          </a:xfrm>
          <a:prstGeom prst="line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4729311" y="6091264"/>
            <a:ext cx="0" cy="194842"/>
          </a:xfrm>
          <a:prstGeom prst="line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3419872" y="4810716"/>
            <a:ext cx="222968" cy="250340"/>
          </a:xfrm>
          <a:prstGeom prst="line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/>
          <p:cNvSpPr/>
          <p:nvPr/>
        </p:nvSpPr>
        <p:spPr>
          <a:xfrm>
            <a:off x="4113045" y="5562475"/>
            <a:ext cx="1295044" cy="52287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р</a:t>
            </a:r>
            <a:endParaRPr lang="ru-RU" dirty="0"/>
          </a:p>
        </p:txBody>
      </p:sp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4231225" y="5751624"/>
            <a:ext cx="10870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Times New Roman" pitchFamily="18" charset="0"/>
              </a:rPr>
              <a:t>МЕНТОР - НАСТАВНИК</a:t>
            </a:r>
            <a:endParaRPr lang="ru-RU" sz="10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75" name="Picture 4" descr="C:\Users\IVMiheev\Desktop\Документы МИХЕЕВ\ПРЕЗЕНТАЦИИ\образцы\mens-room-sig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4589946" y="5188332"/>
            <a:ext cx="322482" cy="52426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79" name="Прямоугольник 78"/>
          <p:cNvSpPr/>
          <p:nvPr/>
        </p:nvSpPr>
        <p:spPr>
          <a:xfrm>
            <a:off x="2337249" y="2125545"/>
            <a:ext cx="1295044" cy="52287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р</a:t>
            </a:r>
            <a:endParaRPr lang="ru-RU" dirty="0"/>
          </a:p>
        </p:txBody>
      </p: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2455429" y="2314694"/>
            <a:ext cx="10870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НАУЧНЫЙ РУКОВОДИТЕЛЬ</a:t>
            </a:r>
            <a:endParaRPr lang="ru-RU" sz="1000" b="1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81" name="Picture 4" descr="C:\Users\IVMiheev\Desktop\Документы МИХЕЕВ\ПРЕЗЕНТАЦИИ\образцы\mens-room-sig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2814150" y="1751402"/>
            <a:ext cx="322482" cy="52426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85" name="TextBox 84"/>
          <p:cNvSpPr txBox="1"/>
          <p:nvPr/>
        </p:nvSpPr>
        <p:spPr>
          <a:xfrm>
            <a:off x="1864221" y="1118694"/>
            <a:ext cx="4314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200" b="1" dirty="0" smtClean="0">
                <a:solidFill>
                  <a:schemeClr val="tx2"/>
                </a:solidFill>
              </a:rPr>
              <a:t>КАЗАНСКИЙ (ПРИВОЛЖСКИЙ) ФЕДЕРАЛЬНЫЙ УНИВЕРСИТЕТ</a:t>
            </a:r>
            <a:endParaRPr lang="ru-RU" sz="1200" b="1" dirty="0">
              <a:solidFill>
                <a:schemeClr val="tx2"/>
              </a:solidFill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2984771" y="1488826"/>
            <a:ext cx="1705363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2984771" y="1488826"/>
            <a:ext cx="0" cy="230032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4690134" y="1488826"/>
            <a:ext cx="0" cy="230032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flipH="1">
            <a:off x="4170172" y="2716592"/>
            <a:ext cx="529344" cy="712408"/>
          </a:xfrm>
          <a:prstGeom prst="line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4679349" y="2716592"/>
            <a:ext cx="26901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i="1" dirty="0" smtClean="0">
                <a:solidFill>
                  <a:srgbClr val="FF0000"/>
                </a:solidFill>
                <a:latin typeface="+mn-lt"/>
              </a:rPr>
              <a:t>Дипломные работы  </a:t>
            </a:r>
          </a:p>
          <a:p>
            <a:pPr>
              <a:defRPr/>
            </a:pPr>
            <a:r>
              <a:rPr lang="ru-RU" sz="1000" i="1" dirty="0" smtClean="0">
                <a:solidFill>
                  <a:srgbClr val="FF0000"/>
                </a:solidFill>
                <a:latin typeface="+mn-lt"/>
              </a:rPr>
              <a:t>по конкретным социально-предпринимательским проектам !!!</a:t>
            </a:r>
            <a:endParaRPr lang="ru-RU" sz="10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395536" y="3957492"/>
            <a:ext cx="1295044" cy="52287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р</a:t>
            </a:r>
            <a:endParaRPr lang="ru-RU" dirty="0"/>
          </a:p>
        </p:txBody>
      </p:sp>
      <p:sp>
        <p:nvSpPr>
          <p:cNvPr id="93" name="Text Box 4"/>
          <p:cNvSpPr txBox="1">
            <a:spLocks noChangeArrowheads="1"/>
          </p:cNvSpPr>
          <p:nvPr/>
        </p:nvSpPr>
        <p:spPr bwMode="auto">
          <a:xfrm>
            <a:off x="513716" y="4146641"/>
            <a:ext cx="10870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АВТОР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itchFamily="18" charset="0"/>
              </a:rPr>
              <a:t>ПРОЕКТА</a:t>
            </a:r>
            <a:endParaRPr lang="ru-RU" sz="1000" b="1" dirty="0">
              <a:solidFill>
                <a:schemeClr val="accent2">
                  <a:lumMod val="75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94" name="Picture 4" descr="C:\Users\IVMiheev\Desktop\Документы МИХЕЕВ\ПРЕЗЕНТАЦИИ\образцы\mens-room-sig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872437" y="3583349"/>
            <a:ext cx="322482" cy="524265"/>
          </a:xfrm>
          <a:prstGeom prst="rect">
            <a:avLst/>
          </a:prstGeom>
          <a:solidFill>
            <a:schemeClr val="bg1"/>
          </a:solidFill>
          <a:extLst/>
        </p:spPr>
      </p:pic>
      <p:cxnSp>
        <p:nvCxnSpPr>
          <p:cNvPr id="96" name="Прямая соединительная линия 95"/>
          <p:cNvCxnSpPr/>
          <p:nvPr/>
        </p:nvCxnSpPr>
        <p:spPr>
          <a:xfrm flipH="1" flipV="1">
            <a:off x="4231226" y="4810717"/>
            <a:ext cx="203618" cy="250339"/>
          </a:xfrm>
          <a:prstGeom prst="line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Стрелка вправо 96"/>
          <p:cNvSpPr/>
          <p:nvPr/>
        </p:nvSpPr>
        <p:spPr>
          <a:xfrm>
            <a:off x="4650687" y="4079162"/>
            <a:ext cx="1937537" cy="155329"/>
          </a:xfrm>
          <a:prstGeom prst="rightArrow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/>
          <p:cNvSpPr/>
          <p:nvPr/>
        </p:nvSpPr>
        <p:spPr>
          <a:xfrm>
            <a:off x="4051994" y="2121678"/>
            <a:ext cx="1295044" cy="52287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р</a:t>
            </a:r>
            <a:endParaRPr lang="ru-RU" dirty="0"/>
          </a:p>
        </p:txBody>
      </p:sp>
      <p:sp>
        <p:nvSpPr>
          <p:cNvPr id="99" name="Text Box 4"/>
          <p:cNvSpPr txBox="1">
            <a:spLocks noChangeArrowheads="1"/>
          </p:cNvSpPr>
          <p:nvPr/>
        </p:nvSpPr>
        <p:spPr bwMode="auto">
          <a:xfrm>
            <a:off x="4170174" y="2310827"/>
            <a:ext cx="10870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СТУДЕНТЫ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2 – 3 человека</a:t>
            </a:r>
            <a:endParaRPr lang="ru-RU" sz="1000" b="1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00" name="Picture 4" descr="C:\Users\IVMiheev\Desktop\Документы МИХЕЕВ\ПРЕЗЕНТАЦИИ\образцы\mens-room-sig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4356867" y="1740136"/>
            <a:ext cx="322482" cy="524265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1" name="Picture 4" descr="C:\Users\IVMiheev\Desktop\Документы МИХЕЕВ\ПРЕЗЕНТАЦИИ\образцы\mens-room-sig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4679349" y="1740135"/>
            <a:ext cx="322482" cy="52426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36" name="TextBox 35"/>
          <p:cNvSpPr txBox="1"/>
          <p:nvPr/>
        </p:nvSpPr>
        <p:spPr>
          <a:xfrm>
            <a:off x="6732240" y="3525992"/>
            <a:ext cx="2160240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0070C0"/>
                </a:solidFill>
              </a:rPr>
              <a:t>Социально-предпринимательский проект:</a:t>
            </a:r>
            <a:endParaRPr lang="ru-RU" sz="1400" i="1" dirty="0">
              <a:solidFill>
                <a:srgbClr val="0070C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32240" y="4217276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 smtClean="0">
                <a:solidFill>
                  <a:schemeClr val="tx2"/>
                </a:solidFill>
              </a:rPr>
              <a:t>- бизнес-план</a:t>
            </a:r>
          </a:p>
          <a:p>
            <a:r>
              <a:rPr lang="ru-RU" sz="1000" i="1" dirty="0" smtClean="0">
                <a:solidFill>
                  <a:schemeClr val="tx2"/>
                </a:solidFill>
              </a:rPr>
              <a:t>- маркетинговые исследования</a:t>
            </a:r>
          </a:p>
          <a:p>
            <a:r>
              <a:rPr lang="ru-RU" sz="1000" i="1" dirty="0" smtClean="0">
                <a:solidFill>
                  <a:schemeClr val="tx2"/>
                </a:solidFill>
              </a:rPr>
              <a:t>- финансовый план</a:t>
            </a:r>
          </a:p>
          <a:p>
            <a:r>
              <a:rPr lang="ru-RU" sz="1000" i="1" dirty="0" smtClean="0">
                <a:solidFill>
                  <a:schemeClr val="tx2"/>
                </a:solidFill>
              </a:rPr>
              <a:t>- производственный план</a:t>
            </a:r>
            <a:endParaRPr lang="ru-RU" sz="10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4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27784" y="548680"/>
            <a:ext cx="2381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Димитров </a:t>
            </a:r>
            <a:r>
              <a:rPr lang="ru-RU" sz="1400" smtClean="0"/>
              <a:t>Мурат Русланович</a:t>
            </a:r>
            <a:endParaRPr lang="ru-RU" sz="1400" dirty="0" smtClean="0"/>
          </a:p>
          <a:p>
            <a:r>
              <a:rPr lang="ru-RU" sz="1400" dirty="0" smtClean="0"/>
              <a:t>Выпускник КФУ, специальность маркетолог</a:t>
            </a:r>
          </a:p>
        </p:txBody>
      </p:sp>
      <p:pic>
        <p:nvPicPr>
          <p:cNvPr id="16" name="Picture 2" descr="C:\Users\DASagirova\Desktop\Проекты для буклета\Зеленый фитнес\0cE5AQ2j9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4589"/>
            <a:ext cx="2088232" cy="25202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019704" y="4662866"/>
            <a:ext cx="1191716" cy="11729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159732" y="4805448"/>
            <a:ext cx="93610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ИДЕЯ</a:t>
            </a:r>
            <a:endParaRPr lang="ru-RU" sz="1600" b="1" i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2117736" y="5092067"/>
            <a:ext cx="1047387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cs typeface="Times New Roman" pitchFamily="18" charset="0"/>
              </a:rPr>
              <a:t>Создание бизнеса по оздоровительным  услугам населению </a:t>
            </a:r>
            <a:endParaRPr lang="ru-RU" sz="1000" b="1" dirty="0" smtClean="0">
              <a:latin typeface="+mn-lt"/>
              <a:cs typeface="Times New Roman" pitchFamily="18" charset="0"/>
            </a:endParaRPr>
          </a:p>
        </p:txBody>
      </p:sp>
      <p:pic>
        <p:nvPicPr>
          <p:cNvPr id="25" name="Picture 2" descr="https://4.bp.blogspot.com/-N1MaT8qOE_c/VxksR70WAJI/AAAAAAAAAhk/XMNWiqZvhWk9RbZnEqJ3sBNGVbdaC9B2ACLcB/s1600/strelka_vverkh_pravaj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23" y="4844268"/>
            <a:ext cx="958063" cy="9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443050" y="3656216"/>
            <a:ext cx="1504743" cy="11531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644407" y="3802380"/>
            <a:ext cx="1081886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ДИПЛОМ</a:t>
            </a:r>
            <a:endParaRPr lang="ru-RU" sz="1600" b="1" i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515058" y="4026978"/>
            <a:ext cx="1396823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latin typeface="+mn-lt"/>
                <a:cs typeface="Times New Roman" pitchFamily="18" charset="0"/>
              </a:rPr>
              <a:t>Тема: </a:t>
            </a:r>
            <a:r>
              <a:rPr lang="ru-RU" sz="1000" b="1" dirty="0" smtClean="0">
                <a:cs typeface="Times New Roman" pitchFamily="18" charset="0"/>
              </a:rPr>
              <a:t>«Совершенствование маркетинговых подходов продвижения в интернет среде»</a:t>
            </a:r>
            <a:endParaRPr lang="ru-RU" sz="1000" b="1" dirty="0" smtClean="0">
              <a:latin typeface="+mn-lt"/>
              <a:cs typeface="Times New Roman" pitchFamily="18" charset="0"/>
            </a:endParaRPr>
          </a:p>
        </p:txBody>
      </p:sp>
      <p:pic>
        <p:nvPicPr>
          <p:cNvPr id="29" name="Picture 2" descr="https://4.bp.blogspot.com/-N1MaT8qOE_c/VxksR70WAJI/AAAAAAAAAhk/XMNWiqZvhWk9RbZnEqJ3sBNGVbdaC9B2ACLcB/s1600/strelka_vverkh_pravaj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01" y="3923136"/>
            <a:ext cx="974174" cy="97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220072" y="2884302"/>
            <a:ext cx="1249401" cy="10487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5271891" y="3030466"/>
            <a:ext cx="1081886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ПРОЕКТ</a:t>
            </a:r>
            <a:endParaRPr lang="ru-RU" sz="1600" b="1" i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5295697" y="3329241"/>
            <a:ext cx="10580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latin typeface="+mn-lt"/>
                <a:cs typeface="Times New Roman" pitchFamily="18" charset="0"/>
              </a:rPr>
              <a:t>Тема: </a:t>
            </a:r>
            <a:r>
              <a:rPr lang="ru-RU" sz="1000" b="1" dirty="0" smtClean="0">
                <a:cs typeface="Times New Roman" pitchFamily="18" charset="0"/>
              </a:rPr>
              <a:t>«Зеленый фитнес</a:t>
            </a:r>
            <a:r>
              <a:rPr lang="ru-RU" sz="1000" b="1" dirty="0" smtClean="0">
                <a:latin typeface="+mn-lt"/>
                <a:cs typeface="Times New Roman" pitchFamily="18" charset="0"/>
              </a:rPr>
              <a:t>»</a:t>
            </a:r>
          </a:p>
        </p:txBody>
      </p:sp>
      <p:pic>
        <p:nvPicPr>
          <p:cNvPr id="33" name="Picture 2" descr="https://4.bp.blogspot.com/-N1MaT8qOE_c/VxksR70WAJI/AAAAAAAAAhk/XMNWiqZvhWk9RbZnEqJ3sBNGVbdaC9B2ACLcB/s1600/strelka_vverkh_pravaj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591" y="3022460"/>
            <a:ext cx="974284" cy="97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6885424" y="1008005"/>
            <a:ext cx="1630621" cy="92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7051660" y="1154169"/>
            <a:ext cx="1400468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СОБСТВЕННЫЙ БИЗНЕС</a:t>
            </a:r>
            <a:endParaRPr lang="ru-RU" sz="1600" b="1" i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6885424" y="1624262"/>
            <a:ext cx="163062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latin typeface="+mn-lt"/>
                <a:cs typeface="Times New Roman" pitchFamily="18" charset="0"/>
              </a:rPr>
              <a:t>ИП «ДИМИТРОВ»</a:t>
            </a: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4153545" y="5285265"/>
            <a:ext cx="233448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ru-RU" sz="100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Идея оформлена темой выпускной квалификационной работы на Кафедре</a:t>
            </a:r>
            <a:r>
              <a:rPr lang="ru-RU" sz="10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rgbClr val="C00000"/>
                </a:solidFill>
                <a:cs typeface="Times New Roman" pitchFamily="18" charset="0"/>
              </a:rPr>
              <a:t>маркетинга Института </a:t>
            </a:r>
            <a:r>
              <a:rPr lang="ru-RU" sz="1000" dirty="0">
                <a:solidFill>
                  <a:srgbClr val="C00000"/>
                </a:solidFill>
                <a:cs typeface="Times New Roman" pitchFamily="18" charset="0"/>
              </a:rPr>
              <a:t>управления, экономики и финансов </a:t>
            </a:r>
            <a:r>
              <a:rPr lang="ru-RU" sz="1000" dirty="0" smtClean="0">
                <a:solidFill>
                  <a:srgbClr val="C00000"/>
                </a:solidFill>
                <a:cs typeface="Times New Roman" pitchFamily="18" charset="0"/>
              </a:rPr>
              <a:t>КФУ</a:t>
            </a: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5652120" y="4424687"/>
            <a:ext cx="20013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00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Проект разработан в рамках акселератора ЦИСС - КФУ</a:t>
            </a: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7236296" y="3491675"/>
            <a:ext cx="164876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00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Дан старт проекту за счет привлеченных инвестиционных средств при поддержке ЦИСС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5700069" y="1916831"/>
            <a:ext cx="195835" cy="834925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Picture 2" descr="C:\Users\DASagirova\Desktop\logo-tatnef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68210"/>
            <a:ext cx="1038719" cy="4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65123" y="1934890"/>
            <a:ext cx="2534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>
                <a:solidFill>
                  <a:srgbClr val="00B050"/>
                </a:solidFill>
              </a:rPr>
              <a:t>Поддержка от нефтяной компании в размере 2.5 млн рублей</a:t>
            </a:r>
            <a:endParaRPr lang="ru-RU" sz="1000" b="1" dirty="0">
              <a:solidFill>
                <a:srgbClr val="00B050"/>
              </a:solidFill>
            </a:endParaRPr>
          </a:p>
        </p:txBody>
      </p:sp>
      <p:pic>
        <p:nvPicPr>
          <p:cNvPr id="43" name="Picture 2" descr="C:\Users\DASagirova\Desktop\Проекты для буклета\Зеленый фитнес\photo-91272415_3692636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642" y="1934890"/>
            <a:ext cx="1656184" cy="112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5504234" y="323417"/>
            <a:ext cx="363976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ПРИМЕР  УСПЕХА  студента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1270" y="3056404"/>
            <a:ext cx="2808312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От идеи до собственного бизнеса ! 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1270" y="3329242"/>
            <a:ext cx="2808312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В рамках Университета ! 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51520" y="5471617"/>
            <a:ext cx="1512168" cy="10772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293278" y="5614199"/>
            <a:ext cx="147041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ВОЛОНТЕРСТВО</a:t>
            </a:r>
            <a:endParaRPr lang="ru-RU" sz="1600" b="1" i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323528" y="5900818"/>
            <a:ext cx="119171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b="1" dirty="0" smtClean="0">
                <a:cs typeface="Times New Roman" pitchFamily="18" charset="0"/>
              </a:rPr>
              <a:t>Оздоровление нации, популяризация спорта в массы</a:t>
            </a:r>
            <a:endParaRPr lang="ru-RU" sz="1000" b="1" dirty="0" smtClean="0">
              <a:latin typeface="+mn-lt"/>
              <a:cs typeface="Times New Roman" pitchFamily="18" charset="0"/>
            </a:endParaRPr>
          </a:p>
        </p:txBody>
      </p:sp>
      <p:pic>
        <p:nvPicPr>
          <p:cNvPr id="49" name="Picture 2" descr="https://4.bp.blogspot.com/-N1MaT8qOE_c/VxksR70WAJI/AAAAAAAAAhk/XMNWiqZvhWk9RbZnEqJ3sBNGVbdaC9B2ACLcB/s1600/strelka_vverkh_pravaj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99" y="5835798"/>
            <a:ext cx="851874" cy="85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26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195507" y="428625"/>
            <a:ext cx="8712968" cy="357190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ctr"/>
            <a:r>
              <a:rPr lang="ru-RU" sz="2400" b="1" i="1" dirty="0">
                <a:solidFill>
                  <a:srgbClr val="044C36"/>
                </a:solidFill>
              </a:rPr>
              <a:t>П</a:t>
            </a:r>
            <a:r>
              <a:rPr lang="ru-RU" sz="2400" b="1" i="1" dirty="0" smtClean="0">
                <a:solidFill>
                  <a:srgbClr val="044C36"/>
                </a:solidFill>
              </a:rPr>
              <a:t>оказатели </a:t>
            </a:r>
            <a:r>
              <a:rPr lang="ru-RU" sz="2400" b="1" i="1" dirty="0">
                <a:solidFill>
                  <a:srgbClr val="044C36"/>
                </a:solidFill>
              </a:rPr>
              <a:t>развития сектора социально ориентированных некоммерческих </a:t>
            </a:r>
            <a:r>
              <a:rPr lang="ru-RU" sz="2400" b="1" i="1" dirty="0" smtClean="0">
                <a:solidFill>
                  <a:srgbClr val="044C36"/>
                </a:solidFill>
              </a:rPr>
              <a:t>организаций</a:t>
            </a:r>
            <a:endParaRPr lang="ru-RU" sz="2000" i="1" dirty="0" smtClean="0">
              <a:solidFill>
                <a:srgbClr val="044C36"/>
              </a:solidFill>
            </a:endParaRPr>
          </a:p>
          <a:p>
            <a:pPr algn="ctr"/>
            <a:endParaRPr lang="ru-RU" sz="2000" i="1" dirty="0">
              <a:solidFill>
                <a:srgbClr val="044C3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24625"/>
            <a:ext cx="2133600" cy="365125"/>
          </a:xfrm>
        </p:spPr>
        <p:txBody>
          <a:bodyPr/>
          <a:lstStyle/>
          <a:p>
            <a:fld id="{256D0FF7-DF15-40C2-846F-6608064B5C99}" type="slidenum">
              <a:rPr lang="ru-RU" sz="1600" b="1" smtClean="0">
                <a:solidFill>
                  <a:schemeClr val="tx1"/>
                </a:solidFill>
              </a:rPr>
              <a:pPr/>
              <a:t>9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018" y="4581128"/>
            <a:ext cx="8424936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величение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средней численности добровольцев, привлекаемых 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НКО,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исключением государственных (муниципальных) учреждений, обслуживающими домашние хозяйства, на территории муниципалитета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7967" y="1700808"/>
            <a:ext cx="842493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720000" lvl="2" indent="-288000" algn="just">
              <a:spcAft>
                <a:spcPts val="600"/>
              </a:spcAft>
              <a:buBlip>
                <a:blip r:embed="rId2"/>
              </a:buBlip>
            </a:pP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ост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количества </a:t>
            </a:r>
            <a:r>
              <a:rPr lang="ru-RU" sz="16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НКО, </a:t>
            </a:r>
            <a:r>
              <a:rPr lang="ru-RU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исключением государственных (муниципальных) учреждений, обслуживающих домашние хозяйства, на территории муниципалитета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4790" y="3105834"/>
            <a:ext cx="8424936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3pPr marL="720000" lvl="2" indent="-288000">
              <a:buBlip>
                <a:blip r:embed="rId2"/>
              </a:buBlip>
              <a:defRPr sz="1200" i="1"/>
            </a:lvl3pPr>
          </a:lstStyle>
          <a:p>
            <a:pPr lvl="2" algn="just"/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ост 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численности работников (без внешних совместителей)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НКО, </a:t>
            </a:r>
            <a:r>
              <a: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 исключением государственных (муниципальных) учреждений, обслуживающих домашние хозяйства, на территории муниципалитета</a:t>
            </a:r>
          </a:p>
        </p:txBody>
      </p:sp>
    </p:spTree>
    <p:extLst>
      <p:ext uri="{BB962C8B-B14F-4D97-AF65-F5344CB8AC3E}">
        <p14:creationId xmlns:p14="http://schemas.microsoft.com/office/powerpoint/2010/main" val="124798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481" y="3963036"/>
            <a:ext cx="2602914" cy="176520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96683" y="893341"/>
            <a:ext cx="3753415" cy="5426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rgbClr val="002060"/>
                </a:solidFill>
              </a:rPr>
              <a:t>Центр </a:t>
            </a:r>
            <a:r>
              <a:rPr lang="ru-RU" sz="1800" b="1" dirty="0">
                <a:solidFill>
                  <a:srgbClr val="002060"/>
                </a:solidFill>
              </a:rPr>
              <a:t>о</a:t>
            </a:r>
            <a:r>
              <a:rPr lang="ru-RU" sz="1800" b="1" dirty="0" smtClean="0">
                <a:solidFill>
                  <a:srgbClr val="002060"/>
                </a:solidFill>
              </a:rPr>
              <a:t>здоровления позвоночника</a:t>
            </a:r>
          </a:p>
          <a:p>
            <a:r>
              <a:rPr lang="ru-R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«Помогая себе, помогаешь другим</a:t>
            </a:r>
            <a:r>
              <a:rPr lang="ru-R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»</a:t>
            </a:r>
            <a:endParaRPr lang="ru-RU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292349" y="4365104"/>
            <a:ext cx="2047404" cy="5276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4333701" y="2545676"/>
            <a:ext cx="1642382" cy="1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207357" y="1556792"/>
            <a:ext cx="1143881" cy="988883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2339752" y="3573016"/>
            <a:ext cx="867605" cy="79208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2" descr="http://ogepatite.ru/wp-content/uploads/2015/03/krov-test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 flipV="1">
            <a:off x="3300" y="803777"/>
            <a:ext cx="5216772" cy="0"/>
          </a:xfrm>
          <a:prstGeom prst="line">
            <a:avLst/>
          </a:prstGeom>
          <a:noFill/>
          <a:ln w="635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796683" y="352757"/>
            <a:ext cx="37534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МЕДИЦИНА И РЕАБИЛИТАЦИЯ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98" y="506645"/>
            <a:ext cx="777323" cy="658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35" y="2609275"/>
            <a:ext cx="2054626" cy="1608512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5630893" y="5337854"/>
            <a:ext cx="3021583" cy="1358169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652120" y="5509106"/>
            <a:ext cx="2935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Основные характеристики: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latin typeface="Calibri" panose="020F0502020204030204" pitchFamily="34" charset="0"/>
              </a:rPr>
              <a:t>П</a:t>
            </a:r>
            <a:r>
              <a:rPr lang="ru-RU" sz="1100" b="1" dirty="0" smtClean="0">
                <a:latin typeface="Calibri" panose="020F0502020204030204" pitchFamily="34" charset="0"/>
              </a:rPr>
              <a:t>омещение - </a:t>
            </a:r>
            <a:r>
              <a:rPr lang="ru-RU" sz="1100" dirty="0" smtClean="0">
                <a:latin typeface="Calibri" panose="020F0502020204030204" pitchFamily="34" charset="0"/>
              </a:rPr>
              <a:t>150 </a:t>
            </a:r>
            <a:r>
              <a:rPr lang="ru-RU" sz="1100" dirty="0" err="1" smtClean="0">
                <a:latin typeface="Calibri" panose="020F0502020204030204" pitchFamily="34" charset="0"/>
              </a:rPr>
              <a:t>кв.м</a:t>
            </a:r>
            <a:r>
              <a:rPr lang="ru-RU" sz="1100" dirty="0" smtClean="0">
                <a:latin typeface="Calibri" panose="020F050202020403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latin typeface="Calibri" panose="020F0502020204030204" pitchFamily="34" charset="0"/>
              </a:rPr>
              <a:t>Персонал - </a:t>
            </a:r>
            <a:r>
              <a:rPr lang="ru-RU" sz="1100" dirty="0" smtClean="0">
                <a:latin typeface="Calibri" panose="020F0502020204030204" pitchFamily="34" charset="0"/>
              </a:rPr>
              <a:t>6 человек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latin typeface="Calibri" panose="020F0502020204030204" pitchFamily="34" charset="0"/>
              </a:rPr>
              <a:t>Клиенты - </a:t>
            </a:r>
            <a:r>
              <a:rPr lang="ru-RU" sz="1100" dirty="0" smtClean="0">
                <a:latin typeface="Calibri" panose="020F0502020204030204" pitchFamily="34" charset="0"/>
              </a:rPr>
              <a:t>частные клиенты и социальные группы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63292" y="4646833"/>
            <a:ext cx="3793374" cy="1081404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463293" y="4695318"/>
            <a:ext cx="379337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0070C0"/>
                </a:solidFill>
                <a:latin typeface="Calibri" panose="020F0502020204030204" pitchFamily="34" charset="0"/>
              </a:rPr>
              <a:t>Ресурсы: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latin typeface="Calibri" panose="020F0502020204030204" pitchFamily="34" charset="0"/>
              </a:rPr>
              <a:t>Собственные средства: </a:t>
            </a:r>
            <a:r>
              <a:rPr lang="ru-RU" sz="1100" dirty="0" smtClean="0">
                <a:latin typeface="Calibri" panose="020F0502020204030204" pitchFamily="34" charset="0"/>
              </a:rPr>
              <a:t>120.000 рублей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latin typeface="Calibri" panose="020F0502020204030204" pitchFamily="34" charset="0"/>
              </a:rPr>
              <a:t>Центр занятости населения: </a:t>
            </a:r>
            <a:r>
              <a:rPr lang="ru-RU" sz="1100" dirty="0" smtClean="0">
                <a:latin typeface="Calibri" panose="020F0502020204030204" pitchFamily="34" charset="0"/>
              </a:rPr>
              <a:t>117.600 рублей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latin typeface="Calibri" panose="020F0502020204030204" pitchFamily="34" charset="0"/>
              </a:rPr>
              <a:t>Инвестиционные средства от ФПП:  </a:t>
            </a:r>
            <a:r>
              <a:rPr lang="ru-RU" sz="1100" dirty="0" smtClean="0">
                <a:latin typeface="Calibri" panose="020F0502020204030204" pitchFamily="34" charset="0"/>
              </a:rPr>
              <a:t>500.000 рублей</a:t>
            </a:r>
            <a:endParaRPr lang="ru-RU" sz="11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74" y="1669711"/>
            <a:ext cx="2520280" cy="160388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40705" y="3688250"/>
            <a:ext cx="22750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</a:rPr>
              <a:t>Профилактика заболеваний позвоночника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</a:rPr>
              <a:t>Оздоровление и </a:t>
            </a:r>
            <a:r>
              <a:rPr lang="ru-RU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реабилитация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51238" y="1765280"/>
            <a:ext cx="1980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alibri" panose="020F0502020204030204" pitchFamily="34" charset="0"/>
              </a:rPr>
              <a:t>1. Шаговая доступность</a:t>
            </a:r>
          </a:p>
          <a:p>
            <a:r>
              <a:rPr lang="ru-RU" sz="1100" b="1" dirty="0" smtClean="0">
                <a:latin typeface="Calibri" panose="020F0502020204030204" pitchFamily="34" charset="0"/>
              </a:rPr>
              <a:t>2. Занятия с социальной категорией граждан </a:t>
            </a:r>
          </a:p>
          <a:p>
            <a:r>
              <a:rPr lang="ru-RU" sz="1100" b="1" dirty="0" smtClean="0">
                <a:latin typeface="Calibri" panose="020F0502020204030204" pitchFamily="34" charset="0"/>
              </a:rPr>
              <a:t>3. Доступные цены</a:t>
            </a:r>
            <a:endParaRPr lang="ru-RU" sz="1100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DASagirova\Desktop\zvKUjhKfKE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88" y="949679"/>
            <a:ext cx="2396667" cy="304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84168" y="3494246"/>
            <a:ext cx="2853587" cy="7543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2060"/>
                </a:solidFill>
              </a:rPr>
              <a:t>Лилия Хафизова</a:t>
            </a:r>
            <a:r>
              <a:rPr lang="ru-RU" sz="1100" dirty="0" smtClean="0">
                <a:solidFill>
                  <a:srgbClr val="002060"/>
                </a:solidFill>
              </a:rPr>
              <a:t>, </a:t>
            </a:r>
          </a:p>
          <a:p>
            <a:pPr algn="r"/>
            <a:r>
              <a:rPr lang="ru-RU" sz="1100" dirty="0" smtClean="0">
                <a:solidFill>
                  <a:srgbClr val="002060"/>
                </a:solidFill>
              </a:rPr>
              <a:t>выпускник программы «Предпринимательская деятельность. Социальное предпринимательство» К(П)ФУ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504234" y="323417"/>
            <a:ext cx="363976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ПРИМЕР  УСПЕХА  взрослого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1" name="Picture 21" descr="D:\МАМА\Новая папка\лого цисс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1" y="426690"/>
            <a:ext cx="666782" cy="81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0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52259" y="1935073"/>
            <a:ext cx="2907629" cy="632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Акселерационная программа 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 НКО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 descr="C:\Users\IVMiheev\Desktop\Документы МИХЕЕВ\ПРЕЗЕНТАЦИИ\ФИРМЕННЫЙ СТИЛЬ КФУ 2016\Логотипы КФУ\kfu_logo_circle_r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605" y="929373"/>
            <a:ext cx="368925" cy="3600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" descr="D:\МАМА\Новая папка\лого цисс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04" y="2030496"/>
            <a:ext cx="332216" cy="4075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3315106" y="2923695"/>
            <a:ext cx="465054" cy="22487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3366474" y="3734813"/>
            <a:ext cx="413686" cy="22487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3366474" y="4508496"/>
            <a:ext cx="413686" cy="22487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3366722" y="5246537"/>
            <a:ext cx="413686" cy="22487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479206" y="2567158"/>
            <a:ext cx="8087" cy="3619484"/>
          </a:xfrm>
          <a:prstGeom prst="line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0" y="332656"/>
            <a:ext cx="27718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АКСЕЛЕРАТОР  НКО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3358635" y="6070820"/>
            <a:ext cx="413686" cy="224877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3871669" y="2446762"/>
            <a:ext cx="1800" cy="373988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3780160" y="1918213"/>
            <a:ext cx="3004835" cy="6320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акселерационной программы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Прямая со стрелкой 37"/>
          <p:cNvCxnSpPr>
            <a:endCxn id="24" idx="3"/>
          </p:cNvCxnSpPr>
          <p:nvPr/>
        </p:nvCxnSpPr>
        <p:spPr>
          <a:xfrm flipH="1" flipV="1">
            <a:off x="6784995" y="3015304"/>
            <a:ext cx="667574" cy="3364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6774800" y="3575271"/>
            <a:ext cx="667574" cy="2321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endCxn id="26" idx="3"/>
          </p:cNvCxnSpPr>
          <p:nvPr/>
        </p:nvCxnSpPr>
        <p:spPr>
          <a:xfrm flipH="1" flipV="1">
            <a:off x="6784995" y="4581131"/>
            <a:ext cx="667574" cy="3232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endCxn id="27" idx="3"/>
          </p:cNvCxnSpPr>
          <p:nvPr/>
        </p:nvCxnSpPr>
        <p:spPr>
          <a:xfrm flipH="1">
            <a:off x="6784995" y="5060566"/>
            <a:ext cx="647185" cy="29786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endCxn id="28" idx="3"/>
          </p:cNvCxnSpPr>
          <p:nvPr/>
        </p:nvCxnSpPr>
        <p:spPr>
          <a:xfrm flipH="1">
            <a:off x="6776908" y="6164325"/>
            <a:ext cx="66757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487293" y="3015303"/>
            <a:ext cx="360040" cy="0"/>
          </a:xfrm>
          <a:prstGeom prst="line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489308" y="3807403"/>
            <a:ext cx="360040" cy="0"/>
          </a:xfrm>
          <a:prstGeom prst="line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489308" y="4597993"/>
            <a:ext cx="360040" cy="0"/>
          </a:xfrm>
          <a:prstGeom prst="line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489308" y="5378680"/>
            <a:ext cx="360040" cy="0"/>
          </a:xfrm>
          <a:prstGeom prst="line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479206" y="6186642"/>
            <a:ext cx="360040" cy="0"/>
          </a:xfrm>
          <a:prstGeom prst="line">
            <a:avLst/>
          </a:prstGeom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03316" y="2712556"/>
            <a:ext cx="2534723" cy="6392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делопроизводству, налогообложению, экономике, бухгалтерии и  нормативно-правовым основам деятельности АНО</a:t>
            </a: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3316" y="3505927"/>
            <a:ext cx="2547590" cy="6309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регламентам, выполнению целевых показателей доступа АНО к бюджетным средствам, направляемым на соцуслуги</a:t>
            </a: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3316" y="4280456"/>
            <a:ext cx="2556572" cy="6350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Акселератор-обучение социальному предпринимательству и развитию внебюджетной деятельности АНО </a:t>
            </a: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3316" y="5057759"/>
            <a:ext cx="2547590" cy="6350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привлечению внебюджетного инвестиционного финансирования: льготные займы, кредиты, гранты… </a:t>
            </a: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5229" y="5863650"/>
            <a:ext cx="2534724" cy="6350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основам обеспечения общественного контроля и мониторинга за  деятельностью АНО</a:t>
            </a:r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flipH="1">
            <a:off x="3871669" y="3045749"/>
            <a:ext cx="288032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3873469" y="3821392"/>
            <a:ext cx="288032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3871669" y="4623446"/>
            <a:ext cx="288032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3871669" y="5358434"/>
            <a:ext cx="288032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3865382" y="6197105"/>
            <a:ext cx="288032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068192" y="2695694"/>
            <a:ext cx="2716803" cy="6392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РЕГИСТРАЦИОННЫЕ ДОКУМЕНТЫ: Устав, учредительный договор, учетная политика, система налогообложения, ОКВЭД</a:t>
            </a:r>
            <a:endParaRPr lang="ru-RU" sz="1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68192" y="3494811"/>
            <a:ext cx="2716803" cy="6251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КАРТА ДОСТУПА </a:t>
            </a:r>
          </a:p>
          <a:p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бюджетным средствам, выделяемым на оказание социальных услуг населению</a:t>
            </a:r>
            <a:endParaRPr lang="ru-RU" sz="1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68192" y="4263594"/>
            <a:ext cx="2716803" cy="6350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БИЗНЕС-ПЛАН организации внебюджетной социально-предпринимательской деятельности </a:t>
            </a:r>
            <a:endParaRPr lang="ru-RU" sz="1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068192" y="5040897"/>
            <a:ext cx="2716803" cy="6350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на соискание внебюджетных  инвестиционных средств  </a:t>
            </a:r>
            <a:endParaRPr lang="ru-RU" sz="1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060106" y="5846788"/>
            <a:ext cx="2716802" cy="6350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 взаимодействия с органами общественного контроля </a:t>
            </a:r>
            <a:endParaRPr lang="ru-RU" sz="1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Picture 2" descr="C:\Users\avartemev\Desktop\Логотип Общественной палаты Р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883" y="5699788"/>
            <a:ext cx="601745" cy="451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7330361" y="6124854"/>
            <a:ext cx="149819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200" dirty="0" smtClean="0">
                <a:latin typeface="+mn-lt"/>
                <a:cs typeface="Times New Roman" pitchFamily="18" charset="0"/>
              </a:rPr>
              <a:t>ОБЩЕСТВЕННЫЕ ОБЪЕДИНЕНИЯ</a:t>
            </a:r>
            <a:endParaRPr lang="ru-RU" sz="1200" dirty="0">
              <a:latin typeface="+mn-lt"/>
              <a:cs typeface="Times New Roman" pitchFamily="18" charset="0"/>
            </a:endParaRPr>
          </a:p>
        </p:txBody>
      </p:sp>
      <p:pic>
        <p:nvPicPr>
          <p:cNvPr id="7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22" y="4597993"/>
            <a:ext cx="886437" cy="3006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6" descr="http://upload.wikimedia.org/wikipedia/commons/thumb/8/8d/Coat_of_Arms_of_Tatarstan.svg/2000px-Coat_of_Arms_of_Tatarsta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846" y="2930534"/>
            <a:ext cx="453818" cy="4527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 Box 4"/>
          <p:cNvSpPr txBox="1">
            <a:spLocks noChangeArrowheads="1"/>
          </p:cNvSpPr>
          <p:nvPr/>
        </p:nvSpPr>
        <p:spPr bwMode="auto">
          <a:xfrm>
            <a:off x="7352072" y="4987557"/>
            <a:ext cx="149819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200" dirty="0" smtClean="0">
                <a:latin typeface="+mn-lt"/>
                <a:cs typeface="Times New Roman" pitchFamily="18" charset="0"/>
              </a:rPr>
              <a:t>ИНВЕСТОРЫ</a:t>
            </a:r>
            <a:endParaRPr lang="ru-RU" sz="1200" dirty="0">
              <a:latin typeface="+mn-lt"/>
              <a:cs typeface="Times New Roman" pitchFamily="18" charset="0"/>
            </a:endParaRPr>
          </a:p>
        </p:txBody>
      </p:sp>
      <p:sp>
        <p:nvSpPr>
          <p:cNvPr id="78" name="Text Box 4"/>
          <p:cNvSpPr txBox="1">
            <a:spLocks noChangeArrowheads="1"/>
          </p:cNvSpPr>
          <p:nvPr/>
        </p:nvSpPr>
        <p:spPr bwMode="auto">
          <a:xfrm>
            <a:off x="7352072" y="3422827"/>
            <a:ext cx="149819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200" dirty="0" smtClean="0">
                <a:latin typeface="+mn-lt"/>
                <a:cs typeface="Times New Roman" pitchFamily="18" charset="0"/>
              </a:rPr>
              <a:t>МИНИСТЕРСТВО ТРУДА РТ</a:t>
            </a:r>
            <a:endParaRPr lang="ru-RU" sz="1200" dirty="0">
              <a:latin typeface="+mn-lt"/>
              <a:cs typeface="Times New Roman" pitchFamily="18" charset="0"/>
            </a:endParaRPr>
          </a:p>
        </p:txBody>
      </p:sp>
      <p:pic>
        <p:nvPicPr>
          <p:cNvPr id="84" name="Picture 16" descr="http://upload.wikimedia.org/wikipedia/commons/thumb/8/8d/Coat_of_Arms_of_Tatarstan.svg/2000px-Coat_of_Arms_of_Tatarstan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1" y="929373"/>
            <a:ext cx="360928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 Box 4"/>
          <p:cNvSpPr txBox="1">
            <a:spLocks noChangeArrowheads="1"/>
          </p:cNvSpPr>
          <p:nvPr/>
        </p:nvSpPr>
        <p:spPr bwMode="auto">
          <a:xfrm>
            <a:off x="128589" y="1335012"/>
            <a:ext cx="12827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latin typeface="+mn-lt"/>
                <a:cs typeface="Times New Roman" pitchFamily="18" charset="0"/>
              </a:rPr>
              <a:t>МИНИСТЕРСТВО ЭКОНОМИКИ</a:t>
            </a:r>
            <a:endParaRPr lang="ru-RU" sz="1000" dirty="0">
              <a:latin typeface="+mn-lt"/>
              <a:cs typeface="Times New Roman" pitchFamily="18" charset="0"/>
            </a:endParaRPr>
          </a:p>
        </p:txBody>
      </p:sp>
      <p:pic>
        <p:nvPicPr>
          <p:cNvPr id="86" name="Picture 2" descr="C:\Users\avartemev\Desktop\Логотип Общественной палаты РТ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381" y="891800"/>
            <a:ext cx="443205" cy="3324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2032827" y="1321173"/>
            <a:ext cx="12526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000" dirty="0" smtClean="0">
                <a:latin typeface="+mn-lt"/>
                <a:cs typeface="Times New Roman" pitchFamily="18" charset="0"/>
              </a:rPr>
              <a:t>ОБЩЕСТВЕННАЯ ПАЛАТА</a:t>
            </a:r>
            <a:endParaRPr lang="ru-RU" sz="1000" dirty="0">
              <a:latin typeface="+mn-lt"/>
              <a:cs typeface="Times New Roman" pitchFamily="18" charset="0"/>
            </a:endParaRPr>
          </a:p>
        </p:txBody>
      </p:sp>
      <p:sp>
        <p:nvSpPr>
          <p:cNvPr id="88" name="Text Box 4"/>
          <p:cNvSpPr txBox="1">
            <a:spLocks noChangeArrowheads="1"/>
          </p:cNvSpPr>
          <p:nvPr/>
        </p:nvSpPr>
        <p:spPr bwMode="auto">
          <a:xfrm>
            <a:off x="1342036" y="1376574"/>
            <a:ext cx="815889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200" dirty="0" smtClean="0">
                <a:latin typeface="+mn-lt"/>
                <a:cs typeface="Times New Roman" pitchFamily="18" charset="0"/>
              </a:rPr>
              <a:t>К(П)ФУ</a:t>
            </a:r>
            <a:endParaRPr lang="ru-RU" sz="1200" dirty="0">
              <a:latin typeface="+mn-lt"/>
              <a:cs typeface="Times New Roman" pitchFamily="18" charset="0"/>
            </a:endParaRPr>
          </a:p>
        </p:txBody>
      </p:sp>
      <p:cxnSp>
        <p:nvCxnSpPr>
          <p:cNvPr id="90" name="Прямая со стрелкой 89"/>
          <p:cNvCxnSpPr/>
          <p:nvPr/>
        </p:nvCxnSpPr>
        <p:spPr>
          <a:xfrm>
            <a:off x="769976" y="1612011"/>
            <a:ext cx="0" cy="2175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1745067" y="1612011"/>
            <a:ext cx="0" cy="2175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/>
          <p:nvPr/>
        </p:nvCxnSpPr>
        <p:spPr>
          <a:xfrm>
            <a:off x="2631032" y="1612011"/>
            <a:ext cx="0" cy="2175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72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251520" y="841695"/>
            <a:ext cx="2592288" cy="434642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3275856" y="836712"/>
            <a:ext cx="2592288" cy="28222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6372200" y="836881"/>
            <a:ext cx="2592287" cy="178351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7583" y="1268931"/>
            <a:ext cx="2384666" cy="359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Дом-интернат (пансионат) для престарелых и инвалидов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7583" y="1700979"/>
            <a:ext cx="2384666" cy="3699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Специальный дом-интернат для престарелых и инвалидов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28437" y="2097230"/>
            <a:ext cx="2384666" cy="2709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Психоневрологический интернат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37583" y="2400873"/>
            <a:ext cx="2384666" cy="3765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дом-интернат для умственно-отсталых детей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6458172" y="1268931"/>
            <a:ext cx="2384666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социального обслуживания населения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49040" y="2802263"/>
            <a:ext cx="2373120" cy="5340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социальной адаптации для лиц без определенного места жительства и занятий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37583" y="3371066"/>
            <a:ext cx="2373120" cy="2878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реабилитации инвалидов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28437" y="3701229"/>
            <a:ext cx="2384665" cy="3865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социального обслуживания населения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328438" y="4134673"/>
            <a:ext cx="2382266" cy="5357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Реабилитационный центр для детей и подростков с ограниченными возможностями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379667" y="1268930"/>
            <a:ext cx="2384666" cy="2880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реабилитации инвалидов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3379667" y="1628800"/>
            <a:ext cx="2384666" cy="4420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социального обслуживания населения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3379667" y="2137287"/>
            <a:ext cx="2384666" cy="576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Реабилитационный центр для детей и подростков с ограниченными возможностями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6458172" y="1762949"/>
            <a:ext cx="2384666" cy="7398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помощи семье и детям, отделение помощи семье и детям комплексного центра социального  обслуживания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37584" y="4725144"/>
            <a:ext cx="2384666" cy="3456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приют для детей и подростков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370792" y="2773552"/>
            <a:ext cx="2384666" cy="7398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помощи семье и детям, отделение помощи семье и детям комплексного центра социального  обслуживания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096344" y="906491"/>
            <a:ext cx="2933564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ПОЛУСТАЦИОНАРНАЯ ФОРМА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156176" y="919921"/>
            <a:ext cx="2915816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НА ДОМУ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2008" y="911472"/>
            <a:ext cx="2915816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СТАЦИОНАРНАЯ ФОРМА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-2" y="332656"/>
            <a:ext cx="694826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ОБЕСПЕЧЕНИЕ ДОСТУПА К ОТДЕЛЬНЫМ УСЛУГАМ  в  2017 году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6" name="Стрелка вправо 45"/>
          <p:cNvSpPr/>
          <p:nvPr/>
        </p:nvSpPr>
        <p:spPr>
          <a:xfrm rot="5400000">
            <a:off x="1416401" y="5230276"/>
            <a:ext cx="227029" cy="224877"/>
          </a:xfrm>
          <a:prstGeom prst="rightArrow">
            <a:avLst/>
          </a:prstGeom>
          <a:solidFill>
            <a:srgbClr val="C00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право 47"/>
          <p:cNvSpPr/>
          <p:nvPr/>
        </p:nvSpPr>
        <p:spPr>
          <a:xfrm rot="5400000">
            <a:off x="4443422" y="3707102"/>
            <a:ext cx="227029" cy="224877"/>
          </a:xfrm>
          <a:prstGeom prst="rightArrow">
            <a:avLst/>
          </a:prstGeom>
          <a:solidFill>
            <a:srgbClr val="C00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право 51"/>
          <p:cNvSpPr/>
          <p:nvPr/>
        </p:nvSpPr>
        <p:spPr>
          <a:xfrm rot="5400000">
            <a:off x="7536990" y="2664991"/>
            <a:ext cx="227029" cy="224877"/>
          </a:xfrm>
          <a:prstGeom prst="rightArrow">
            <a:avLst/>
          </a:prstGeom>
          <a:solidFill>
            <a:srgbClr val="C000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275856" y="3999429"/>
            <a:ext cx="2592288" cy="18495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b="1" dirty="0">
                <a:solidFill>
                  <a:srgbClr val="C00000"/>
                </a:solidFill>
              </a:rPr>
              <a:t>СОЦИАЛЬНО-МЕДИЦИНСКИЕ УСЛУГИ</a:t>
            </a:r>
            <a:endParaRPr lang="ru-RU" sz="105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5857" y="422169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C00000"/>
                </a:solidFill>
              </a:rPr>
              <a:t>проведение мероприятий, направленных на формирование здорового образа </a:t>
            </a:r>
            <a:r>
              <a:rPr lang="ru-RU" sz="900" dirty="0" smtClean="0">
                <a:solidFill>
                  <a:srgbClr val="C00000"/>
                </a:solidFill>
              </a:rPr>
              <a:t>жизни</a:t>
            </a:r>
            <a:endParaRPr lang="en-US" sz="900" dirty="0" smtClean="0">
              <a:solidFill>
                <a:srgbClr val="C0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275856" y="4678543"/>
            <a:ext cx="2592288" cy="1849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rgbClr val="C00000"/>
                </a:solidFill>
              </a:rPr>
              <a:t>СОЦИАЛЬНО-ПСИХОЛОГИЧЕСКИЕ</a:t>
            </a:r>
            <a:r>
              <a:rPr lang="en-US" sz="1000" b="1" dirty="0" smtClean="0">
                <a:solidFill>
                  <a:srgbClr val="C00000"/>
                </a:solidFill>
              </a:rPr>
              <a:t> </a:t>
            </a:r>
            <a:r>
              <a:rPr lang="ru-RU" sz="1000" b="1" dirty="0" smtClean="0">
                <a:solidFill>
                  <a:srgbClr val="C00000"/>
                </a:solidFill>
              </a:rPr>
              <a:t>УСЛУГИ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75857" y="4870484"/>
            <a:ext cx="25922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C00000"/>
                </a:solidFill>
              </a:rPr>
              <a:t>консультирование, в том числе по вопросам внутрисемейных </a:t>
            </a:r>
            <a:r>
              <a:rPr lang="ru-RU" sz="900" dirty="0" smtClean="0">
                <a:solidFill>
                  <a:srgbClr val="C00000"/>
                </a:solidFill>
              </a:rPr>
              <a:t>отношений</a:t>
            </a:r>
            <a:endParaRPr lang="en-US" sz="900" dirty="0" smtClean="0">
              <a:solidFill>
                <a:srgbClr val="C000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C00000"/>
                </a:solidFill>
              </a:rPr>
              <a:t>психологическая помощь и </a:t>
            </a:r>
            <a:r>
              <a:rPr lang="ru-RU" sz="900" dirty="0" smtClean="0">
                <a:solidFill>
                  <a:srgbClr val="C00000"/>
                </a:solidFill>
              </a:rPr>
              <a:t>поддержка</a:t>
            </a:r>
            <a:endParaRPr lang="ru-RU" sz="900" dirty="0">
              <a:solidFill>
                <a:srgbClr val="C0000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403403" y="4336888"/>
            <a:ext cx="2592288" cy="1849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rgbClr val="C00000"/>
                </a:solidFill>
              </a:rPr>
              <a:t>СОЦИАЛЬНО-ПРАВОВЫЕ</a:t>
            </a:r>
            <a:r>
              <a:rPr lang="en-US" sz="1000" b="1" dirty="0" smtClean="0">
                <a:solidFill>
                  <a:srgbClr val="C00000"/>
                </a:solidFill>
              </a:rPr>
              <a:t> </a:t>
            </a:r>
            <a:r>
              <a:rPr lang="ru-RU" sz="1000" b="1" dirty="0" smtClean="0">
                <a:solidFill>
                  <a:srgbClr val="C00000"/>
                </a:solidFill>
              </a:rPr>
              <a:t>УСЛУГИ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72202" y="4536142"/>
            <a:ext cx="25922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C00000"/>
                </a:solidFill>
              </a:rPr>
              <a:t>оказание помощи в оформлении и восстановлении документов получателей социальных </a:t>
            </a:r>
            <a:r>
              <a:rPr lang="ru-RU" sz="900" dirty="0" smtClean="0">
                <a:solidFill>
                  <a:srgbClr val="C00000"/>
                </a:solidFill>
              </a:rPr>
              <a:t>услуг </a:t>
            </a:r>
            <a:endParaRPr lang="en-US" sz="900" dirty="0" smtClean="0">
              <a:solidFill>
                <a:srgbClr val="C000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C00000"/>
                </a:solidFill>
              </a:rPr>
              <a:t>оказание помощи в получении юридических </a:t>
            </a:r>
            <a:r>
              <a:rPr lang="ru-RU" sz="900" dirty="0" smtClean="0">
                <a:solidFill>
                  <a:srgbClr val="C00000"/>
                </a:solidFill>
              </a:rPr>
              <a:t>услуг</a:t>
            </a:r>
            <a:endParaRPr lang="ru-RU" sz="900" dirty="0">
              <a:solidFill>
                <a:srgbClr val="0070C0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354361" y="5432082"/>
            <a:ext cx="2592288" cy="18495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rgbClr val="C00000"/>
                </a:solidFill>
              </a:rPr>
              <a:t>СОЦИАЛЬНО-МЕДИЦИНСКИЕ</a:t>
            </a:r>
            <a:r>
              <a:rPr lang="en-US" sz="1000" b="1" dirty="0" smtClean="0">
                <a:solidFill>
                  <a:srgbClr val="C00000"/>
                </a:solidFill>
              </a:rPr>
              <a:t> </a:t>
            </a:r>
            <a:r>
              <a:rPr lang="ru-RU" sz="1000" b="1" dirty="0" smtClean="0">
                <a:solidFill>
                  <a:srgbClr val="C00000"/>
                </a:solidFill>
              </a:rPr>
              <a:t>УСЛУГИ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354362" y="5654344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71450" indent="-171450">
              <a:buFont typeface="Wingdings" panose="05000000000000000000" pitchFamily="2" charset="2"/>
              <a:buChar char="ü"/>
              <a:defRPr sz="900"/>
            </a:lvl1pPr>
          </a:lstStyle>
          <a:p>
            <a:r>
              <a:rPr lang="ru-RU" dirty="0" smtClean="0">
                <a:solidFill>
                  <a:srgbClr val="C00000"/>
                </a:solidFill>
              </a:rPr>
              <a:t>систематическое </a:t>
            </a:r>
            <a:r>
              <a:rPr lang="ru-RU" dirty="0">
                <a:solidFill>
                  <a:srgbClr val="C00000"/>
                </a:solidFill>
              </a:rPr>
              <a:t>наблюдение за состоянием </a:t>
            </a:r>
            <a:r>
              <a:rPr lang="ru-RU" dirty="0" smtClean="0">
                <a:solidFill>
                  <a:srgbClr val="C00000"/>
                </a:solidFill>
              </a:rPr>
              <a:t>здоровья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проведение медицинских </a:t>
            </a:r>
            <a:r>
              <a:rPr lang="ru-RU" dirty="0" smtClean="0">
                <a:solidFill>
                  <a:srgbClr val="C00000"/>
                </a:solidFill>
              </a:rPr>
              <a:t>процедур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проведение </a:t>
            </a:r>
            <a:r>
              <a:rPr lang="ru-RU" dirty="0">
                <a:solidFill>
                  <a:srgbClr val="C00000"/>
                </a:solidFill>
              </a:rPr>
              <a:t>оздоровительных </a:t>
            </a:r>
            <a:r>
              <a:rPr lang="ru-RU" dirty="0" smtClean="0">
                <a:solidFill>
                  <a:srgbClr val="C00000"/>
                </a:solidFill>
              </a:rPr>
              <a:t>мероприятий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консультирование </a:t>
            </a:r>
            <a:r>
              <a:rPr lang="ru-RU" dirty="0">
                <a:solidFill>
                  <a:srgbClr val="C00000"/>
                </a:solidFill>
              </a:rPr>
              <a:t>по социально-медицинским </a:t>
            </a:r>
            <a:r>
              <a:rPr lang="ru-RU" dirty="0" smtClean="0">
                <a:solidFill>
                  <a:srgbClr val="C00000"/>
                </a:solidFill>
              </a:rPr>
              <a:t>вопросам</a:t>
            </a:r>
            <a:endParaRPr lang="ru-RU" dirty="0">
              <a:solidFill>
                <a:srgbClr val="C00000"/>
              </a:solidFill>
              <a:ea typeface="Times New Roman"/>
              <a:cs typeface="Calibri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372201" y="2958506"/>
            <a:ext cx="2592288" cy="18495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rgbClr val="C00000"/>
                </a:solidFill>
              </a:rPr>
              <a:t>СОЦИАЛЬНО-БЫТОВЫЕ</a:t>
            </a:r>
            <a:r>
              <a:rPr lang="en-US" sz="1000" b="1" dirty="0" smtClean="0">
                <a:solidFill>
                  <a:srgbClr val="C00000"/>
                </a:solidFill>
              </a:rPr>
              <a:t> </a:t>
            </a:r>
            <a:r>
              <a:rPr lang="ru-RU" sz="1000" b="1" dirty="0" smtClean="0">
                <a:solidFill>
                  <a:srgbClr val="C00000"/>
                </a:solidFill>
              </a:rPr>
              <a:t>УСЛУГИ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372203" y="3159259"/>
            <a:ext cx="25922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71450" indent="-171450">
              <a:buFont typeface="Wingdings" panose="05000000000000000000" pitchFamily="2" charset="2"/>
              <a:buChar char="ü"/>
              <a:defRPr sz="900"/>
            </a:lvl1pPr>
          </a:lstStyle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</a:rPr>
              <a:t>покупка </a:t>
            </a:r>
            <a:r>
              <a:rPr lang="ru-RU" dirty="0">
                <a:solidFill>
                  <a:srgbClr val="C00000"/>
                </a:solidFill>
              </a:rPr>
              <a:t>и </a:t>
            </a:r>
            <a:r>
              <a:rPr lang="ru-RU" dirty="0" smtClean="0">
                <a:solidFill>
                  <a:srgbClr val="C00000"/>
                </a:solidFill>
              </a:rPr>
              <a:t>доставка товаров;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ea typeface="Times New Roman"/>
                <a:cs typeface="Calibri"/>
              </a:rPr>
              <a:t>оплата услуг ЖКХ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ea typeface="Times New Roman"/>
                <a:cs typeface="Calibri"/>
              </a:rPr>
              <a:t>с</a:t>
            </a:r>
            <a:r>
              <a:rPr lang="ru-RU" dirty="0" smtClean="0">
                <a:solidFill>
                  <a:srgbClr val="C00000"/>
                </a:solidFill>
                <a:ea typeface="Times New Roman"/>
                <a:cs typeface="Calibri"/>
              </a:rPr>
              <a:t>дача </a:t>
            </a:r>
            <a:r>
              <a:rPr lang="ru-RU" dirty="0">
                <a:solidFill>
                  <a:srgbClr val="C00000"/>
                </a:solidFill>
                <a:ea typeface="Times New Roman"/>
                <a:cs typeface="Calibri"/>
              </a:rPr>
              <a:t>в стирку, химчистку, </a:t>
            </a:r>
            <a:r>
              <a:rPr lang="ru-RU" dirty="0" smtClean="0">
                <a:solidFill>
                  <a:srgbClr val="C00000"/>
                </a:solidFill>
                <a:ea typeface="Times New Roman"/>
                <a:cs typeface="Calibri"/>
              </a:rPr>
              <a:t>ремонт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ea typeface="Times New Roman"/>
                <a:cs typeface="Calibri"/>
              </a:rPr>
              <a:t>отправка корреспонденции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  <a:ea typeface="Times New Roman"/>
                <a:cs typeface="Calibri"/>
              </a:rPr>
              <a:t>Уборка жилых помещений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ea typeface="Times New Roman"/>
                <a:cs typeface="Calibri"/>
              </a:rPr>
              <a:t>п</a:t>
            </a:r>
            <a:r>
              <a:rPr lang="ru-RU" dirty="0" smtClean="0">
                <a:solidFill>
                  <a:srgbClr val="C00000"/>
                </a:solidFill>
                <a:ea typeface="Times New Roman"/>
                <a:cs typeface="Calibri"/>
              </a:rPr>
              <a:t>омощь в приготовлении и приеме пищи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ea typeface="Times New Roman"/>
                <a:cs typeface="Calibri"/>
              </a:rPr>
              <a:t>п</a:t>
            </a:r>
            <a:r>
              <a:rPr lang="ru-RU" dirty="0" smtClean="0">
                <a:solidFill>
                  <a:srgbClr val="C00000"/>
                </a:solidFill>
                <a:ea typeface="Times New Roman"/>
                <a:cs typeface="Calibri"/>
              </a:rPr>
              <a:t>редоставление гигиенических услуг</a:t>
            </a:r>
            <a:endParaRPr lang="ru-RU" dirty="0" smtClean="0">
              <a:ea typeface="Times New Roman"/>
              <a:cs typeface="Calibri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355374" y="5504988"/>
            <a:ext cx="2592288" cy="18495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rgbClr val="C00000"/>
                </a:solidFill>
              </a:rPr>
              <a:t>СОЦИАЛЬНО-МЕДИЦИНСКИЕ </a:t>
            </a:r>
            <a:r>
              <a:rPr lang="ru-RU" sz="1000" b="1" dirty="0" smtClean="0">
                <a:solidFill>
                  <a:srgbClr val="C00000"/>
                </a:solidFill>
              </a:rPr>
              <a:t>УСЛУГИ: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33773" y="56815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rgbClr val="C00000"/>
                </a:solidFill>
              </a:rPr>
              <a:t>проведение </a:t>
            </a:r>
            <a:r>
              <a:rPr lang="ru-RU" sz="900" dirty="0">
                <a:solidFill>
                  <a:srgbClr val="C00000"/>
                </a:solidFill>
              </a:rPr>
              <a:t>занятий по адаптивной физической </a:t>
            </a:r>
            <a:r>
              <a:rPr lang="ru-RU" sz="900" dirty="0" smtClean="0">
                <a:solidFill>
                  <a:srgbClr val="C00000"/>
                </a:solidFill>
              </a:rPr>
              <a:t>культуре</a:t>
            </a:r>
            <a:endParaRPr lang="ru-RU" sz="900" dirty="0">
              <a:solidFill>
                <a:srgbClr val="C00000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66832" y="6116035"/>
            <a:ext cx="2361663" cy="18495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rgbClr val="C00000"/>
                </a:solidFill>
              </a:rPr>
              <a:t>СОЦИАЛЬНО-БЫТОВЫЕ</a:t>
            </a:r>
            <a:r>
              <a:rPr lang="en-US" sz="1000" b="1" dirty="0" smtClean="0">
                <a:solidFill>
                  <a:srgbClr val="C00000"/>
                </a:solidFill>
              </a:rPr>
              <a:t> </a:t>
            </a:r>
            <a:r>
              <a:rPr lang="ru-RU" sz="1000" b="1" dirty="0" smtClean="0">
                <a:solidFill>
                  <a:srgbClr val="C00000"/>
                </a:solidFill>
              </a:rPr>
              <a:t>УСЛУГИ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39456" y="625531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171450" indent="-171450">
              <a:buFont typeface="Wingdings" panose="05000000000000000000" pitchFamily="2" charset="2"/>
              <a:buChar char="ü"/>
              <a:defRPr sz="900"/>
            </a:lvl1pPr>
          </a:lstStyle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</a:rPr>
              <a:t>организация транспортной доставки в медицинские организации</a:t>
            </a:r>
            <a:endParaRPr lang="ru-RU" dirty="0" smtClean="0">
              <a:solidFill>
                <a:srgbClr val="C00000"/>
              </a:solidFill>
              <a:ea typeface="Times New Roman"/>
              <a:cs typeface="Calibri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275857" y="5504988"/>
            <a:ext cx="2394013" cy="17500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rgbClr val="C00000"/>
                </a:solidFill>
              </a:rPr>
              <a:t>СОЦИАЛЬНО-ПРАВОВЫЕ</a:t>
            </a:r>
            <a:r>
              <a:rPr lang="en-US" sz="1000" b="1" dirty="0" smtClean="0">
                <a:solidFill>
                  <a:srgbClr val="C00000"/>
                </a:solidFill>
              </a:rPr>
              <a:t> </a:t>
            </a:r>
            <a:r>
              <a:rPr lang="ru-RU" sz="1000" b="1" dirty="0" smtClean="0">
                <a:solidFill>
                  <a:srgbClr val="C00000"/>
                </a:solidFill>
              </a:rPr>
              <a:t>УСЛУГИ</a:t>
            </a:r>
            <a:endParaRPr lang="ru-RU" sz="1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75857" y="5664293"/>
            <a:ext cx="25922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C00000"/>
                </a:solidFill>
              </a:rPr>
              <a:t>оказание помощи в оформлении и восстановлении документов получателей социальных </a:t>
            </a:r>
            <a:r>
              <a:rPr lang="ru-RU" sz="900" dirty="0" smtClean="0">
                <a:solidFill>
                  <a:srgbClr val="C00000"/>
                </a:solidFill>
              </a:rPr>
              <a:t>услуг </a:t>
            </a:r>
            <a:endParaRPr lang="en-US" sz="900" dirty="0" smtClean="0">
              <a:solidFill>
                <a:srgbClr val="C00000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C00000"/>
                </a:solidFill>
              </a:rPr>
              <a:t>оказание помощи в получении юридических </a:t>
            </a:r>
            <a:r>
              <a:rPr lang="ru-RU" sz="900" dirty="0" smtClean="0">
                <a:solidFill>
                  <a:srgbClr val="C00000"/>
                </a:solidFill>
              </a:rPr>
              <a:t>услуг</a:t>
            </a:r>
            <a:endParaRPr lang="ru-RU" sz="9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7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Прямоугольник 123"/>
          <p:cNvSpPr/>
          <p:nvPr/>
        </p:nvSpPr>
        <p:spPr>
          <a:xfrm>
            <a:off x="-1" y="332656"/>
            <a:ext cx="428624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САЙТ ЦИСС - РЕСУРСНОГО ЦЕНТРА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8" t="7828" r="24851" b="5407"/>
          <a:stretch/>
        </p:blipFill>
        <p:spPr bwMode="auto">
          <a:xfrm>
            <a:off x="1403648" y="980728"/>
            <a:ext cx="6192688" cy="564232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54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2897</Words>
  <Application>Microsoft Office PowerPoint</Application>
  <PresentationFormat>Экран (4:3)</PresentationFormat>
  <Paragraphs>574</Paragraphs>
  <Slides>93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94" baseType="lpstr">
      <vt:lpstr>Тема Office</vt:lpstr>
      <vt:lpstr>Презентация PowerPoint</vt:lpstr>
      <vt:lpstr>Презентация PowerPoint</vt:lpstr>
      <vt:lpstr>Презентация PowerPoint</vt:lpstr>
      <vt:lpstr>О разработке муниципальных программ поддержки социально ориентированных некоммерческих организаций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программа поддержки СО НКО –  казанская англомерация</vt:lpstr>
      <vt:lpstr> Характеристика проблемы и обоснование необходимости ее решения программными методами </vt:lpstr>
      <vt:lpstr>Среднестатистический портрет  СО НКО в муниципальных районах</vt:lpstr>
      <vt:lpstr>Портрет   нетиповой - СО НКО</vt:lpstr>
      <vt:lpstr>Портрет нетиповой  - СО НКО</vt:lpstr>
      <vt:lpstr>   «Слабыми сторонами развития некоммерческого сектора в муниципальном образовании являются» во всех программах  идентичные проблемы:   </vt:lpstr>
      <vt:lpstr>Отсутствует следующий перечень проблем:</vt:lpstr>
      <vt:lpstr>Рекомендуемые пункты для включения в программу:</vt:lpstr>
      <vt:lpstr>Постановка цели </vt:lpstr>
      <vt:lpstr>Название программы и цель в программах идентичны поддержка – самоцель, а каков результат этой поддержки?</vt:lpstr>
      <vt:lpstr>Задачи программы – конкретные действия, которые предстоит осуществить</vt:lpstr>
      <vt:lpstr> Установление измеримых результатов реализации программы  (конечных и непосредственных результатов) </vt:lpstr>
      <vt:lpstr>Мероприятия программы на примере программы поддержки Лаишевского муниципального района </vt:lpstr>
      <vt:lpstr>Мероприятия программы на примере программы поддержки Лаишевского муниципального района </vt:lpstr>
      <vt:lpstr>Мероприятия программы на примере программы поддержки Лаишевского муниципального района </vt:lpstr>
      <vt:lpstr>Мероприятия программы на примере программы поддержки Лаишевского муниципального района </vt:lpstr>
      <vt:lpstr>Мероприятия программы</vt:lpstr>
      <vt:lpstr> Наделение участников реализации программы полномочиями, необходимыми и достаточными для достижения целей программы</vt:lpstr>
      <vt:lpstr>Обеспечение прозрачности и конкурсной основы оказания поддержки СО НКО</vt:lpstr>
      <vt:lpstr>Проведение регулярной оценки результативности и эффективности реализации программы, при непосредственном участии общественного совета муниципального образования, в том числе с привлечением внешних экспертов, и размещением на сайте муниципального образования  результатов оценки (по аналогии с результатами независимой оценки качества социальных услуг муниципальных учреждений)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Сагирова Диля Андреевна</dc:creator>
  <cp:lastModifiedBy>Лукашина Марина Николаевна</cp:lastModifiedBy>
  <cp:revision>32</cp:revision>
  <cp:lastPrinted>2016-12-05T13:46:16Z</cp:lastPrinted>
  <dcterms:created xsi:type="dcterms:W3CDTF">2016-09-21T11:37:18Z</dcterms:created>
  <dcterms:modified xsi:type="dcterms:W3CDTF">2016-12-07T09:52:48Z</dcterms:modified>
</cp:coreProperties>
</file>