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11"/>
  </p:notesMasterIdLst>
  <p:handoutMasterIdLst>
    <p:handoutMasterId r:id="rId12"/>
  </p:handoutMasterIdLst>
  <p:sldIdLst>
    <p:sldId id="2420" r:id="rId3"/>
    <p:sldId id="2540" r:id="rId4"/>
    <p:sldId id="2541" r:id="rId5"/>
    <p:sldId id="2542" r:id="rId6"/>
    <p:sldId id="2543" r:id="rId7"/>
    <p:sldId id="2544" r:id="rId8"/>
    <p:sldId id="2545" r:id="rId9"/>
    <p:sldId id="2546" r:id="rId10"/>
  </p:sldIdLst>
  <p:sldSz cx="12192000" cy="6858000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643" userDrawn="1">
          <p15:clr>
            <a:srgbClr val="A4A3A4"/>
          </p15:clr>
        </p15:guide>
        <p15:guide id="3" orient="horz" pos="3816" userDrawn="1">
          <p15:clr>
            <a:srgbClr val="A4A3A4"/>
          </p15:clr>
        </p15:guide>
        <p15:guide id="4" orient="horz" pos="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6B8B"/>
    <a:srgbClr val="00FF00"/>
    <a:srgbClr val="FBB615"/>
    <a:srgbClr val="9966FF"/>
    <a:srgbClr val="548235"/>
    <a:srgbClr val="006600"/>
    <a:srgbClr val="0033CC"/>
    <a:srgbClr val="9999FF"/>
    <a:srgbClr val="D8606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80105" autoAdjust="0"/>
  </p:normalViewPr>
  <p:slideViewPr>
    <p:cSldViewPr snapToGrid="0">
      <p:cViewPr varScale="1">
        <p:scale>
          <a:sx n="92" d="100"/>
          <a:sy n="92" d="100"/>
        </p:scale>
        <p:origin x="1518" y="90"/>
      </p:cViewPr>
      <p:guideLst>
        <p:guide orient="horz" pos="2319"/>
        <p:guide pos="643"/>
        <p:guide orient="horz" pos="3816"/>
        <p:guide orient="horz" pos="6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72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2972498" cy="497678"/>
          </a:xfrm>
          <a:prstGeom prst="rect">
            <a:avLst/>
          </a:prstGeom>
        </p:spPr>
        <p:txBody>
          <a:bodyPr vert="horz" lIns="91245" tIns="45622" rIns="91245" bIns="456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5507" y="7"/>
            <a:ext cx="2970887" cy="497678"/>
          </a:xfrm>
          <a:prstGeom prst="rect">
            <a:avLst/>
          </a:prstGeom>
        </p:spPr>
        <p:txBody>
          <a:bodyPr vert="horz" lIns="91245" tIns="45622" rIns="91245" bIns="456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159E96-861C-44B3-90A7-96AEB8383B49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28961"/>
            <a:ext cx="2972498" cy="497678"/>
          </a:xfrm>
          <a:prstGeom prst="rect">
            <a:avLst/>
          </a:prstGeom>
        </p:spPr>
        <p:txBody>
          <a:bodyPr vert="horz" lIns="91245" tIns="45622" rIns="91245" bIns="456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5507" y="9428961"/>
            <a:ext cx="2970887" cy="497678"/>
          </a:xfrm>
          <a:prstGeom prst="rect">
            <a:avLst/>
          </a:prstGeom>
        </p:spPr>
        <p:txBody>
          <a:bodyPr vert="horz" lIns="91245" tIns="45622" rIns="91245" bIns="4562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7BDA29-82F0-4175-B256-2DE6C6142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42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2972498" cy="497678"/>
          </a:xfrm>
          <a:prstGeom prst="rect">
            <a:avLst/>
          </a:prstGeom>
        </p:spPr>
        <p:txBody>
          <a:bodyPr vert="horz" lIns="91218" tIns="45609" rIns="91218" bIns="4560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97" y="7"/>
            <a:ext cx="2972498" cy="497678"/>
          </a:xfrm>
          <a:prstGeom prst="rect">
            <a:avLst/>
          </a:prstGeom>
        </p:spPr>
        <p:txBody>
          <a:bodyPr vert="horz" lIns="91218" tIns="45609" rIns="91218" bIns="4560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6E65C27-B937-4A34-B6F4-33CB13B391AA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18" tIns="45609" rIns="91218" bIns="4560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6" y="4777090"/>
            <a:ext cx="5486078" cy="3908525"/>
          </a:xfrm>
          <a:prstGeom prst="rect">
            <a:avLst/>
          </a:prstGeom>
        </p:spPr>
        <p:txBody>
          <a:bodyPr vert="horz" lIns="91218" tIns="45609" rIns="91218" bIns="45609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8961"/>
            <a:ext cx="2972498" cy="497678"/>
          </a:xfrm>
          <a:prstGeom prst="rect">
            <a:avLst/>
          </a:prstGeom>
        </p:spPr>
        <p:txBody>
          <a:bodyPr vert="horz" lIns="91218" tIns="45609" rIns="91218" bIns="4560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97" y="9428961"/>
            <a:ext cx="2972498" cy="497678"/>
          </a:xfrm>
          <a:prstGeom prst="rect">
            <a:avLst/>
          </a:prstGeom>
        </p:spPr>
        <p:txBody>
          <a:bodyPr vert="horz" lIns="91218" tIns="45609" rIns="91218" bIns="4560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9331F5-8595-4012-BD7C-D5B2ED52F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956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80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225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095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086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870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2438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9331F5-8595-4012-BD7C-D5B2ED52F27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2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BD01-C9E0-4B84-8C0D-FF7AD9F9B07C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F1158-B808-4F5F-9924-2AE555965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07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71CDE-0EB4-44D5-B4CF-4FA31A51D804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74D32-2F3D-47B1-9E70-1F48F92D7D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74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8E63-ECF3-46ED-B2D8-749F8FA65959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543A9-6744-48A3-B425-595604C54C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03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Объект 26"/>
          <p:cNvGraphicFramePr>
            <a:graphicFrameLocks noChangeAspect="1"/>
          </p:cNvGraphicFramePr>
          <p:nvPr userDrawn="1"/>
        </p:nvGraphicFramePr>
        <p:xfrm>
          <a:off x="11277609" y="6052833"/>
          <a:ext cx="905783" cy="77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r:id="rId3" imgW="2405880" imgH="2322000" progId="">
                  <p:embed/>
                </p:oleObj>
              </mc:Choice>
              <mc:Fallback>
                <p:oleObj r:id="rId3" imgW="2405880" imgH="23220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7609" y="6052833"/>
                        <a:ext cx="905783" cy="7746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257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115450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59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47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67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20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837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0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A65E2-C10E-41D5-B4DF-6E2F1A99F31C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06231-FCD0-42B5-9837-2DE7FFC367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00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1713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866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968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221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0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08D42-8946-454A-B8EA-85ED6E4160D5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91DAB-0E4E-4D7C-8D23-C69C6839B8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38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D7D2B-7933-4ECA-8D08-855A6BC3C371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21814-83EF-4029-9D8A-A07C496607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27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726F4-E46F-42DD-9795-58E56484C871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047C7-12FB-42D4-8CDD-3FBD462866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68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F23-71D9-4AC5-9C8D-C12A1F6F37E1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5F775-589F-4C1F-AD9C-95F6E0CC81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10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CF6A-0134-4C7C-891C-1D2DFF23DE78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EFF7D-C093-40B1-A40E-92F37888AD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11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9250-86C8-4A41-A941-B08839C9F0AF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94CA-EFF8-441B-A349-5CC8B06607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75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42585-C2AB-4FF6-A3A3-6A506150CA0F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D310-4088-4E1E-BCC7-80AA7B23E5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05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0CF608-D063-4C3D-9C57-EA9AA3D66C4F}" type="datetime1">
              <a:rPr lang="ru-RU"/>
              <a:pPr>
                <a:defRPr/>
              </a:pPr>
              <a:t>08.12.2022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988929-6854-43FF-8D2C-8DAE3D1C27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93" r:id="rId13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589" indent="-228589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018FB-8A39-4BC9-A5C5-37084DAF60B3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7244-319E-4501-B96E-97006AE560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52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5"/>
          <p:cNvSpPr txBox="1"/>
          <p:nvPr/>
        </p:nvSpPr>
        <p:spPr>
          <a:xfrm>
            <a:off x="1870367" y="1970027"/>
            <a:ext cx="8811491" cy="4297115"/>
          </a:xfrm>
          <a:prstGeom prst="rect">
            <a:avLst/>
          </a:prstGeom>
        </p:spPr>
        <p:txBody>
          <a:bodyPr vert="horz" wrap="square" lIns="0" tIns="8931" rIns="0" bIns="0" rtlCol="0">
            <a:spAutoFit/>
          </a:bodyPr>
          <a:lstStyle/>
          <a:p>
            <a:pPr algn="ctr">
              <a:spcBef>
                <a:spcPts val="84"/>
              </a:spcBef>
            </a:pPr>
            <a:r>
              <a:rPr lang="ru-RU" sz="3516" b="1" spc="-161" dirty="0">
                <a:latin typeface="Arial" panose="020B0604020202020204" pitchFamily="34" charset="0"/>
                <a:cs typeface="Arial" panose="020B0604020202020204" pitchFamily="34" charset="0"/>
              </a:rPr>
              <a:t>Развитие городских агломераций </a:t>
            </a:r>
          </a:p>
          <a:p>
            <a:pPr algn="ctr">
              <a:spcBef>
                <a:spcPts val="84"/>
              </a:spcBef>
            </a:pPr>
            <a:r>
              <a:rPr lang="ru-RU" sz="3516" b="1" spc="-161" dirty="0">
                <a:latin typeface="Arial" panose="020B0604020202020204" pitchFamily="34" charset="0"/>
                <a:cs typeface="Arial" panose="020B0604020202020204" pitchFamily="34" charset="0"/>
              </a:rPr>
              <a:t>в Республике </a:t>
            </a:r>
            <a:r>
              <a:rPr lang="ru-RU" sz="3516" b="1" spc="-161" dirty="0">
                <a:latin typeface="Arial" panose="020B0604020202020204" pitchFamily="34" charset="0"/>
                <a:cs typeface="Arial" panose="020B0604020202020204" pitchFamily="34" charset="0"/>
              </a:rPr>
              <a:t>Татарстан</a:t>
            </a:r>
            <a:endParaRPr lang="ru-RU" sz="3200" b="1" spc="-16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" algn="ctr">
              <a:spcBef>
                <a:spcPts val="71"/>
              </a:spcBef>
            </a:pPr>
            <a:endParaRPr lang="ru-RU" sz="2000" b="1" spc="-18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" algn="ctr">
              <a:spcBef>
                <a:spcPts val="71"/>
              </a:spcBef>
            </a:pPr>
            <a:endParaRPr lang="ru-RU" sz="3200" b="1" spc="-18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" algn="ctr">
              <a:spcBef>
                <a:spcPts val="71"/>
              </a:spcBef>
            </a:pPr>
            <a:endParaRPr lang="ru-RU" sz="1700" spc="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700" spc="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700" spc="67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министра экономики Республики Татарстан</a:t>
            </a:r>
          </a:p>
          <a:p>
            <a:pPr algn="ctr"/>
            <a:r>
              <a:rPr lang="ru-RU" sz="1700" spc="6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spc="67" dirty="0" err="1">
                <a:latin typeface="Arial" panose="020B0604020202020204" pitchFamily="34" charset="0"/>
                <a:cs typeface="Arial" panose="020B0604020202020204" pitchFamily="34" charset="0"/>
              </a:rPr>
              <a:t>Ю.Р.Миннуллин</a:t>
            </a:r>
            <a:endParaRPr lang="ru-RU" sz="1700" spc="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700" spc="3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1700" spc="32" dirty="0">
                <a:latin typeface="Arial" panose="020B0604020202020204" pitchFamily="34" charset="0"/>
                <a:cs typeface="Arial" panose="020B0604020202020204" pitchFamily="34" charset="0"/>
              </a:rPr>
              <a:t>09.12.2022 10:00 часов</a:t>
            </a:r>
          </a:p>
          <a:p>
            <a:pPr algn="ctr">
              <a:lnSpc>
                <a:spcPct val="100000"/>
              </a:lnSpc>
            </a:pPr>
            <a:endParaRPr lang="ru-RU" sz="1700" spc="3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700" spc="3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1700" spc="32" dirty="0">
                <a:latin typeface="Arial" panose="020B0604020202020204" pitchFamily="34" charset="0"/>
                <a:cs typeface="Arial" panose="020B0604020202020204" pitchFamily="34" charset="0"/>
              </a:rPr>
              <a:t>Совет муниципальных образований Республики Татарстан</a:t>
            </a:r>
            <a:endParaRPr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object 24"/>
          <p:cNvGrpSpPr/>
          <p:nvPr/>
        </p:nvGrpSpPr>
        <p:grpSpPr>
          <a:xfrm>
            <a:off x="8031363" y="190003"/>
            <a:ext cx="718603" cy="625065"/>
            <a:chOff x="9015259" y="634999"/>
            <a:chExt cx="649605" cy="648970"/>
          </a:xfrm>
        </p:grpSpPr>
        <p:pic>
          <p:nvPicPr>
            <p:cNvPr id="4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15259" y="634999"/>
              <a:ext cx="648982" cy="648969"/>
            </a:xfrm>
            <a:prstGeom prst="rect">
              <a:avLst/>
            </a:prstGeom>
          </p:spPr>
        </p:pic>
        <p:pic>
          <p:nvPicPr>
            <p:cNvPr id="5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27740" y="638985"/>
              <a:ext cx="624036" cy="633662"/>
            </a:xfrm>
            <a:prstGeom prst="rect">
              <a:avLst/>
            </a:prstGeom>
          </p:spPr>
        </p:pic>
      </p:grpSp>
      <p:pic>
        <p:nvPicPr>
          <p:cNvPr id="6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40092" y="280558"/>
            <a:ext cx="748144" cy="443949"/>
          </a:xfrm>
          <a:prstGeom prst="rect">
            <a:avLst/>
          </a:prstGeom>
        </p:spPr>
      </p:pic>
      <p:pic>
        <p:nvPicPr>
          <p:cNvPr id="10" name="Рисунок 11" descr="image0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372" y="199854"/>
            <a:ext cx="1620983" cy="52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66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2532" y="277976"/>
            <a:ext cx="7675928" cy="76741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Агломерации в России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83292" y="6356352"/>
            <a:ext cx="197427" cy="365125"/>
          </a:xfrm>
        </p:spPr>
        <p:txBody>
          <a:bodyPr/>
          <a:lstStyle/>
          <a:p>
            <a:fld id="{31F26DC6-2DC4-452B-B163-FE3FF404720D}" type="slidenum"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C2CF123-084C-4792-BCB5-82AEA1B41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047" y="1410519"/>
            <a:ext cx="10515600" cy="494583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6024BC-ADE2-4692-92F0-433264D9F9D4}"/>
              </a:ext>
            </a:extLst>
          </p:cNvPr>
          <p:cNvSpPr/>
          <p:nvPr/>
        </p:nvSpPr>
        <p:spPr>
          <a:xfrm>
            <a:off x="4979823" y="1608841"/>
            <a:ext cx="6540704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84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49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32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15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7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4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C00000"/>
              </a:buClr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сформировалось:</a:t>
            </a:r>
          </a:p>
          <a:p>
            <a:pPr>
              <a:buClr>
                <a:srgbClr val="C00000"/>
              </a:buClr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около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крупных городских агломераций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 численностью населения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73 млн человек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21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2532" y="277973"/>
            <a:ext cx="7675928" cy="101450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Агломерации в Республике Татарстан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62958" y="6387524"/>
            <a:ext cx="266700" cy="365125"/>
          </a:xfrm>
        </p:spPr>
        <p:txBody>
          <a:bodyPr/>
          <a:lstStyle/>
          <a:p>
            <a:fld id="{31F26DC6-2DC4-452B-B163-FE3FF404720D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AE95B5-6831-475F-9352-EA2336A6F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5330" y="1080663"/>
            <a:ext cx="9701771" cy="496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4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312" y="323755"/>
            <a:ext cx="10515600" cy="108616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1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48294" y="6408304"/>
            <a:ext cx="266700" cy="365125"/>
          </a:xfrm>
        </p:spPr>
        <p:txBody>
          <a:bodyPr/>
          <a:lstStyle/>
          <a:p>
            <a:fld id="{31F26DC6-2DC4-452B-B163-FE3FF404720D}" type="slidenum"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630" y="1384715"/>
            <a:ext cx="8620348" cy="492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05318" y="184385"/>
            <a:ext cx="109429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Группы муниципальных образований РТ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 территориально-пространственному положению относительно центров городских агломераций РТ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31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21F7B73-0661-A94F-95C9-5EFBAC08A2D9}"/>
              </a:ext>
            </a:extLst>
          </p:cNvPr>
          <p:cNvCxnSpPr/>
          <p:nvPr/>
        </p:nvCxnSpPr>
        <p:spPr>
          <a:xfrm>
            <a:off x="1143000" y="1065685"/>
            <a:ext cx="9906000" cy="0"/>
          </a:xfrm>
          <a:prstGeom prst="line">
            <a:avLst/>
          </a:prstGeom>
          <a:noFill/>
          <a:ln w="50800" cap="flat">
            <a:solidFill>
              <a:srgbClr val="79797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876E129-864D-B540-B297-11D0B18E5E36}"/>
              </a:ext>
            </a:extLst>
          </p:cNvPr>
          <p:cNvSpPr txBox="1"/>
          <p:nvPr/>
        </p:nvSpPr>
        <p:spPr>
          <a:xfrm>
            <a:off x="1733144" y="270423"/>
            <a:ext cx="962065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171"/>
            <a:r>
              <a:rPr lang="ru-RU" sz="3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 и риски агломерационного развития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3001" y="1414559"/>
            <a:ext cx="10384277" cy="3124544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just" defTabSz="804589"/>
            <a:r>
              <a:rPr lang="ru-RU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Преимущества: </a:t>
            </a:r>
          </a:p>
          <a:p>
            <a:pPr marL="342882" indent="-342882" algn="just" defTabSz="804589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опережающий рост производительности труда</a:t>
            </a:r>
          </a:p>
          <a:p>
            <a:pPr marL="171442" indent="-17144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сбалансированный рынок труда</a:t>
            </a:r>
          </a:p>
          <a:p>
            <a:pPr marL="171442" indent="-17144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деловой активности</a:t>
            </a:r>
          </a:p>
          <a:p>
            <a:pPr marL="171442" indent="-17144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концентрация интеллектуального капитала</a:t>
            </a:r>
          </a:p>
          <a:p>
            <a:pPr marL="171442" indent="-17144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 defTabSz="804589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высокое качество жизни </a:t>
            </a:r>
          </a:p>
          <a:p>
            <a:pPr algn="just" defTabSz="804589"/>
            <a:endParaRPr lang="ru-RU" sz="1000" dirty="0">
              <a:solidFill>
                <a:srgbClr val="005493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EE8AA9F-9E1A-44F9-8298-E221F567DBBF}"/>
              </a:ext>
            </a:extLst>
          </p:cNvPr>
          <p:cNvSpPr/>
          <p:nvPr/>
        </p:nvSpPr>
        <p:spPr>
          <a:xfrm>
            <a:off x="1143006" y="4832856"/>
            <a:ext cx="8561287" cy="15234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84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49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32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15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7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4" algn="l" defTabSz="68576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C00000"/>
              </a:buClr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Риски:</a:t>
            </a:r>
          </a:p>
          <a:p>
            <a:pPr algn="just">
              <a:buClr>
                <a:srgbClr val="C00000"/>
              </a:buClr>
            </a:pPr>
            <a:endParaRPr lang="ru-RU" sz="9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транспортной доступности</a:t>
            </a:r>
          </a:p>
          <a:p>
            <a:pPr marL="342882" indent="-342882" algn="just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2" indent="-342882" algn="just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неравномерная плотность расселения населения</a:t>
            </a:r>
          </a:p>
        </p:txBody>
      </p:sp>
      <p:sp>
        <p:nvSpPr>
          <p:cNvPr id="8" name="Номер слайда 3">
            <a:extLst>
              <a:ext uri="{FF2B5EF4-FFF2-40B4-BE49-F238E27FC236}">
                <a16:creationId xmlns:a16="http://schemas.microsoft.com/office/drawing/2014/main" id="{1C9FAEE4-4957-4876-BBDF-6CC7066E7124}"/>
              </a:ext>
            </a:extLst>
          </p:cNvPr>
          <p:cNvSpPr txBox="1">
            <a:spLocks/>
          </p:cNvSpPr>
          <p:nvPr/>
        </p:nvSpPr>
        <p:spPr>
          <a:xfrm flipH="1">
            <a:off x="11831786" y="6356352"/>
            <a:ext cx="273628" cy="32067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F26DC6-2DC4-452B-B163-FE3FF404720D}" type="slidenum">
              <a:rPr lang="ru-RU"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ru-RU" sz="1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2794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21F7B73-0661-A94F-95C9-5EFBAC08A2D9}"/>
              </a:ext>
            </a:extLst>
          </p:cNvPr>
          <p:cNvCxnSpPr/>
          <p:nvPr/>
        </p:nvCxnSpPr>
        <p:spPr>
          <a:xfrm>
            <a:off x="1232453" y="1129548"/>
            <a:ext cx="9906000" cy="0"/>
          </a:xfrm>
          <a:prstGeom prst="line">
            <a:avLst/>
          </a:prstGeom>
          <a:noFill/>
          <a:ln w="50800" cap="flat">
            <a:solidFill>
              <a:srgbClr val="79797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876E129-864D-B540-B297-11D0B18E5E36}"/>
              </a:ext>
            </a:extLst>
          </p:cNvPr>
          <p:cNvSpPr txBox="1"/>
          <p:nvPr/>
        </p:nvSpPr>
        <p:spPr>
          <a:xfrm>
            <a:off x="1074726" y="338505"/>
            <a:ext cx="10894979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171"/>
            <a:r>
              <a:rPr lang="ru-RU" sz="28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проблемы развития агломераций</a:t>
            </a:r>
            <a:endParaRPr lang="ru-RU" sz="28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8004" y="1087427"/>
            <a:ext cx="11204391" cy="3078634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 эффективное использование трудовых ресурсов, дефицит мест приложения труда в прилегающих муниципалитетах</a:t>
            </a: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70C0"/>
              </a:buClr>
            </a:pPr>
            <a:endParaRPr lang="ru-RU" sz="105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Недостаточное развитие социальной инфраструктуры в прилегающих районах агломерации </a:t>
            </a: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70C0"/>
              </a:buClr>
            </a:pPr>
            <a:endParaRPr lang="ru-RU" sz="105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Увеличивающаяся нагрузка на транспортную, инженерную и социальную инфраструктуру</a:t>
            </a:r>
            <a:endParaRPr lang="ru-RU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7D62EB69-D8C4-4B79-B616-1275DC003F2D}"/>
              </a:ext>
            </a:extLst>
          </p:cNvPr>
          <p:cNvSpPr txBox="1">
            <a:spLocks/>
          </p:cNvSpPr>
          <p:nvPr/>
        </p:nvSpPr>
        <p:spPr>
          <a:xfrm>
            <a:off x="11862029" y="6418696"/>
            <a:ext cx="215347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F26DC6-2DC4-452B-B163-FE3FF404720D}" type="slidenum">
              <a:rPr lang="ru-RU"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ru-RU" sz="1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077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21F7B73-0661-A94F-95C9-5EFBAC08A2D9}"/>
              </a:ext>
            </a:extLst>
          </p:cNvPr>
          <p:cNvCxnSpPr/>
          <p:nvPr/>
        </p:nvCxnSpPr>
        <p:spPr>
          <a:xfrm>
            <a:off x="1232453" y="1129548"/>
            <a:ext cx="9906000" cy="0"/>
          </a:xfrm>
          <a:prstGeom prst="line">
            <a:avLst/>
          </a:prstGeom>
          <a:noFill/>
          <a:ln w="50800" cap="flat">
            <a:solidFill>
              <a:srgbClr val="79797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876E129-864D-B540-B297-11D0B18E5E36}"/>
              </a:ext>
            </a:extLst>
          </p:cNvPr>
          <p:cNvSpPr txBox="1"/>
          <p:nvPr/>
        </p:nvSpPr>
        <p:spPr>
          <a:xfrm>
            <a:off x="1074726" y="123065"/>
            <a:ext cx="10894979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171"/>
            <a:r>
              <a:rPr lang="ru-RU" sz="28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 «Институт пространственного планирования </a:t>
            </a:r>
          </a:p>
          <a:p>
            <a:pPr algn="ctr" defTabSz="584171"/>
            <a:r>
              <a:rPr lang="ru-RU" sz="28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Татарстан</a:t>
            </a:r>
            <a:endParaRPr lang="ru-RU" sz="28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8004" y="1087423"/>
            <a:ext cx="11204391" cy="662332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972" indent="-380972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7D62EB69-D8C4-4B79-B616-1275DC003F2D}"/>
              </a:ext>
            </a:extLst>
          </p:cNvPr>
          <p:cNvSpPr txBox="1">
            <a:spLocks/>
          </p:cNvSpPr>
          <p:nvPr/>
        </p:nvSpPr>
        <p:spPr>
          <a:xfrm>
            <a:off x="11807044" y="6452758"/>
            <a:ext cx="215347" cy="31028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F26DC6-2DC4-452B-B163-FE3FF404720D}" type="slidenum">
              <a:rPr lang="ru-RU"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7</a:t>
            </a:fld>
            <a:endParaRPr lang="ru-RU" sz="10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5222" y="1537859"/>
            <a:ext cx="805295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 разработки комплексной схемы развития и размещения производительных сил РТ, а также мастер-планов развития Казанской, Камской и </a:t>
            </a:r>
            <a:r>
              <a:rPr lang="ru-RU" dirty="0" err="1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Альметьевской</a:t>
            </a:r>
            <a:r>
              <a:rPr lang="ru-RU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агломераций</a:t>
            </a:r>
            <a:endParaRPr lang="ru-RU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52880"/>
              </p:ext>
            </p:extLst>
          </p:nvPr>
        </p:nvGraphicFramePr>
        <p:xfrm>
          <a:off x="1232458" y="2760324"/>
          <a:ext cx="10344884" cy="2717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58843">
                  <a:extLst>
                    <a:ext uri="{9D8B030D-6E8A-4147-A177-3AD203B41FA5}">
                      <a16:colId xmlns:a16="http://schemas.microsoft.com/office/drawing/2014/main" val="739160321"/>
                    </a:ext>
                  </a:extLst>
                </a:gridCol>
                <a:gridCol w="1886043">
                  <a:extLst>
                    <a:ext uri="{9D8B030D-6E8A-4147-A177-3AD203B41FA5}">
                      <a16:colId xmlns:a16="http://schemas.microsoft.com/office/drawing/2014/main" val="2986774146"/>
                    </a:ext>
                  </a:extLst>
                </a:gridCol>
              </a:tblGrid>
              <a:tr h="345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завершения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638322"/>
                  </a:ext>
                </a:extLst>
              </a:tr>
              <a:tr h="5432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комплексной схемы размещения и развития производительных сил Республики Татарстан включена в план работ ГБУ «ИППРТ» на 2022-23 гг.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квартал 2023 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926367"/>
                  </a:ext>
                </a:extLst>
              </a:tr>
              <a:tr h="4124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мастер-плана Казанской агломерации включена в план работ ГБУ «ИППРТ» на 2022-23 гг.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квартал 2023 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89958"/>
                  </a:ext>
                </a:extLst>
              </a:tr>
              <a:tr h="4364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мастер-плана Камской агломерации включена в план работ ГБУ «ИППРТ» 2023-24 гг.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квартал 2024 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9621"/>
                  </a:ext>
                </a:extLst>
              </a:tr>
              <a:tr h="4364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мастер-плана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Альметьевской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агломерации включена в план работ ГБУ «ИППРТ» 2024-25 гг.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квартал 2025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916630"/>
                  </a:ext>
                </a:extLst>
              </a:tr>
              <a:tr h="5432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технического задания на разработку схемы территориального планирования Казанской агломерации планируется направить на рассмотрение в Министерство экономики Республики Татарстан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835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8587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076713" y="6356352"/>
            <a:ext cx="914401" cy="365125"/>
          </a:xfrm>
        </p:spPr>
        <p:txBody>
          <a:bodyPr/>
          <a:lstStyle/>
          <a:p>
            <a:pPr>
              <a:defRPr/>
            </a:pPr>
            <a:fld id="{0DCEFF7D-C093-40B1-A40E-92F37888AD86}" type="slidenum"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0372" y="2556166"/>
            <a:ext cx="86140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100"/>
              </a:spcBef>
              <a:spcAft>
                <a:spcPts val="0"/>
              </a:spcAft>
            </a:pPr>
            <a:r>
              <a:rPr lang="ru-RU" sz="3600" b="1" spc="415" dirty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  <a:r>
              <a:rPr lang="ru-RU" sz="3600" b="1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18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sz="3600" b="1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169" dirty="0">
                <a:latin typeface="Arial" panose="020B0604020202020204" pitchFamily="34" charset="0"/>
                <a:cs typeface="Arial" panose="020B0604020202020204" pitchFamily="34" charset="0"/>
              </a:rPr>
              <a:t>внимание!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</a:pPr>
            <a:r>
              <a:rPr lang="ru-RU" sz="3600" b="1" spc="235" dirty="0" err="1">
                <a:latin typeface="Arial" panose="020B0604020202020204" pitchFamily="34" charset="0"/>
                <a:cs typeface="Arial" panose="020B0604020202020204" pitchFamily="34" charset="0"/>
              </a:rPr>
              <a:t>Игътибарыгыз</a:t>
            </a:r>
            <a:r>
              <a:rPr lang="ru-RU" sz="3600" b="1" spc="9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320" dirty="0" err="1">
                <a:latin typeface="Arial" panose="020B0604020202020204" pitchFamily="34" charset="0"/>
                <a:cs typeface="Arial" panose="020B0604020202020204" pitchFamily="34" charset="0"/>
              </a:rPr>
              <a:t>өчен</a:t>
            </a:r>
            <a:r>
              <a:rPr lang="ru-RU" sz="3600" b="1" spc="9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204" dirty="0" err="1">
                <a:latin typeface="Arial" panose="020B0604020202020204" pitchFamily="34" charset="0"/>
                <a:cs typeface="Arial" panose="020B0604020202020204" pitchFamily="34" charset="0"/>
              </a:rPr>
              <a:t>рәхмәт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1091699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52672</TotalTime>
  <Words>287</Words>
  <Application>Microsoft Office PowerPoint</Application>
  <PresentationFormat>Широкоэкранный</PresentationFormat>
  <Paragraphs>79</Paragraphs>
  <Slides>8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1_Тема Office</vt:lpstr>
      <vt:lpstr>Специальное оформление</vt:lpstr>
      <vt:lpstr>Презентация PowerPoint</vt:lpstr>
      <vt:lpstr>Агломерации в России</vt:lpstr>
      <vt:lpstr>Агломерации в Республике Татарстан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Капанова Лилия Рашитовна</cp:lastModifiedBy>
  <cp:revision>1577</cp:revision>
  <cp:lastPrinted>2022-12-08T13:54:18Z</cp:lastPrinted>
  <dcterms:created xsi:type="dcterms:W3CDTF">2020-07-08T08:34:25Z</dcterms:created>
  <dcterms:modified xsi:type="dcterms:W3CDTF">2022-12-08T14:28:35Z</dcterms:modified>
</cp:coreProperties>
</file>