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561" r:id="rId2"/>
    <p:sldId id="545" r:id="rId3"/>
    <p:sldId id="543" r:id="rId4"/>
    <p:sldId id="546" r:id="rId5"/>
    <p:sldId id="577" r:id="rId6"/>
    <p:sldId id="576" r:id="rId7"/>
    <p:sldId id="548" r:id="rId8"/>
    <p:sldId id="554" r:id="rId9"/>
    <p:sldId id="544" r:id="rId10"/>
    <p:sldId id="570" r:id="rId11"/>
    <p:sldId id="575" r:id="rId12"/>
    <p:sldId id="574" r:id="rId13"/>
    <p:sldId id="572" r:id="rId14"/>
    <p:sldId id="562" r:id="rId15"/>
    <p:sldId id="582" r:id="rId16"/>
    <p:sldId id="583" r:id="rId17"/>
    <p:sldId id="549" r:id="rId18"/>
    <p:sldId id="564" r:id="rId19"/>
    <p:sldId id="566" r:id="rId20"/>
  </p:sldIdLst>
  <p:sldSz cx="9793288" cy="6121400"/>
  <p:notesSz cx="6858000" cy="9144000"/>
  <p:defaultTextStyle>
    <a:defPPr>
      <a:defRPr lang="ru-RU"/>
    </a:defPPr>
    <a:lvl1pPr marL="0" algn="l" defTabSz="115970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79852" algn="l" defTabSz="115970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59703" algn="l" defTabSz="115970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739554" algn="l" defTabSz="115970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319406" algn="l" defTabSz="115970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99259" algn="l" defTabSz="115970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479110" algn="l" defTabSz="115970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4058961" algn="l" defTabSz="115970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638813" algn="l" defTabSz="115970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4C23"/>
    <a:srgbClr val="006600"/>
    <a:srgbClr val="0F512D"/>
    <a:srgbClr val="D2A000"/>
    <a:srgbClr val="663300"/>
    <a:srgbClr val="FFCC66"/>
    <a:srgbClr val="0F510A"/>
    <a:srgbClr val="0F430A"/>
    <a:srgbClr val="0F513B"/>
    <a:srgbClr val="BC6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46" autoAdjust="0"/>
    <p:restoredTop sz="94651" autoAdjust="0"/>
  </p:normalViewPr>
  <p:slideViewPr>
    <p:cSldViewPr snapToGrid="0" snapToObjects="1" showGuides="1">
      <p:cViewPr varScale="1">
        <p:scale>
          <a:sx n="90" d="100"/>
          <a:sy n="90" d="100"/>
        </p:scale>
        <p:origin x="-678" y="-96"/>
      </p:cViewPr>
      <p:guideLst>
        <p:guide orient="horz" pos="1931"/>
        <p:guide pos="30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</c:v>
                </c:pt>
              </c:strCache>
            </c:strRef>
          </c:tx>
          <c:spPr>
            <a:solidFill>
              <a:srgbClr val="B24C23"/>
            </a:solidFill>
            <a:effectLst/>
            <a:scene3d>
              <a:camera prst="orthographicFront"/>
              <a:lightRig rig="threePt" dir="t"/>
            </a:scene3d>
          </c:spPr>
          <c:dPt>
            <c:idx val="0"/>
            <c:bubble3D val="0"/>
          </c:dPt>
          <c:dPt>
            <c:idx val="1"/>
            <c:bubble3D val="0"/>
            <c:spPr>
              <a:solidFill>
                <a:schemeClr val="accent1"/>
              </a:solidFill>
              <a:effectLst/>
              <a:scene3d>
                <a:camera prst="orthographicFront"/>
                <a:lightRig rig="threePt" dir="t"/>
              </a:scene3d>
            </c:spPr>
          </c:dPt>
          <c:dPt>
            <c:idx val="2"/>
            <c:bubble3D val="0"/>
          </c:dPt>
          <c:dLbls>
            <c:delete val="1"/>
          </c:dLbls>
          <c:cat>
            <c:strRef>
              <c:f>Лист1!$A$2:$A$15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7</c:v>
                </c:pt>
                <c:pt idx="1">
                  <c:v>17</c:v>
                </c:pt>
                <c:pt idx="2">
                  <c:v>28</c:v>
                </c:pt>
                <c:pt idx="3">
                  <c:v>36</c:v>
                </c:pt>
                <c:pt idx="4">
                  <c:v>46</c:v>
                </c:pt>
                <c:pt idx="5">
                  <c:v>84</c:v>
                </c:pt>
                <c:pt idx="6">
                  <c:v>114</c:v>
                </c:pt>
                <c:pt idx="7">
                  <c:v>150</c:v>
                </c:pt>
                <c:pt idx="8">
                  <c:v>185</c:v>
                </c:pt>
                <c:pt idx="9">
                  <c:v>198</c:v>
                </c:pt>
                <c:pt idx="10">
                  <c:v>220</c:v>
                </c:pt>
                <c:pt idx="11">
                  <c:v>239</c:v>
                </c:pt>
                <c:pt idx="12">
                  <c:v>265</c:v>
                </c:pt>
                <c:pt idx="13">
                  <c:v>288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Ряд2</c:v>
                </c:pt>
              </c:strCache>
            </c:strRef>
          </c:tx>
          <c:spPr>
            <a:ln w="25400">
              <a:noFill/>
            </a:ln>
          </c:spPr>
          <c:dLbls>
            <c:delete val="1"/>
          </c:dLbls>
          <c:cat>
            <c:strRef>
              <c:f>Лист1!$A$2:$A$15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62146560"/>
        <c:axId val="162148352"/>
      </c:areaChart>
      <c:catAx>
        <c:axId val="16214656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 b="0" baseline="0">
                <a:solidFill>
                  <a:schemeClr val="bg1"/>
                </a:solidFill>
                <a:latin typeface="Franklin Gothic Demi Cond" pitchFamily="34" charset="0"/>
              </a:defRPr>
            </a:pPr>
            <a:endParaRPr lang="ru-RU"/>
          </a:p>
        </c:txPr>
        <c:crossAx val="162148352"/>
        <c:crosses val="autoZero"/>
        <c:auto val="1"/>
        <c:lblAlgn val="ctr"/>
        <c:lblOffset val="100"/>
        <c:noMultiLvlLbl val="0"/>
      </c:catAx>
      <c:valAx>
        <c:axId val="162148352"/>
        <c:scaling>
          <c:orientation val="minMax"/>
          <c:max val="300"/>
        </c:scaling>
        <c:delete val="0"/>
        <c:axPos val="l"/>
        <c:majorGridlines>
          <c:spPr>
            <a:ln>
              <a:solidFill>
                <a:schemeClr val="bg1"/>
              </a:solidFill>
            </a:ln>
            <a:effectLst>
              <a:glow>
                <a:schemeClr val="accent1"/>
              </a:glow>
              <a:softEdge rad="0"/>
            </a:effectLst>
          </c:spPr>
        </c:majorGridlines>
        <c:numFmt formatCode="General" sourceLinked="1"/>
        <c:majorTickMark val="out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200" b="0">
                <a:solidFill>
                  <a:srgbClr val="003300"/>
                </a:solidFill>
                <a:latin typeface="Franklin Gothic Medium" pitchFamily="34" charset="0"/>
              </a:defRPr>
            </a:pPr>
            <a:endParaRPr lang="ru-RU"/>
          </a:p>
        </c:txPr>
        <c:crossAx val="16214656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00734213574139"/>
          <c:y val="0"/>
          <c:w val="0.62055614523695279"/>
          <c:h val="0.8887547982954081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800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0" h="0" prst="coolSlant"/>
            </a:sp3d>
          </c:spPr>
          <c:dPt>
            <c:idx val="0"/>
            <c:bubble3D val="0"/>
            <c:spPr>
              <a:solidFill>
                <a:srgbClr val="00CC66"/>
              </a:solidFill>
              <a:ln w="63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"/>
            <c:bubble3D val="0"/>
            <c:spPr>
              <a:solidFill>
                <a:schemeClr val="accent1"/>
              </a:solidFill>
              <a:ln w="63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2"/>
            <c:bubble3D val="0"/>
            <c:spPr>
              <a:solidFill>
                <a:srgbClr val="B24C23"/>
              </a:solidFill>
              <a:ln w="63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Lbls>
            <c:txPr>
              <a:bodyPr/>
              <a:lstStyle/>
              <a:p>
                <a:pPr algn="ctr">
                  <a:defRPr lang="ru-RU" sz="2000" b="0" i="0" u="none" strike="noStrike" kern="1200" baseline="0">
                    <a:solidFill>
                      <a:prstClr val="white"/>
                    </a:solidFill>
                    <a:latin typeface="Franklin Gothic Demi Cond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ГК ТАИФ</c:v>
                </c:pt>
                <c:pt idx="1">
                  <c:v>Другие в РФ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404</c:v>
                </c:pt>
                <c:pt idx="1">
                  <c:v>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40"/>
        <c:holeSize val="4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00734213574139"/>
          <c:y val="0"/>
          <c:w val="0.62055614523695279"/>
          <c:h val="0.8887547982954081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800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0" h="0" prst="coolSlant"/>
            </a:sp3d>
          </c:spPr>
          <c:dPt>
            <c:idx val="0"/>
            <c:bubble3D val="0"/>
            <c:spPr>
              <a:solidFill>
                <a:srgbClr val="00CC66"/>
              </a:solidFill>
              <a:ln w="63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"/>
            <c:bubble3D val="0"/>
            <c:spPr>
              <a:solidFill>
                <a:schemeClr val="accent1"/>
              </a:solidFill>
              <a:ln w="63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2"/>
            <c:bubble3D val="0"/>
            <c:spPr>
              <a:solidFill>
                <a:srgbClr val="B24C23"/>
              </a:solidFill>
              <a:ln w="63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Lbls>
            <c:txPr>
              <a:bodyPr/>
              <a:lstStyle/>
              <a:p>
                <a:pPr algn="ctr"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ГК ТАИФ</c:v>
                </c:pt>
                <c:pt idx="1">
                  <c:v>Другие в РФ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1493</c:v>
                </c:pt>
                <c:pt idx="1">
                  <c:v>328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50"/>
        <c:holeSize val="40"/>
      </c:doughnutChart>
    </c:plotArea>
    <c:plotVisOnly val="1"/>
    <c:dispBlanksAs val="gap"/>
    <c:showDLblsOverMax val="0"/>
  </c:chart>
  <c:txPr>
    <a:bodyPr/>
    <a:lstStyle/>
    <a:p>
      <a:pPr algn="ctr">
        <a:defRPr lang="ru-RU" sz="2000" b="0" i="0" u="none" strike="noStrike" kern="1200" baseline="0">
          <a:solidFill>
            <a:prstClr val="white"/>
          </a:solidFill>
          <a:latin typeface="Franklin Gothic Demi Cond" pitchFamily="34" charset="0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</c:v>
                </c:pt>
              </c:strCache>
            </c:strRef>
          </c:tx>
          <c:spPr>
            <a:ln w="38100">
              <a:solidFill>
                <a:srgbClr val="B24C23"/>
              </a:solidFill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</c:spPr>
          </c:marker>
          <c:dPt>
            <c:idx val="1"/>
            <c:bubble3D val="0"/>
          </c:dPt>
          <c:dLbls>
            <c:dLbl>
              <c:idx val="9"/>
              <c:layout>
                <c:manualLayout>
                  <c:x val="-2.9904388557704564E-2"/>
                  <c:y val="-8.0739067100511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5.0100309436038562E-2"/>
                  <c:y val="-5.0307362216162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ru-RU" sz="2000" kern="1200">
                    <a:solidFill>
                      <a:srgbClr val="B24C23"/>
                    </a:solidFill>
                    <a:effectLst>
                      <a:glow rad="165100">
                        <a:schemeClr val="bg1">
                          <a:alpha val="40000"/>
                        </a:schemeClr>
                      </a:glow>
                    </a:effectLst>
                    <a:latin typeface="Franklin Gothic Demi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Лист1!$A$2:$A$15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strCache>
            </c:strRef>
          </c:cat>
          <c:val>
            <c:numRef>
              <c:f>Лист1!$B$2:$B$15</c:f>
              <c:numCache>
                <c:formatCode>0</c:formatCode>
                <c:ptCount val="14"/>
                <c:pt idx="0">
                  <c:v>0.87455999999999978</c:v>
                </c:pt>
                <c:pt idx="1">
                  <c:v>0.5980970000000001</c:v>
                </c:pt>
                <c:pt idx="2">
                  <c:v>0.6781100000000001</c:v>
                </c:pt>
                <c:pt idx="3">
                  <c:v>1.993638</c:v>
                </c:pt>
                <c:pt idx="4">
                  <c:v>2.9932919999999998</c:v>
                </c:pt>
                <c:pt idx="5">
                  <c:v>14.027722000000001</c:v>
                </c:pt>
                <c:pt idx="6">
                  <c:v>19.225999999999999</c:v>
                </c:pt>
                <c:pt idx="7">
                  <c:v>24.29</c:v>
                </c:pt>
                <c:pt idx="8">
                  <c:v>34.201735999999997</c:v>
                </c:pt>
                <c:pt idx="9">
                  <c:v>22.705255999999999</c:v>
                </c:pt>
                <c:pt idx="10">
                  <c:v>33.168999999999997</c:v>
                </c:pt>
                <c:pt idx="11">
                  <c:v>56.487940000000002</c:v>
                </c:pt>
                <c:pt idx="12">
                  <c:v>67.67</c:v>
                </c:pt>
                <c:pt idx="13">
                  <c:v>78.314999999999998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8649344"/>
        <c:axId val="48656384"/>
      </c:lineChart>
      <c:catAx>
        <c:axId val="4864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 algn="ctr">
              <a:defRPr lang="ru-RU" sz="1400" b="0" i="0" u="none" strike="noStrike" kern="1200" baseline="0">
                <a:solidFill>
                  <a:prstClr val="white"/>
                </a:solidFill>
                <a:latin typeface="Franklin Gothic Demi Cond" pitchFamily="34" charset="0"/>
                <a:ea typeface="+mn-ea"/>
                <a:cs typeface="+mn-cs"/>
              </a:defRPr>
            </a:pPr>
            <a:endParaRPr lang="ru-RU"/>
          </a:p>
        </c:txPr>
        <c:crossAx val="48656384"/>
        <c:crosses val="autoZero"/>
        <c:auto val="1"/>
        <c:lblAlgn val="ctr"/>
        <c:lblOffset val="100"/>
        <c:noMultiLvlLbl val="1"/>
      </c:catAx>
      <c:valAx>
        <c:axId val="48656384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  <a:effectLst>
              <a:glow>
                <a:schemeClr val="accent1"/>
              </a:glow>
              <a:softEdge rad="0"/>
            </a:effectLst>
          </c:spPr>
        </c:majorGridlines>
        <c:numFmt formatCode="0" sourceLinked="1"/>
        <c:majorTickMark val="out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200" b="0">
                <a:solidFill>
                  <a:srgbClr val="003300"/>
                </a:solidFill>
                <a:latin typeface="Franklin Gothic Medium" pitchFamily="34" charset="0"/>
              </a:defRPr>
            </a:pPr>
            <a:endParaRPr lang="ru-RU"/>
          </a:p>
        </c:txPr>
        <c:crossAx val="486493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</c:v>
                </c:pt>
              </c:strCache>
            </c:strRef>
          </c:tx>
          <c:spPr>
            <a:ln w="38100">
              <a:solidFill>
                <a:srgbClr val="B24C23"/>
              </a:solidFill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</c:spPr>
          </c:marker>
          <c:dPt>
            <c:idx val="1"/>
            <c:bubble3D val="0"/>
          </c:dPt>
          <c:dLbls>
            <c:dLbl>
              <c:idx val="4"/>
              <c:layout>
                <c:manualLayout>
                  <c:x val="-4.8657743659014707E-2"/>
                  <c:y val="-4.43961018563289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2691559672585276E-2"/>
                  <c:y val="-8.3947241064089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ru-RU" sz="2000" kern="1200">
                    <a:solidFill>
                      <a:srgbClr val="B24C23"/>
                    </a:solidFill>
                    <a:effectLst>
                      <a:glow rad="165100">
                        <a:schemeClr val="bg1">
                          <a:alpha val="40000"/>
                        </a:schemeClr>
                      </a:glow>
                    </a:effectLst>
                    <a:latin typeface="Franklin Gothic Demi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Лист1!$A$2:$A$15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strCache>
            </c:strRef>
          </c:cat>
          <c:val>
            <c:numRef>
              <c:f>Лист1!$B$2:$B$15</c:f>
              <c:numCache>
                <c:formatCode>0</c:formatCode>
                <c:ptCount val="14"/>
                <c:pt idx="0">
                  <c:v>15</c:v>
                </c:pt>
                <c:pt idx="1">
                  <c:v>19</c:v>
                </c:pt>
                <c:pt idx="2">
                  <c:v>18</c:v>
                </c:pt>
                <c:pt idx="3">
                  <c:v>19</c:v>
                </c:pt>
                <c:pt idx="4">
                  <c:v>22</c:v>
                </c:pt>
                <c:pt idx="5">
                  <c:v>62</c:v>
                </c:pt>
                <c:pt idx="6">
                  <c:v>59</c:v>
                </c:pt>
                <c:pt idx="7">
                  <c:v>71</c:v>
                </c:pt>
                <c:pt idx="8">
                  <c:v>83</c:v>
                </c:pt>
                <c:pt idx="9">
                  <c:v>52</c:v>
                </c:pt>
                <c:pt idx="10">
                  <c:v>69</c:v>
                </c:pt>
                <c:pt idx="11">
                  <c:v>90</c:v>
                </c:pt>
                <c:pt idx="12">
                  <c:v>110</c:v>
                </c:pt>
                <c:pt idx="13">
                  <c:v>118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8180608"/>
        <c:axId val="48753664"/>
      </c:lineChart>
      <c:catAx>
        <c:axId val="4818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 algn="ctr">
              <a:defRPr lang="ru-RU" sz="1400" b="0" i="0" u="none" strike="noStrike" kern="1200" baseline="0">
                <a:solidFill>
                  <a:prstClr val="white"/>
                </a:solidFill>
                <a:latin typeface="Franklin Gothic Demi Cond" pitchFamily="34" charset="0"/>
                <a:ea typeface="+mn-ea"/>
                <a:cs typeface="+mn-cs"/>
              </a:defRPr>
            </a:pPr>
            <a:endParaRPr lang="ru-RU"/>
          </a:p>
        </c:txPr>
        <c:crossAx val="48753664"/>
        <c:crosses val="autoZero"/>
        <c:auto val="1"/>
        <c:lblAlgn val="ctr"/>
        <c:lblOffset val="100"/>
        <c:noMultiLvlLbl val="1"/>
      </c:catAx>
      <c:valAx>
        <c:axId val="48753664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  <a:effectLst>
              <a:glow>
                <a:schemeClr val="accent1"/>
              </a:glow>
              <a:softEdge rad="0"/>
            </a:effectLst>
          </c:spPr>
        </c:majorGridlines>
        <c:numFmt formatCode="0" sourceLinked="1"/>
        <c:majorTickMark val="out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200" b="0">
                <a:solidFill>
                  <a:srgbClr val="003300"/>
                </a:solidFill>
                <a:latin typeface="Franklin Gothic Medium" pitchFamily="34" charset="0"/>
              </a:defRPr>
            </a:pPr>
            <a:endParaRPr lang="ru-RU"/>
          </a:p>
        </c:txPr>
        <c:crossAx val="481806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spPr>
            <a:solidFill>
              <a:srgbClr val="B24C23"/>
            </a:solidFill>
          </c:spPr>
          <c:cat>
            <c:numRef>
              <c:f>Лист1!$A$1:$A$26</c:f>
              <c:numCache>
                <c:formatCode>General</c:formatCod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numCache>
            </c:numRef>
          </c:cat>
          <c:val>
            <c:numRef>
              <c:f>Лист1!$B$1:$B$26</c:f>
              <c:numCache>
                <c:formatCode>General</c:formatCode>
                <c:ptCount val="26"/>
                <c:pt idx="13">
                  <c:v>288.264861869811</c:v>
                </c:pt>
                <c:pt idx="14">
                  <c:v>323.45570511703323</c:v>
                </c:pt>
                <c:pt idx="15">
                  <c:v>360.17975825784049</c:v>
                </c:pt>
                <c:pt idx="16">
                  <c:v>412.41012021795632</c:v>
                </c:pt>
                <c:pt idx="17">
                  <c:v>470.04952361443412</c:v>
                </c:pt>
                <c:pt idx="18">
                  <c:v>531.45483129471279</c:v>
                </c:pt>
                <c:pt idx="19">
                  <c:v>582.6536394683983</c:v>
                </c:pt>
                <c:pt idx="20">
                  <c:v>637.07382679339241</c:v>
                </c:pt>
                <c:pt idx="21">
                  <c:v>675.08380668202631</c:v>
                </c:pt>
                <c:pt idx="22">
                  <c:v>714.01143844242506</c:v>
                </c:pt>
                <c:pt idx="23">
                  <c:v>731.64615037155068</c:v>
                </c:pt>
                <c:pt idx="24">
                  <c:v>749.93906376072835</c:v>
                </c:pt>
                <c:pt idx="25">
                  <c:v>768.84779056194145</c:v>
                </c:pt>
              </c:numCache>
            </c:numRef>
          </c:val>
        </c:ser>
        <c:ser>
          <c:idx val="1"/>
          <c:order val="1"/>
          <c:spPr>
            <a:solidFill>
              <a:srgbClr val="B24C23"/>
            </a:solidFill>
          </c:spPr>
          <c:cat>
            <c:numRef>
              <c:f>Лист1!$A$1:$A$26</c:f>
              <c:numCache>
                <c:formatCode>General</c:formatCod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numCache>
            </c:numRef>
          </c:cat>
          <c:val>
            <c:numRef>
              <c:f>Лист1!$C$1:$C$14</c:f>
              <c:numCache>
                <c:formatCode>General</c:formatCode>
                <c:ptCount val="14"/>
                <c:pt idx="0">
                  <c:v>7.3285707408459997</c:v>
                </c:pt>
                <c:pt idx="1">
                  <c:v>17.457191453007102</c:v>
                </c:pt>
                <c:pt idx="2">
                  <c:v>27.73481170822976</c:v>
                </c:pt>
                <c:pt idx="3">
                  <c:v>35.90333123398112</c:v>
                </c:pt>
                <c:pt idx="4">
                  <c:v>46.324284017573525</c:v>
                </c:pt>
                <c:pt idx="5">
                  <c:v>83.767667148018319</c:v>
                </c:pt>
                <c:pt idx="6">
                  <c:v>113.89865521899037</c:v>
                </c:pt>
                <c:pt idx="7">
                  <c:v>149.94891699835156</c:v>
                </c:pt>
                <c:pt idx="8">
                  <c:v>184.9177764866416</c:v>
                </c:pt>
                <c:pt idx="9">
                  <c:v>197.8262727966416</c:v>
                </c:pt>
                <c:pt idx="10">
                  <c:v>219.80757279664161</c:v>
                </c:pt>
                <c:pt idx="11">
                  <c:v>239.32087279664159</c:v>
                </c:pt>
                <c:pt idx="12">
                  <c:v>265.06402593571102</c:v>
                </c:pt>
                <c:pt idx="13">
                  <c:v>288.264861869811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379008"/>
        <c:axId val="132380544"/>
      </c:areaChart>
      <c:catAx>
        <c:axId val="132379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400" b="0" i="0" u="none" strike="noStrike" kern="1200" baseline="0">
                <a:solidFill>
                  <a:prstClr val="white"/>
                </a:solidFill>
                <a:latin typeface="Franklin Gothic Demi Cond" pitchFamily="34" charset="0"/>
                <a:ea typeface="+mn-ea"/>
                <a:cs typeface="+mn-cs"/>
              </a:defRPr>
            </a:pPr>
            <a:endParaRPr lang="ru-RU"/>
          </a:p>
        </c:txPr>
        <c:crossAx val="132380544"/>
        <c:crosses val="autoZero"/>
        <c:auto val="1"/>
        <c:lblAlgn val="ctr"/>
        <c:lblOffset val="100"/>
        <c:noMultiLvlLbl val="0"/>
      </c:catAx>
      <c:valAx>
        <c:axId val="132380544"/>
        <c:scaling>
          <c:orientation val="minMax"/>
          <c:max val="80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ru-RU" sz="1200" b="0" i="0" u="none" strike="noStrike" kern="1200" baseline="0">
                <a:solidFill>
                  <a:srgbClr val="003300"/>
                </a:solidFill>
                <a:latin typeface="Franklin Gothic Medium" pitchFamily="34" charset="0"/>
                <a:ea typeface="+mn-ea"/>
                <a:cs typeface="+mn-cs"/>
              </a:defRPr>
            </a:pPr>
            <a:endParaRPr lang="ru-RU"/>
          </a:p>
        </c:txPr>
        <c:crossAx val="132379008"/>
        <c:crosses val="autoZero"/>
        <c:crossBetween val="midCat"/>
      </c:valAx>
    </c:plotArea>
    <c:plotVisOnly val="1"/>
    <c:dispBlanksAs val="zero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pattFill prst="wdDnDiag">
              <a:fgClr>
                <a:schemeClr val="tx1">
                  <a:lumMod val="50000"/>
                  <a:lumOff val="50000"/>
                </a:schemeClr>
              </a:fgClr>
              <a:bgClr>
                <a:srgbClr val="B24C23"/>
              </a:bgClr>
            </a:pattFill>
            <a:ln w="3175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pattFill prst="wdDnDiag">
                <a:fgClr>
                  <a:schemeClr val="tx1">
                    <a:lumMod val="65000"/>
                    <a:lumOff val="35000"/>
                  </a:schemeClr>
                </a:fgClr>
                <a:bgClr>
                  <a:srgbClr val="B24C23"/>
                </a:bgClr>
              </a:pattFill>
              <a:ln w="3175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</c:spPr>
          </c:dPt>
          <c:dPt>
            <c:idx val="1"/>
            <c:invertIfNegative val="0"/>
            <c:bubble3D val="0"/>
            <c:spPr>
              <a:pattFill prst="wdDnDiag">
                <a:fgClr>
                  <a:schemeClr val="tx1">
                    <a:lumMod val="65000"/>
                    <a:lumOff val="35000"/>
                  </a:schemeClr>
                </a:fgClr>
                <a:bgClr>
                  <a:srgbClr val="D2A000"/>
                </a:bgClr>
              </a:pattFill>
              <a:ln w="3175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</c:spPr>
          </c:dPt>
          <c:dPt>
            <c:idx val="2"/>
            <c:invertIfNegative val="0"/>
            <c:bubble3D val="0"/>
            <c:spPr>
              <a:pattFill prst="wdDnDiag">
                <a:fgClr>
                  <a:schemeClr val="tx1">
                    <a:lumMod val="65000"/>
                    <a:lumOff val="35000"/>
                  </a:schemeClr>
                </a:fgClr>
                <a:bgClr>
                  <a:schemeClr val="accent5"/>
                </a:bgClr>
              </a:pattFill>
              <a:ln w="3175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</c:spPr>
          </c:dPt>
          <c:dPt>
            <c:idx val="3"/>
            <c:invertIfNegative val="0"/>
            <c:bubble3D val="0"/>
            <c:spPr>
              <a:pattFill prst="wdDnDiag">
                <a:fgClr>
                  <a:schemeClr val="tx1">
                    <a:lumMod val="65000"/>
                    <a:lumOff val="35000"/>
                  </a:schemeClr>
                </a:fgClr>
                <a:bgClr>
                  <a:srgbClr val="00B050"/>
                </a:bgClr>
              </a:pattFill>
              <a:ln w="3175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</c:spPr>
          </c:dPt>
          <c:dLbls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  <a:latin typeface="Franklin Gothic Dem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этилен</c:v>
                </c:pt>
                <c:pt idx="1">
                  <c:v>синтетические
каучуки</c:v>
                </c:pt>
                <c:pt idx="2">
                  <c:v>пластики</c:v>
                </c:pt>
                <c:pt idx="3">
                  <c:v>полимеры
(каучуки и пластики)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0.8</c:v>
                </c:pt>
                <c:pt idx="1">
                  <c:v>0.3</c:v>
                </c:pt>
                <c:pt idx="2">
                  <c:v>0.4</c:v>
                </c:pt>
                <c:pt idx="3">
                  <c:v>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1"/>
            </a:solidFill>
            <a:ln w="6350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B24C23"/>
              </a:solidFill>
              <a:ln w="6350"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</c:spPr>
          </c:dPt>
          <c:dPt>
            <c:idx val="1"/>
            <c:invertIfNegative val="0"/>
            <c:bubble3D val="0"/>
            <c:spPr>
              <a:solidFill>
                <a:srgbClr val="D2A000"/>
              </a:solidFill>
              <a:ln w="6350"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</c:spPr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 w="6350"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 w="6350"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</c:spPr>
          </c:dPt>
          <c:dLbls>
            <c:txPr>
              <a:bodyPr/>
              <a:lstStyle/>
              <a:p>
                <a:pPr algn="ctr">
                  <a:defRPr lang="ru-RU" sz="2000" b="0" i="0" u="none" strike="noStrike" kern="1200" baseline="0">
                    <a:solidFill>
                      <a:prstClr val="white"/>
                    </a:solidFill>
                    <a:latin typeface="Franklin Gothic Demi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этилен</c:v>
                </c:pt>
                <c:pt idx="1">
                  <c:v>синтетические
каучуки</c:v>
                </c:pt>
                <c:pt idx="2">
                  <c:v>пластики</c:v>
                </c:pt>
                <c:pt idx="3">
                  <c:v>полимеры
(каучуки и пластики)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1.5</c:v>
                </c:pt>
                <c:pt idx="1">
                  <c:v>0.7</c:v>
                </c:pt>
                <c:pt idx="2">
                  <c:v>2.5</c:v>
                </c:pt>
                <c:pt idx="3">
                  <c:v>3.2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2"/>
        <c:overlap val="100"/>
        <c:axId val="25213568"/>
        <c:axId val="25223552"/>
      </c:barChart>
      <c:catAx>
        <c:axId val="2521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 b="0" baseline="0">
                <a:solidFill>
                  <a:schemeClr val="bg1"/>
                </a:solidFill>
                <a:latin typeface="Franklin Gothic Demi Cond" pitchFamily="34" charset="0"/>
              </a:defRPr>
            </a:pPr>
            <a:endParaRPr lang="ru-RU"/>
          </a:p>
        </c:txPr>
        <c:crossAx val="25223552"/>
        <c:crosses val="autoZero"/>
        <c:auto val="1"/>
        <c:lblAlgn val="ctr"/>
        <c:lblOffset val="100"/>
        <c:noMultiLvlLbl val="0"/>
      </c:catAx>
      <c:valAx>
        <c:axId val="25223552"/>
        <c:scaling>
          <c:orientation val="minMax"/>
          <c:max val="4"/>
        </c:scaling>
        <c:delete val="0"/>
        <c:axPos val="l"/>
        <c:majorGridlines>
          <c:spPr>
            <a:ln>
              <a:solidFill>
                <a:schemeClr val="bg1"/>
              </a:solidFill>
            </a:ln>
            <a:effectLst>
              <a:glow>
                <a:schemeClr val="accent1"/>
              </a:glow>
              <a:softEdge rad="0"/>
            </a:effectLst>
          </c:spPr>
        </c:majorGridlines>
        <c:numFmt formatCode="0" sourceLinked="0"/>
        <c:majorTickMark val="out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400" b="0">
                <a:solidFill>
                  <a:srgbClr val="003300"/>
                </a:solidFill>
                <a:latin typeface="Franklin Gothic Medium" pitchFamily="34" charset="0"/>
              </a:defRPr>
            </a:pPr>
            <a:endParaRPr lang="ru-RU"/>
          </a:p>
        </c:txPr>
        <c:crossAx val="25213568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pattFill prst="wdDnDiag">
              <a:fgClr>
                <a:srgbClr val="B24C23"/>
              </a:fgClr>
              <a:bgClr>
                <a:schemeClr val="tx1">
                  <a:lumMod val="50000"/>
                  <a:lumOff val="50000"/>
                </a:schemeClr>
              </a:bgClr>
            </a:pattFill>
            <a:ln w="3175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noFill/>
              <a:ln w="3175">
                <a:noFill/>
              </a:ln>
              <a:effectLst/>
              <a:scene3d>
                <a:camera prst="orthographicFront"/>
                <a:lightRig rig="threePt" dir="t"/>
              </a:scene3d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pattFill prst="wdDnDiag">
                <a:fgClr>
                  <a:schemeClr val="tx1">
                    <a:lumMod val="65000"/>
                    <a:lumOff val="35000"/>
                  </a:schemeClr>
                </a:fgClr>
                <a:bgClr>
                  <a:schemeClr val="accent4">
                    <a:lumMod val="60000"/>
                    <a:lumOff val="40000"/>
                  </a:schemeClr>
                </a:bgClr>
              </a:pattFill>
              <a:ln w="3175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</c:spPr>
          </c:dPt>
          <c:dPt>
            <c:idx val="4"/>
            <c:invertIfNegative val="0"/>
            <c:bubble3D val="0"/>
            <c:spPr>
              <a:pattFill prst="wdDnDiag">
                <a:fgClr>
                  <a:schemeClr val="tx1">
                    <a:lumMod val="65000"/>
                    <a:lumOff val="35000"/>
                  </a:schemeClr>
                </a:fgClr>
                <a:bgClr>
                  <a:srgbClr val="00B050"/>
                </a:bgClr>
              </a:pattFill>
              <a:ln w="3175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 algn="ctr">
                  <a:defRPr lang="ru-RU" sz="2000" b="0" i="0" u="none" strike="noStrike" kern="1200" baseline="0">
                    <a:solidFill>
                      <a:prstClr val="white"/>
                    </a:solidFill>
                    <a:effectLst/>
                    <a:latin typeface="Franklin Gothic Demi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темные и высокосернистые нефтепродукты</c:v>
                </c:pt>
                <c:pt idx="1">
                  <c:v>высококачественный битум и товарная сера</c:v>
                </c:pt>
                <c:pt idx="2">
                  <c:v>высококачественное моторное топливо</c:v>
                </c:pt>
                <c:pt idx="3">
                  <c:v>высококачественное сырье для нефтехимии</c:v>
                </c:pt>
                <c:pt idx="4">
                  <c:v>ИТОГО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#,##0.0">
                  <c:v>5.2</c:v>
                </c:pt>
                <c:pt idx="1">
                  <c:v>0</c:v>
                </c:pt>
                <c:pt idx="2">
                  <c:v>0</c:v>
                </c:pt>
                <c:pt idx="3" formatCode="#,##0.0">
                  <c:v>0.8</c:v>
                </c:pt>
                <c:pt idx="4" formatCode="#,##0.0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1"/>
            </a:solidFill>
            <a:ln w="6350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</c:spPr>
          <c:invertIfNegative val="0"/>
          <c:dPt>
            <c:idx val="1"/>
            <c:invertIfNegative val="0"/>
            <c:bubble3D val="0"/>
            <c:spPr>
              <a:solidFill>
                <a:srgbClr val="D2A000"/>
              </a:solidFill>
              <a:ln w="6350"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</c:spPr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 w="6350"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6350"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 w="6350"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lang="ru-RU" sz="2000" kern="1200">
                    <a:solidFill>
                      <a:schemeClr val="bg1"/>
                    </a:solidFill>
                    <a:effectLst/>
                    <a:latin typeface="Franklin Gothic Demi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темные и высокосернистые нефтепродукты</c:v>
                </c:pt>
                <c:pt idx="1">
                  <c:v>высококачественный битум и товарная сера</c:v>
                </c:pt>
                <c:pt idx="2">
                  <c:v>высококачественное моторное топливо</c:v>
                </c:pt>
                <c:pt idx="3">
                  <c:v>высококачественное сырье для нефтехимии</c:v>
                </c:pt>
                <c:pt idx="4">
                  <c:v>ИТОГО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0</c:v>
                </c:pt>
                <c:pt idx="1">
                  <c:v>0.2</c:v>
                </c:pt>
                <c:pt idx="2">
                  <c:v>5.4</c:v>
                </c:pt>
                <c:pt idx="3">
                  <c:v>2.1</c:v>
                </c:pt>
                <c:pt idx="4">
                  <c:v>2.5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2"/>
        <c:overlap val="100"/>
        <c:axId val="48099328"/>
        <c:axId val="48102784"/>
      </c:barChart>
      <c:catAx>
        <c:axId val="4809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 b="0" baseline="0">
                <a:solidFill>
                  <a:schemeClr val="bg1"/>
                </a:solidFill>
                <a:latin typeface="Franklin Gothic Demi Cond" pitchFamily="34" charset="0"/>
              </a:defRPr>
            </a:pPr>
            <a:endParaRPr lang="ru-RU"/>
          </a:p>
        </c:txPr>
        <c:crossAx val="48102784"/>
        <c:crosses val="autoZero"/>
        <c:auto val="1"/>
        <c:lblAlgn val="ctr"/>
        <c:lblOffset val="100"/>
        <c:noMultiLvlLbl val="0"/>
      </c:catAx>
      <c:valAx>
        <c:axId val="48102784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  <a:effectLst>
              <a:glow>
                <a:schemeClr val="accent1"/>
              </a:glow>
              <a:softEdge rad="0"/>
            </a:effectLst>
          </c:spPr>
        </c:majorGridlines>
        <c:numFmt formatCode="0" sourceLinked="0"/>
        <c:majorTickMark val="out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400" b="0">
                <a:solidFill>
                  <a:srgbClr val="003300"/>
                </a:solidFill>
                <a:latin typeface="Franklin Gothic Medium" pitchFamily="34" charset="0"/>
              </a:defRPr>
            </a:pPr>
            <a:endParaRPr lang="ru-RU"/>
          </a:p>
        </c:txPr>
        <c:crossAx val="48099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</c:v>
                </c:pt>
              </c:strCache>
            </c:strRef>
          </c:tx>
          <c:spPr>
            <a:ln w="38100">
              <a:solidFill>
                <a:srgbClr val="B24C23"/>
              </a:solidFill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</c:spPr>
          </c:marker>
          <c:dPt>
            <c:idx val="1"/>
            <c:bubble3D val="0"/>
          </c:dPt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txPr>
              <a:bodyPr/>
              <a:lstStyle/>
              <a:p>
                <a:pPr>
                  <a:defRPr lang="ru-RU" sz="2000" kern="1200">
                    <a:solidFill>
                      <a:srgbClr val="B24C23"/>
                    </a:solidFill>
                    <a:effectLst>
                      <a:glow rad="165100">
                        <a:schemeClr val="bg1">
                          <a:alpha val="40000"/>
                        </a:schemeClr>
                      </a:glow>
                    </a:effectLst>
                    <a:latin typeface="Franklin Gothic Demi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Лист1!$A$2:$A$27</c:f>
              <c:strCach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strCache>
            </c:strRef>
          </c:cat>
          <c:val>
            <c:numRef>
              <c:f>Лист1!$B$2:$B$27</c:f>
              <c:numCache>
                <c:formatCode>0</c:formatCode>
                <c:ptCount val="26"/>
                <c:pt idx="0">
                  <c:v>0.87455999999999978</c:v>
                </c:pt>
                <c:pt idx="1">
                  <c:v>0.5980970000000001</c:v>
                </c:pt>
                <c:pt idx="2">
                  <c:v>0.6781100000000001</c:v>
                </c:pt>
                <c:pt idx="3">
                  <c:v>1.993638</c:v>
                </c:pt>
                <c:pt idx="4">
                  <c:v>2.9932919999999998</c:v>
                </c:pt>
                <c:pt idx="5">
                  <c:v>14.027722000000001</c:v>
                </c:pt>
                <c:pt idx="6">
                  <c:v>19.225999999999999</c:v>
                </c:pt>
                <c:pt idx="7">
                  <c:v>24.29</c:v>
                </c:pt>
                <c:pt idx="8">
                  <c:v>34.201735999999997</c:v>
                </c:pt>
                <c:pt idx="9">
                  <c:v>22.705255999999999</c:v>
                </c:pt>
                <c:pt idx="10">
                  <c:v>33.168999999999997</c:v>
                </c:pt>
                <c:pt idx="11">
                  <c:v>56.487940000000002</c:v>
                </c:pt>
                <c:pt idx="12">
                  <c:v>67.67</c:v>
                </c:pt>
                <c:pt idx="13">
                  <c:v>78.314999999999998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4925">
              <a:solidFill>
                <a:srgbClr val="B24C23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>
                <a:noFill/>
              </a:ln>
            </c:spPr>
          </c:marker>
          <c:dLbls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layout>
                <c:manualLayout>
                  <c:x val="-5.8045325643889804E-2"/>
                  <c:y val="-5.66473007337355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delete val="1"/>
            </c:dLbl>
            <c:txPr>
              <a:bodyPr/>
              <a:lstStyle/>
              <a:p>
                <a:pPr algn="ctr">
                  <a:defRPr lang="ru-RU" sz="2000" b="0" i="0" u="none" strike="noStrike" kern="1200" baseline="0">
                    <a:solidFill>
                      <a:srgbClr val="B24C23"/>
                    </a:solidFill>
                    <a:effectLst>
                      <a:glow rad="165100">
                        <a:prstClr val="white">
                          <a:alpha val="40000"/>
                        </a:prstClr>
                      </a:glow>
                    </a:effectLst>
                    <a:latin typeface="Franklin Gothic Demi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Лист1!$A$2:$A$27</c:f>
              <c:strCach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strCache>
            </c:strRef>
          </c:cat>
          <c:val>
            <c:numRef>
              <c:f>Лист1!$C$2:$C$27</c:f>
              <c:numCache>
                <c:formatCode>General</c:formatCode>
                <c:ptCount val="26"/>
                <c:pt idx="13">
                  <c:v>78</c:v>
                </c:pt>
                <c:pt idx="14">
                  <c:v>78</c:v>
                </c:pt>
                <c:pt idx="15">
                  <c:v>87</c:v>
                </c:pt>
                <c:pt idx="16">
                  <c:v>85</c:v>
                </c:pt>
                <c:pt idx="17">
                  <c:v>87</c:v>
                </c:pt>
                <c:pt idx="18">
                  <c:v>95</c:v>
                </c:pt>
                <c:pt idx="19">
                  <c:v>102</c:v>
                </c:pt>
                <c:pt idx="20">
                  <c:v>130</c:v>
                </c:pt>
                <c:pt idx="21">
                  <c:v>153</c:v>
                </c:pt>
                <c:pt idx="22">
                  <c:v>164</c:v>
                </c:pt>
                <c:pt idx="23">
                  <c:v>170</c:v>
                </c:pt>
                <c:pt idx="24">
                  <c:v>176</c:v>
                </c:pt>
                <c:pt idx="25">
                  <c:v>182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8441984"/>
        <c:axId val="48443776"/>
      </c:lineChart>
      <c:catAx>
        <c:axId val="4844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 algn="ctr">
              <a:defRPr lang="ru-RU" sz="1400" b="0" i="0" u="none" strike="noStrike" kern="1200" baseline="0">
                <a:solidFill>
                  <a:prstClr val="white"/>
                </a:solidFill>
                <a:latin typeface="Franklin Gothic Demi Cond" pitchFamily="34" charset="0"/>
                <a:ea typeface="+mn-ea"/>
                <a:cs typeface="+mn-cs"/>
              </a:defRPr>
            </a:pPr>
            <a:endParaRPr lang="ru-RU"/>
          </a:p>
        </c:txPr>
        <c:crossAx val="48443776"/>
        <c:crosses val="autoZero"/>
        <c:auto val="1"/>
        <c:lblAlgn val="ctr"/>
        <c:lblOffset val="100"/>
        <c:noMultiLvlLbl val="1"/>
      </c:catAx>
      <c:valAx>
        <c:axId val="48443776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  <a:effectLst>
              <a:glow>
                <a:schemeClr val="accent1"/>
              </a:glow>
              <a:softEdge rad="0"/>
            </a:effectLst>
          </c:spPr>
        </c:majorGridlines>
        <c:numFmt formatCode="0" sourceLinked="1"/>
        <c:majorTickMark val="out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200" b="0">
                <a:solidFill>
                  <a:srgbClr val="003300"/>
                </a:solidFill>
                <a:latin typeface="Franklin Gothic Medium" pitchFamily="34" charset="0"/>
              </a:defRPr>
            </a:pPr>
            <a:endParaRPr lang="ru-RU"/>
          </a:p>
        </c:txPr>
        <c:crossAx val="484419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</c:v>
                </c:pt>
              </c:strCache>
            </c:strRef>
          </c:tx>
          <c:spPr>
            <a:solidFill>
              <a:srgbClr val="B24C23"/>
            </a:solidFill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invertIfNegative val="0"/>
            <c:bubble3D val="0"/>
          </c:dPt>
          <c:dLbls>
            <c:delete val="1"/>
          </c:dLbls>
          <c:cat>
            <c:strRef>
              <c:f>Лист1!$A$2:$A$5</c:f>
              <c:strCache>
                <c:ptCount val="4"/>
                <c:pt idx="0">
                  <c:v>тёмные и высокосернистые
нефтепродукты</c:v>
                </c:pt>
                <c:pt idx="1">
                  <c:v>высококачественное моторное топливо</c:v>
                </c:pt>
                <c:pt idx="2">
                  <c:v>высококачественное сырье для нефтехимии</c:v>
                </c:pt>
                <c:pt idx="3">
                  <c:v>ИТОГО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тёмные и высокосернистые
нефтепродукты</c:v>
                </c:pt>
                <c:pt idx="1">
                  <c:v>высококачественное моторное топливо</c:v>
                </c:pt>
                <c:pt idx="2">
                  <c:v>высококачественное сырье для нефтехимии</c:v>
                </c:pt>
                <c:pt idx="3">
                  <c:v>ИТОГО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4053120"/>
        <c:axId val="34059008"/>
      </c:barChart>
      <c:catAx>
        <c:axId val="3405312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 b="0" baseline="0">
                <a:solidFill>
                  <a:schemeClr val="bg1"/>
                </a:solidFill>
                <a:latin typeface="Franklin Gothic Demi Cond" pitchFamily="34" charset="0"/>
              </a:defRPr>
            </a:pPr>
            <a:endParaRPr lang="ru-RU"/>
          </a:p>
        </c:txPr>
        <c:crossAx val="34059008"/>
        <c:crosses val="autoZero"/>
        <c:auto val="1"/>
        <c:lblAlgn val="ctr"/>
        <c:lblOffset val="100"/>
        <c:noMultiLvlLbl val="0"/>
      </c:catAx>
      <c:valAx>
        <c:axId val="34059008"/>
        <c:scaling>
          <c:orientation val="minMax"/>
          <c:max val="8"/>
          <c:min val="0"/>
        </c:scaling>
        <c:delete val="0"/>
        <c:axPos val="l"/>
        <c:majorGridlines>
          <c:spPr>
            <a:ln>
              <a:solidFill>
                <a:schemeClr val="bg1"/>
              </a:solidFill>
            </a:ln>
            <a:effectLst>
              <a:glow>
                <a:schemeClr val="accent1"/>
              </a:glow>
              <a:softEdge rad="0"/>
            </a:effectLst>
          </c:spPr>
        </c:majorGridlines>
        <c:numFmt formatCode="General" sourceLinked="1"/>
        <c:majorTickMark val="out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200" b="0">
                <a:solidFill>
                  <a:srgbClr val="003300"/>
                </a:solidFill>
                <a:latin typeface="Franklin Gothic Medium" pitchFamily="34" charset="0"/>
              </a:defRPr>
            </a:pPr>
            <a:endParaRPr lang="ru-RU"/>
          </a:p>
        </c:txPr>
        <c:crossAx val="34053120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00734213574139"/>
          <c:y val="0"/>
          <c:w val="0.62055614523695279"/>
          <c:h val="0.8887547982954081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2 011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CC66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</c:spPr>
          </c:dPt>
          <c:dPt>
            <c:idx val="2"/>
            <c:bubble3D val="0"/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ГК ТАИФ</c:v>
                </c:pt>
                <c:pt idx="1">
                  <c:v>Остальные в РФ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00734213574139"/>
          <c:y val="0"/>
          <c:w val="0.62055614523695279"/>
          <c:h val="0.8887547982954081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CC66"/>
            </a:solidFill>
          </c:spPr>
          <c:dPt>
            <c:idx val="0"/>
            <c:bubble3D val="0"/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ГК ТАИФ</c:v>
                </c:pt>
                <c:pt idx="1">
                  <c:v>Другие в РФ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00734213574139"/>
          <c:y val="0"/>
          <c:w val="0.62055614523695279"/>
          <c:h val="0.8887547982954081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CC66"/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ГК ТАИФ</c:v>
                </c:pt>
                <c:pt idx="1">
                  <c:v>Другие в РФ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28</c:v>
                </c:pt>
                <c:pt idx="1">
                  <c:v>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00734213574139"/>
          <c:y val="0"/>
          <c:w val="0.62055614523695279"/>
          <c:h val="0.8887547982954081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CC66"/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ГК ТАИФ</c:v>
                </c:pt>
                <c:pt idx="1">
                  <c:v>Другие в РФ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36</c:v>
                </c:pt>
                <c:pt idx="1">
                  <c:v>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00734213574139"/>
          <c:y val="0"/>
          <c:w val="0.62055614523695279"/>
          <c:h val="0.8887547982954081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CC66"/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ГК ТАИФ</c:v>
                </c:pt>
                <c:pt idx="1">
                  <c:v>Другие в РФ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24</c:v>
                </c:pt>
                <c:pt idx="1">
                  <c:v>76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00734213574139"/>
          <c:y val="0"/>
          <c:w val="0.62055614523695279"/>
          <c:h val="0.8887547982954081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2 011</c:v>
                </c:pt>
              </c:strCache>
            </c:strRef>
          </c:tx>
          <c:spPr>
            <a:solidFill>
              <a:srgbClr val="800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0" h="0" prst="coolSlant"/>
            </a:sp3d>
          </c:spPr>
          <c:dPt>
            <c:idx val="0"/>
            <c:bubble3D val="0"/>
            <c:spPr>
              <a:solidFill>
                <a:srgbClr val="00CC66"/>
              </a:solidFill>
              <a:ln w="63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"/>
            <c:bubble3D val="0"/>
            <c:spPr>
              <a:solidFill>
                <a:schemeClr val="accent1"/>
              </a:solidFill>
              <a:ln w="63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2"/>
            <c:bubble3D val="0"/>
            <c:spPr>
              <a:solidFill>
                <a:srgbClr val="B24C23"/>
              </a:solidFill>
              <a:ln w="63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Lbls>
            <c:spPr>
              <a:effectLst/>
            </c:spPr>
            <c:txPr>
              <a:bodyPr/>
              <a:lstStyle/>
              <a:p>
                <a:pPr algn="ctr">
                  <a:defRPr lang="ru-RU" sz="2000" b="0" i="0" u="none" strike="noStrike" kern="1200" baseline="0">
                    <a:solidFill>
                      <a:prstClr val="white"/>
                    </a:solidFill>
                    <a:latin typeface="Franklin Gothic Demi Cond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ГК ТАИФ</c:v>
                </c:pt>
                <c:pt idx="1">
                  <c:v>Другие в РФ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335</c:v>
                </c:pt>
                <c:pt idx="1">
                  <c:v>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70"/>
        <c:holeSize val="4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00734213574139"/>
          <c:y val="0"/>
          <c:w val="0.62055614523695279"/>
          <c:h val="0.8887547982954081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800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0" h="0" prst="coolSlant"/>
            </a:sp3d>
          </c:spPr>
          <c:dPt>
            <c:idx val="0"/>
            <c:bubble3D val="0"/>
            <c:spPr>
              <a:solidFill>
                <a:srgbClr val="00CC66"/>
              </a:solidFill>
              <a:ln w="63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"/>
            <c:bubble3D val="0"/>
            <c:spPr>
              <a:solidFill>
                <a:schemeClr val="accent1"/>
              </a:solidFill>
              <a:ln w="63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2"/>
            <c:bubble3D val="0"/>
            <c:spPr>
              <a:solidFill>
                <a:srgbClr val="B24C23"/>
              </a:solidFill>
              <a:ln w="63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Lbls>
            <c:txPr>
              <a:bodyPr/>
              <a:lstStyle/>
              <a:p>
                <a:pPr algn="ctr">
                  <a:defRPr lang="ru-RU" sz="2000" b="0" i="0" u="none" strike="noStrike" kern="1200" baseline="0">
                    <a:solidFill>
                      <a:prstClr val="white"/>
                    </a:solidFill>
                    <a:latin typeface="Franklin Gothic Demi Cond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ГК ТАИФ</c:v>
                </c:pt>
                <c:pt idx="1">
                  <c:v>Другие в РФ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1089</c:v>
                </c:pt>
                <c:pt idx="1">
                  <c:v>250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49"/>
        <c:holeSize val="4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12C62-E977-45D9-9BF8-CE54324E683E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685800"/>
            <a:ext cx="5483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68DB1-B388-4EDE-829D-A8E8CE3E2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02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5970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9852" algn="l" defTabSz="115970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59703" algn="l" defTabSz="115970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39554" algn="l" defTabSz="115970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19406" algn="l" defTabSz="115970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99259" algn="l" defTabSz="115970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79110" algn="l" defTabSz="115970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58961" algn="l" defTabSz="115970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38813" algn="l" defTabSz="115970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4497" y="1901622"/>
            <a:ext cx="8324297" cy="13121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8998" y="3468798"/>
            <a:ext cx="6855302" cy="15643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9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9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9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8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8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6C5-9543-485B-8098-F483E011EB39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F6F8-3CFD-42DA-93B8-FAA81E665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68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6C5-9543-485B-8098-F483E011EB39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F6F8-3CFD-42DA-93B8-FAA81E665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23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00143" y="245146"/>
            <a:ext cx="2203489" cy="522302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9668" y="245146"/>
            <a:ext cx="6447247" cy="52230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6C5-9543-485B-8098-F483E011EB39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F6F8-3CFD-42DA-93B8-FAA81E665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22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6C5-9543-485B-8098-F483E011EB39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F6F8-3CFD-42DA-93B8-FAA81E665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2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606" y="3933575"/>
            <a:ext cx="8324297" cy="121577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3606" y="2594521"/>
            <a:ext cx="8324297" cy="1339055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985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5970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395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3194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992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791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405896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63881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6C5-9543-485B-8098-F483E011EB39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F6F8-3CFD-42DA-93B8-FAA81E665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60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9672" y="1428339"/>
            <a:ext cx="4325369" cy="4039841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78258" y="1428339"/>
            <a:ext cx="4325369" cy="4039841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6C5-9543-485B-8098-F483E011EB39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F6F8-3CFD-42DA-93B8-FAA81E665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4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9669" y="1370238"/>
            <a:ext cx="4327070" cy="57104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9852" indent="0">
              <a:buNone/>
              <a:defRPr sz="2500" b="1"/>
            </a:lvl2pPr>
            <a:lvl3pPr marL="1159703" indent="0">
              <a:buNone/>
              <a:defRPr sz="2200" b="1"/>
            </a:lvl3pPr>
            <a:lvl4pPr marL="1739554" indent="0">
              <a:buNone/>
              <a:defRPr sz="2100" b="1"/>
            </a:lvl4pPr>
            <a:lvl5pPr marL="2319406" indent="0">
              <a:buNone/>
              <a:defRPr sz="2100" b="1"/>
            </a:lvl5pPr>
            <a:lvl6pPr marL="2899259" indent="0">
              <a:buNone/>
              <a:defRPr sz="2100" b="1"/>
            </a:lvl6pPr>
            <a:lvl7pPr marL="3479110" indent="0">
              <a:buNone/>
              <a:defRPr sz="2100" b="1"/>
            </a:lvl7pPr>
            <a:lvl8pPr marL="4058961" indent="0">
              <a:buNone/>
              <a:defRPr sz="2100" b="1"/>
            </a:lvl8pPr>
            <a:lvl9pPr marL="4638813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9669" y="1941282"/>
            <a:ext cx="4327070" cy="352689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74860" y="1370238"/>
            <a:ext cx="4328770" cy="57104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9852" indent="0">
              <a:buNone/>
              <a:defRPr sz="2500" b="1"/>
            </a:lvl2pPr>
            <a:lvl3pPr marL="1159703" indent="0">
              <a:buNone/>
              <a:defRPr sz="2200" b="1"/>
            </a:lvl3pPr>
            <a:lvl4pPr marL="1739554" indent="0">
              <a:buNone/>
              <a:defRPr sz="2100" b="1"/>
            </a:lvl4pPr>
            <a:lvl5pPr marL="2319406" indent="0">
              <a:buNone/>
              <a:defRPr sz="2100" b="1"/>
            </a:lvl5pPr>
            <a:lvl6pPr marL="2899259" indent="0">
              <a:buNone/>
              <a:defRPr sz="2100" b="1"/>
            </a:lvl6pPr>
            <a:lvl7pPr marL="3479110" indent="0">
              <a:buNone/>
              <a:defRPr sz="2100" b="1"/>
            </a:lvl7pPr>
            <a:lvl8pPr marL="4058961" indent="0">
              <a:buNone/>
              <a:defRPr sz="2100" b="1"/>
            </a:lvl8pPr>
            <a:lvl9pPr marL="4638813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74860" y="1941282"/>
            <a:ext cx="4328770" cy="352689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6C5-9543-485B-8098-F483E011EB39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F6F8-3CFD-42DA-93B8-FAA81E665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52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6C5-9543-485B-8098-F483E011EB39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F6F8-3CFD-42DA-93B8-FAA81E665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08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6C5-9543-485B-8098-F483E011EB39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F6F8-3CFD-42DA-93B8-FAA81E665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4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675" y="243737"/>
            <a:ext cx="3221924" cy="103723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8913" y="243732"/>
            <a:ext cx="5474720" cy="5224445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9675" y="1280964"/>
            <a:ext cx="3221924" cy="4187208"/>
          </a:xfrm>
        </p:spPr>
        <p:txBody>
          <a:bodyPr/>
          <a:lstStyle>
            <a:lvl1pPr marL="0" indent="0">
              <a:buNone/>
              <a:defRPr sz="1700"/>
            </a:lvl1pPr>
            <a:lvl2pPr marL="579852" indent="0">
              <a:buNone/>
              <a:defRPr sz="1500"/>
            </a:lvl2pPr>
            <a:lvl3pPr marL="1159703" indent="0">
              <a:buNone/>
              <a:defRPr sz="1300"/>
            </a:lvl3pPr>
            <a:lvl4pPr marL="1739554" indent="0">
              <a:buNone/>
              <a:defRPr sz="1200"/>
            </a:lvl4pPr>
            <a:lvl5pPr marL="2319406" indent="0">
              <a:buNone/>
              <a:defRPr sz="1200"/>
            </a:lvl5pPr>
            <a:lvl6pPr marL="2899259" indent="0">
              <a:buNone/>
              <a:defRPr sz="1200"/>
            </a:lvl6pPr>
            <a:lvl7pPr marL="3479110" indent="0">
              <a:buNone/>
              <a:defRPr sz="1200"/>
            </a:lvl7pPr>
            <a:lvl8pPr marL="4058961" indent="0">
              <a:buNone/>
              <a:defRPr sz="1200"/>
            </a:lvl8pPr>
            <a:lvl9pPr marL="4638813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6C5-9543-485B-8098-F483E011EB39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F6F8-3CFD-42DA-93B8-FAA81E665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23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56" y="4284991"/>
            <a:ext cx="5875973" cy="50586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19556" y="546965"/>
            <a:ext cx="5875973" cy="3672840"/>
          </a:xfrm>
        </p:spPr>
        <p:txBody>
          <a:bodyPr/>
          <a:lstStyle>
            <a:lvl1pPr marL="0" indent="0">
              <a:buNone/>
              <a:defRPr sz="4100"/>
            </a:lvl1pPr>
            <a:lvl2pPr marL="579852" indent="0">
              <a:buNone/>
              <a:defRPr sz="3600"/>
            </a:lvl2pPr>
            <a:lvl3pPr marL="1159703" indent="0">
              <a:buNone/>
              <a:defRPr sz="3000"/>
            </a:lvl3pPr>
            <a:lvl4pPr marL="1739554" indent="0">
              <a:buNone/>
              <a:defRPr sz="2500"/>
            </a:lvl4pPr>
            <a:lvl5pPr marL="2319406" indent="0">
              <a:buNone/>
              <a:defRPr sz="2500"/>
            </a:lvl5pPr>
            <a:lvl6pPr marL="2899259" indent="0">
              <a:buNone/>
              <a:defRPr sz="2500"/>
            </a:lvl6pPr>
            <a:lvl7pPr marL="3479110" indent="0">
              <a:buNone/>
              <a:defRPr sz="2500"/>
            </a:lvl7pPr>
            <a:lvl8pPr marL="4058961" indent="0">
              <a:buNone/>
              <a:defRPr sz="2500"/>
            </a:lvl8pPr>
            <a:lvl9pPr marL="4638813" indent="0">
              <a:buNone/>
              <a:defRPr sz="2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19556" y="4790857"/>
            <a:ext cx="5875973" cy="718416"/>
          </a:xfrm>
        </p:spPr>
        <p:txBody>
          <a:bodyPr/>
          <a:lstStyle>
            <a:lvl1pPr marL="0" indent="0">
              <a:buNone/>
              <a:defRPr sz="1700"/>
            </a:lvl1pPr>
            <a:lvl2pPr marL="579852" indent="0">
              <a:buNone/>
              <a:defRPr sz="1500"/>
            </a:lvl2pPr>
            <a:lvl3pPr marL="1159703" indent="0">
              <a:buNone/>
              <a:defRPr sz="1300"/>
            </a:lvl3pPr>
            <a:lvl4pPr marL="1739554" indent="0">
              <a:buNone/>
              <a:defRPr sz="1200"/>
            </a:lvl4pPr>
            <a:lvl5pPr marL="2319406" indent="0">
              <a:buNone/>
              <a:defRPr sz="1200"/>
            </a:lvl5pPr>
            <a:lvl6pPr marL="2899259" indent="0">
              <a:buNone/>
              <a:defRPr sz="1200"/>
            </a:lvl6pPr>
            <a:lvl7pPr marL="3479110" indent="0">
              <a:buNone/>
              <a:defRPr sz="1200"/>
            </a:lvl7pPr>
            <a:lvl8pPr marL="4058961" indent="0">
              <a:buNone/>
              <a:defRPr sz="1200"/>
            </a:lvl8pPr>
            <a:lvl9pPr marL="4638813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6C5-9543-485B-8098-F483E011EB39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F6F8-3CFD-42DA-93B8-FAA81E665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02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668" y="245147"/>
            <a:ext cx="8813959" cy="1020231"/>
          </a:xfrm>
          <a:prstGeom prst="rect">
            <a:avLst/>
          </a:prstGeom>
        </p:spPr>
        <p:txBody>
          <a:bodyPr vert="horz" lIns="115971" tIns="57985" rIns="115971" bIns="5798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9668" y="1428339"/>
            <a:ext cx="8813959" cy="4039841"/>
          </a:xfrm>
          <a:prstGeom prst="rect">
            <a:avLst/>
          </a:prstGeom>
        </p:spPr>
        <p:txBody>
          <a:bodyPr vert="horz" lIns="115971" tIns="57985" rIns="115971" bIns="5798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9670" y="5673642"/>
            <a:ext cx="2285101" cy="325908"/>
          </a:xfrm>
          <a:prstGeom prst="rect">
            <a:avLst/>
          </a:prstGeom>
        </p:spPr>
        <p:txBody>
          <a:bodyPr vert="horz" lIns="115971" tIns="57985" rIns="115971" bIns="57985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2B6C5-9543-485B-8098-F483E011EB39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46041" y="5673642"/>
            <a:ext cx="3101208" cy="325908"/>
          </a:xfrm>
          <a:prstGeom prst="rect">
            <a:avLst/>
          </a:prstGeom>
        </p:spPr>
        <p:txBody>
          <a:bodyPr vert="horz" lIns="115971" tIns="57985" rIns="115971" bIns="57985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8530" y="5673642"/>
            <a:ext cx="2285101" cy="325908"/>
          </a:xfrm>
          <a:prstGeom prst="rect">
            <a:avLst/>
          </a:prstGeom>
        </p:spPr>
        <p:txBody>
          <a:bodyPr vert="horz" lIns="115971" tIns="57985" rIns="115971" bIns="57985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DF6F8-3CFD-42DA-93B8-FAA81E665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1159703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889" indent="-434889" algn="l" defTabSz="1159703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2258" indent="-362407" algn="l" defTabSz="1159703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49629" indent="-289925" algn="l" defTabSz="1159703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9481" indent="-289925" algn="l" defTabSz="1159703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9332" indent="-289925" algn="l" defTabSz="1159703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9184" indent="-289925" algn="l" defTabSz="1159703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9035" indent="-289925" algn="l" defTabSz="1159703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8887" indent="-289925" algn="l" defTabSz="1159703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8738" indent="-289925" algn="l" defTabSz="1159703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5970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9852" algn="l" defTabSz="115970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59703" algn="l" defTabSz="115970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39554" algn="l" defTabSz="115970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19406" algn="l" defTabSz="115970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99259" algn="l" defTabSz="115970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79110" algn="l" defTabSz="115970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58961" algn="l" defTabSz="115970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38813" algn="l" defTabSz="115970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2000" cy="612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0100" y="1733845"/>
            <a:ext cx="8051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smtClean="0">
                <a:solidFill>
                  <a:srgbClr val="0F513B"/>
                </a:solidFill>
                <a:latin typeface="Franklin Gothic Demi Cond" pitchFamily="34" charset="0"/>
                <a:ea typeface="+mj-ea"/>
                <a:cs typeface="Arial" pitchFamily="34" charset="0"/>
              </a:rPr>
              <a:t>Инновации </a:t>
            </a:r>
            <a:r>
              <a:rPr lang="ru-RU" sz="3600" dirty="0">
                <a:solidFill>
                  <a:srgbClr val="0F513B"/>
                </a:solidFill>
                <a:latin typeface="Franklin Gothic Demi Cond" pitchFamily="34" charset="0"/>
                <a:ea typeface="+mj-ea"/>
                <a:cs typeface="Arial" pitchFamily="34" charset="0"/>
              </a:rPr>
              <a:t>– главный механизм развития Группы </a:t>
            </a:r>
            <a:r>
              <a:rPr lang="ru-RU" sz="3600">
                <a:solidFill>
                  <a:srgbClr val="0F513B"/>
                </a:solidFill>
                <a:latin typeface="Franklin Gothic Demi Cond" pitchFamily="34" charset="0"/>
                <a:ea typeface="+mj-ea"/>
                <a:cs typeface="Arial" pitchFamily="34" charset="0"/>
              </a:rPr>
              <a:t>компаний </a:t>
            </a:r>
            <a:r>
              <a:rPr lang="ru-RU" sz="3600" smtClean="0">
                <a:solidFill>
                  <a:srgbClr val="0F513B"/>
                </a:solidFill>
                <a:latin typeface="Franklin Gothic Demi Cond" pitchFamily="34" charset="0"/>
                <a:ea typeface="+mj-ea"/>
                <a:cs typeface="Arial" pitchFamily="34" charset="0"/>
              </a:rPr>
              <a:t>ТАИФ</a:t>
            </a:r>
            <a:endParaRPr lang="ru-RU" sz="3600" dirty="0">
              <a:solidFill>
                <a:srgbClr val="0F513B"/>
              </a:solidFill>
              <a:latin typeface="Franklin Gothic Demi Cond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97" y="4324576"/>
            <a:ext cx="1148295" cy="1356614"/>
          </a:xfrm>
          <a:prstGeom prst="rect">
            <a:avLst/>
          </a:prstGeom>
        </p:spPr>
      </p:pic>
      <p:pic>
        <p:nvPicPr>
          <p:cNvPr id="1026" name="Picture 2" descr="D:\Работа\Презентации\2014.02.05\печать\let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389" y="4026087"/>
            <a:ext cx="6477000" cy="209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11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Работа\Презентации\2013\Новая папка\фон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9200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026317598"/>
              </p:ext>
            </p:extLst>
          </p:nvPr>
        </p:nvGraphicFramePr>
        <p:xfrm>
          <a:off x="595423" y="723014"/>
          <a:ext cx="8803758" cy="4816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2"/>
          <p:cNvSpPr txBox="1">
            <a:spLocks/>
          </p:cNvSpPr>
          <p:nvPr/>
        </p:nvSpPr>
        <p:spPr>
          <a:xfrm>
            <a:off x="308349" y="10632"/>
            <a:ext cx="9170933" cy="691117"/>
          </a:xfrm>
          <a:prstGeom prst="rect">
            <a:avLst/>
          </a:prstGeom>
        </p:spPr>
        <p:txBody>
          <a:bodyPr vert="horz" lIns="115971" tIns="57985" rIns="115971" bIns="57985" rtlCol="0" anchor="ctr">
            <a:noAutofit/>
          </a:bodyPr>
          <a:lstStyle>
            <a:lvl1pPr algn="ctr">
              <a:spcBef>
                <a:spcPct val="0"/>
              </a:spcBef>
              <a:buNone/>
              <a:defRPr sz="1800">
                <a:solidFill>
                  <a:srgbClr val="346E60"/>
                </a:solidFill>
                <a:latin typeface="Franklin Gothic Demi Cond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Динамика </a:t>
            </a:r>
            <a:r>
              <a:rPr lang="ru-RU" dirty="0"/>
              <a:t>роста финансовых вложений Группы компаний ТАИФ в развитие государства, включая внутреннее развитие Группы компаний </a:t>
            </a:r>
            <a:r>
              <a:rPr lang="ru-RU" dirty="0" smtClean="0"/>
              <a:t>ТАИФ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smtClean="0"/>
              <a:t>200</a:t>
            </a:r>
            <a:r>
              <a:rPr lang="en-US" dirty="0" smtClean="0"/>
              <a:t>0</a:t>
            </a:r>
            <a:r>
              <a:rPr lang="ru-RU" dirty="0" smtClean="0"/>
              <a:t>-2013гг</a:t>
            </a:r>
            <a:r>
              <a:rPr lang="ru-RU" dirty="0"/>
              <a:t>., </a:t>
            </a:r>
            <a:r>
              <a:rPr lang="ru-RU" dirty="0" err="1"/>
              <a:t>млрд.руб</a:t>
            </a:r>
            <a:r>
              <a:rPr lang="ru-RU" dirty="0"/>
              <a:t>.</a:t>
            </a:r>
          </a:p>
        </p:txBody>
      </p:sp>
      <p:sp>
        <p:nvSpPr>
          <p:cNvPr id="5" name="TextBox 16"/>
          <p:cNvSpPr txBox="1"/>
          <p:nvPr/>
        </p:nvSpPr>
        <p:spPr>
          <a:xfrm>
            <a:off x="3131510" y="1536981"/>
            <a:ext cx="3909060" cy="492443"/>
          </a:xfrm>
          <a:prstGeom prst="rect">
            <a:avLst/>
          </a:prstGeom>
          <a:noFill/>
          <a:ln>
            <a:noFill/>
          </a:ln>
          <a:effectLst>
            <a:glow rad="177800">
              <a:schemeClr val="bg1">
                <a:alpha val="40000"/>
              </a:schemeClr>
            </a:glow>
            <a:softEdge rad="101600"/>
          </a:effectLst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Всего          </a:t>
            </a:r>
            <a:r>
              <a:rPr lang="ru-RU" sz="3200" dirty="0" err="1" smtClean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млрд.руб</a:t>
            </a:r>
            <a:r>
              <a:rPr lang="ru-RU" sz="3200" dirty="0" smtClean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.</a:t>
            </a:r>
            <a:endParaRPr lang="ru-RU" sz="3200" dirty="0">
              <a:solidFill>
                <a:srgbClr val="B24C23"/>
              </a:solidFill>
              <a:effectLst>
                <a:glow rad="165100">
                  <a:schemeClr val="bg1">
                    <a:alpha val="40000"/>
                  </a:schemeClr>
                </a:glow>
              </a:effectLst>
              <a:latin typeface="Franklin Gothic Demi" pitchFamily="34" charset="0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4357707" y="1544820"/>
            <a:ext cx="880110" cy="492443"/>
          </a:xfrm>
          <a:prstGeom prst="rect">
            <a:avLst/>
          </a:prstGeom>
          <a:noFill/>
          <a:ln>
            <a:noFill/>
          </a:ln>
          <a:effectLst>
            <a:glow rad="177800">
              <a:schemeClr val="bg1">
                <a:alpha val="40000"/>
              </a:schemeClr>
            </a:glow>
            <a:softEdge rad="101600"/>
          </a:effectLst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80</a:t>
            </a:r>
            <a:r>
              <a:rPr lang="ru-RU" sz="3200" dirty="0" smtClean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5</a:t>
            </a:r>
            <a:endParaRPr lang="ru-RU" sz="3200" dirty="0">
              <a:solidFill>
                <a:srgbClr val="B24C23"/>
              </a:solidFill>
              <a:effectLst>
                <a:glow rad="165100">
                  <a:schemeClr val="bg1">
                    <a:alpha val="40000"/>
                  </a:schemeClr>
                </a:glow>
              </a:effectLst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83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6" presetClass="emph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Chart bld="series"/>
        </p:bldSub>
      </p:bldGraphic>
      <p:bldP spid="9" grpId="0"/>
      <p:bldP spid="5" grpId="0"/>
      <p:bldP spid="6" grpId="0"/>
      <p:bldP spid="6" grpId="1"/>
      <p:bldP spid="6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Работа\Презентации\2013\Новая папка\фон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9200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612777" y="448631"/>
            <a:ext cx="8567738" cy="4860032"/>
            <a:chOff x="612775" y="108372"/>
            <a:chExt cx="8567738" cy="4860032"/>
          </a:xfrm>
        </p:grpSpPr>
        <p:pic>
          <p:nvPicPr>
            <p:cNvPr id="34820" name="Picture 4" descr="D:\Работа\Презентации\2013\Новая папка (4)\zavodi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396404"/>
              <a:ext cx="8567738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821" name="Picture 5" descr="D:\Работа\Презентации\2013\Новая папка (4)\logo green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3120" y="108372"/>
              <a:ext cx="1169988" cy="143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819" name="Picture 3" descr="D:\Работа\Презентации\2013\Новая папка (4)\taifn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9" y="521198"/>
            <a:ext cx="4422765" cy="50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69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Работа\Презентации\2013\Новая папка\фон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9200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623818" y="388568"/>
            <a:ext cx="8568000" cy="4917882"/>
            <a:chOff x="623818" y="388568"/>
            <a:chExt cx="8568000" cy="4917882"/>
          </a:xfrm>
        </p:grpSpPr>
        <p:pic>
          <p:nvPicPr>
            <p:cNvPr id="12" name="Picture 2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818" y="734450"/>
              <a:ext cx="8568000" cy="4572000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5598" y="388568"/>
              <a:ext cx="1171575" cy="142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" name="Picture 208" descr="D:\Работа\Презентации\2013\Новая папка (4)\nknh.pn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957" y="338673"/>
            <a:ext cx="5004000" cy="54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99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Работа\Презентации\2013\Новая папка\фон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9200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612777" y="385393"/>
            <a:ext cx="8567738" cy="4896544"/>
            <a:chOff x="612775" y="36364"/>
            <a:chExt cx="8567738" cy="4896544"/>
          </a:xfrm>
        </p:grpSpPr>
        <p:pic>
          <p:nvPicPr>
            <p:cNvPr id="9393" name="Picture 177" descr="D:\Работа\Презентации\2013\Новая папка (4)\zavod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360908"/>
              <a:ext cx="8567738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94" name="Picture 178" descr="D:\Работа\Презентации\2013\Новая папка (4)\logo gree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980" y="36364"/>
              <a:ext cx="1169988" cy="143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391" name="Picture 175" descr="D:\Работа\Презентации\2013\Новая папка (4)\tgk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369" y="385393"/>
            <a:ext cx="4977834" cy="50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91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9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9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Работа\Презентации\2013\Новая папка\фон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9200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1246049"/>
              </p:ext>
            </p:extLst>
          </p:nvPr>
        </p:nvGraphicFramePr>
        <p:xfrm>
          <a:off x="491490" y="960120"/>
          <a:ext cx="8755380" cy="4812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2"/>
          <p:cNvSpPr txBox="1">
            <a:spLocks/>
          </p:cNvSpPr>
          <p:nvPr/>
        </p:nvSpPr>
        <p:spPr>
          <a:xfrm>
            <a:off x="1360170" y="0"/>
            <a:ext cx="7063740" cy="623168"/>
          </a:xfrm>
          <a:prstGeom prst="rect">
            <a:avLst/>
          </a:prstGeom>
        </p:spPr>
        <p:txBody>
          <a:bodyPr vert="horz" lIns="115971" tIns="57985" rIns="115971" bIns="57985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1800">
                <a:solidFill>
                  <a:srgbClr val="346E60"/>
                </a:solidFill>
                <a:latin typeface="Franklin Gothic Demi Cond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/>
              <a:t>Объём инвестиций в основные фонды Группы компаний ТАИФ</a:t>
            </a:r>
            <a:br>
              <a:rPr lang="ru-RU" dirty="0"/>
            </a:br>
            <a:r>
              <a:rPr lang="ru-RU" dirty="0"/>
              <a:t> за 2000-2025гг. </a:t>
            </a:r>
            <a:r>
              <a:rPr lang="ru-RU" dirty="0" err="1"/>
              <a:t>млрд.руб</a:t>
            </a:r>
            <a:r>
              <a:rPr lang="ru-RU" dirty="0"/>
              <a:t>. (нарастающим итогом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91786" y="4342919"/>
            <a:ext cx="1361824" cy="452219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/>
          <a:p>
            <a:pPr algn="ctr"/>
            <a:r>
              <a:rPr lang="ru-RU" sz="2000" dirty="0">
                <a:solidFill>
                  <a:prstClr val="white"/>
                </a:solidFill>
                <a:latin typeface="Franklin Gothic Demi" pitchFamily="34" charset="0"/>
              </a:rPr>
              <a:t>ИТОГО</a:t>
            </a:r>
            <a:r>
              <a:rPr lang="ru-RU" sz="2400" dirty="0" smtClean="0">
                <a:solidFill>
                  <a:prstClr val="white"/>
                </a:solidFill>
                <a:latin typeface="Franklin Gothic Demi Cond" pitchFamily="34" charset="0"/>
              </a:rPr>
              <a:t> </a:t>
            </a:r>
            <a:r>
              <a:rPr lang="ru-RU" sz="2000" dirty="0" smtClean="0">
                <a:solidFill>
                  <a:prstClr val="white"/>
                </a:solidFill>
                <a:latin typeface="Franklin Gothic Demi Cond" pitchFamily="34" charset="0"/>
              </a:rPr>
              <a:t>288</a:t>
            </a:r>
            <a:endParaRPr lang="ru-RU" sz="2000" dirty="0">
              <a:solidFill>
                <a:prstClr val="white"/>
              </a:solidFill>
              <a:latin typeface="Franklin Gothic Demi Con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2677" y="3332636"/>
            <a:ext cx="1267833" cy="390664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/>
          <a:p>
            <a:pPr algn="ctr"/>
            <a:r>
              <a:rPr lang="ru-RU" sz="2000" dirty="0" smtClean="0">
                <a:solidFill>
                  <a:prstClr val="white"/>
                </a:solidFill>
                <a:latin typeface="Franklin Gothic Demi" pitchFamily="34" charset="0"/>
              </a:rPr>
              <a:t>ИТОГО 481</a:t>
            </a:r>
            <a:endParaRPr lang="ru-RU" sz="2000" dirty="0">
              <a:solidFill>
                <a:prstClr val="white"/>
              </a:solidFill>
              <a:latin typeface="Franklin Gothic Demi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126514" y="3717137"/>
            <a:ext cx="0" cy="1476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6"/>
          <p:cNvSpPr txBox="1"/>
          <p:nvPr/>
        </p:nvSpPr>
        <p:spPr>
          <a:xfrm>
            <a:off x="2608463" y="2124956"/>
            <a:ext cx="4014214" cy="492443"/>
          </a:xfrm>
          <a:prstGeom prst="rect">
            <a:avLst/>
          </a:prstGeom>
          <a:noFill/>
          <a:ln>
            <a:noFill/>
          </a:ln>
          <a:effectLst>
            <a:glow rad="177800">
              <a:schemeClr val="bg1">
                <a:alpha val="40000"/>
              </a:schemeClr>
            </a:glow>
            <a:softEdge rad="101600"/>
          </a:effectLst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indent="0" algn="ctr">
              <a:defRPr sz="180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defRPr>
            </a:lvl1pPr>
            <a:lvl2pPr marL="457200" indent="0">
              <a:defRPr sz="1100"/>
            </a:lvl2pPr>
            <a:lvl3pPr marL="914400" indent="0">
              <a:defRPr sz="1100"/>
            </a:lvl3pPr>
            <a:lvl4pPr marL="1371600" indent="0">
              <a:defRPr sz="1100"/>
            </a:lvl4pPr>
            <a:lvl5pPr marL="1828800" indent="0">
              <a:defRPr sz="1100"/>
            </a:lvl5pPr>
            <a:lvl6pPr marL="2286000" indent="0">
              <a:defRPr sz="1100"/>
            </a:lvl6pPr>
            <a:lvl7pPr marL="2743200" indent="0">
              <a:defRPr sz="1100"/>
            </a:lvl7pPr>
            <a:lvl8pPr marL="3200400" indent="0">
              <a:defRPr sz="1100"/>
            </a:lvl8pPr>
            <a:lvl9pPr marL="3657600" indent="0">
              <a:defRPr sz="1100"/>
            </a:lvl9pPr>
          </a:lstStyle>
          <a:p>
            <a:r>
              <a:rPr lang="ru-RU" sz="3200" dirty="0" smtClean="0"/>
              <a:t>Всего</a:t>
            </a:r>
            <a:r>
              <a:rPr lang="en-US" sz="3200" dirty="0" smtClean="0"/>
              <a:t>    </a:t>
            </a:r>
            <a:r>
              <a:rPr lang="ru-RU" sz="3200" dirty="0" smtClean="0"/>
              <a:t> </a:t>
            </a:r>
            <a:r>
              <a:rPr lang="en-US" sz="3200" dirty="0" smtClean="0"/>
              <a:t>    </a:t>
            </a:r>
            <a:r>
              <a:rPr lang="ru-RU" sz="3200" dirty="0" err="1" smtClean="0"/>
              <a:t>млрд.руб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13" name="TextBox 16"/>
          <p:cNvSpPr txBox="1"/>
          <p:nvPr/>
        </p:nvSpPr>
        <p:spPr>
          <a:xfrm>
            <a:off x="3692091" y="2124956"/>
            <a:ext cx="1113907" cy="492443"/>
          </a:xfrm>
          <a:prstGeom prst="rect">
            <a:avLst/>
          </a:prstGeom>
          <a:noFill/>
          <a:ln>
            <a:noFill/>
          </a:ln>
          <a:effectLst>
            <a:glow rad="177800">
              <a:schemeClr val="bg1">
                <a:alpha val="40000"/>
              </a:schemeClr>
            </a:glow>
            <a:softEdge rad="101600"/>
          </a:effectLst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indent="0" algn="ctr">
              <a:defRPr sz="180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defRPr>
            </a:lvl1pPr>
            <a:lvl2pPr marL="457200" indent="0">
              <a:defRPr sz="1100"/>
            </a:lvl2pPr>
            <a:lvl3pPr marL="914400" indent="0">
              <a:defRPr sz="1100"/>
            </a:lvl3pPr>
            <a:lvl4pPr marL="1371600" indent="0">
              <a:defRPr sz="1100"/>
            </a:lvl4pPr>
            <a:lvl5pPr marL="1828800" indent="0">
              <a:defRPr sz="1100"/>
            </a:lvl5pPr>
            <a:lvl6pPr marL="2286000" indent="0">
              <a:defRPr sz="1100"/>
            </a:lvl6pPr>
            <a:lvl7pPr marL="2743200" indent="0">
              <a:defRPr sz="1100"/>
            </a:lvl7pPr>
            <a:lvl8pPr marL="3200400" indent="0">
              <a:defRPr sz="1100"/>
            </a:lvl8pPr>
            <a:lvl9pPr marL="3657600" indent="0">
              <a:defRPr sz="1100"/>
            </a:lvl9pPr>
          </a:lstStyle>
          <a:p>
            <a:r>
              <a:rPr lang="en-US" sz="3200" dirty="0" smtClean="0"/>
              <a:t>769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8311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6" presetClass="emph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series"/>
        </p:bldSub>
      </p:bldGraphic>
      <p:bldP spid="9" grpId="0"/>
      <p:bldP spid="6" grpId="0"/>
      <p:bldP spid="8" grpId="0" build="allAtOnce"/>
      <p:bldP spid="8" grpId="1" build="allAtOnce"/>
      <p:bldP spid="8" grpId="2" build="allAtOnce"/>
      <p:bldP spid="11" grpId="0"/>
      <p:bldP spid="13" grpId="0"/>
      <p:bldP spid="13" grpId="1"/>
      <p:bldP spid="13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Работа\Презентации\2013\Новая папка\фон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9200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03401576"/>
              </p:ext>
            </p:extLst>
          </p:nvPr>
        </p:nvGraphicFramePr>
        <p:xfrm>
          <a:off x="609600" y="1093571"/>
          <a:ext cx="8902700" cy="4032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2605173" y="5360553"/>
            <a:ext cx="1776327" cy="338554"/>
            <a:chOff x="966931" y="5791440"/>
            <a:chExt cx="1776327" cy="451404"/>
          </a:xfrm>
        </p:grpSpPr>
        <p:sp>
          <p:nvSpPr>
            <p:cNvPr id="9" name="TextBox 8"/>
            <p:cNvSpPr txBox="1"/>
            <p:nvPr/>
          </p:nvSpPr>
          <p:spPr>
            <a:xfrm>
              <a:off x="1691679" y="5791440"/>
              <a:ext cx="1051579" cy="451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prstClr val="white"/>
                  </a:solidFill>
                  <a:latin typeface="Franklin Gothic Demi Cond" pitchFamily="34" charset="0"/>
                </a:rPr>
                <a:t>- 20</a:t>
              </a:r>
              <a:r>
                <a:rPr lang="en-US" sz="1600" dirty="0" smtClean="0">
                  <a:solidFill>
                    <a:prstClr val="white"/>
                  </a:solidFill>
                  <a:latin typeface="Franklin Gothic Demi Cond" pitchFamily="34" charset="0"/>
                </a:rPr>
                <a:t>00</a:t>
              </a:r>
              <a:r>
                <a:rPr lang="ru-RU" sz="1600" dirty="0" smtClean="0">
                  <a:solidFill>
                    <a:prstClr val="white"/>
                  </a:solidFill>
                  <a:latin typeface="Franklin Gothic Demi Cond" pitchFamily="34" charset="0"/>
                </a:rPr>
                <a:t> год</a:t>
              </a:r>
              <a:endParaRPr lang="ru-RU" sz="1600" dirty="0">
                <a:solidFill>
                  <a:srgbClr val="FFFF00"/>
                </a:solidFill>
                <a:latin typeface="Franklin Gothic Demi Cond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966931" y="5833978"/>
              <a:ext cx="756000" cy="384000"/>
            </a:xfrm>
            <a:prstGeom prst="rect">
              <a:avLst/>
            </a:prstGeom>
            <a:pattFill prst="wdDnDiag">
              <a:fgClr>
                <a:schemeClr val="tx1">
                  <a:lumMod val="50000"/>
                  <a:lumOff val="50000"/>
                </a:schemeClr>
              </a:fgClr>
              <a:bgClr>
                <a:schemeClr val="bg1">
                  <a:lumMod val="95000"/>
                </a:schemeClr>
              </a:bgClr>
            </a:patt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Franklin Gothic Demi Cond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748336" y="5360553"/>
            <a:ext cx="1866297" cy="338554"/>
            <a:chOff x="967894" y="5452887"/>
            <a:chExt cx="1866297" cy="451404"/>
          </a:xfrm>
        </p:grpSpPr>
        <p:sp>
          <p:nvSpPr>
            <p:cNvPr id="12" name="TextBox 11"/>
            <p:cNvSpPr txBox="1"/>
            <p:nvPr/>
          </p:nvSpPr>
          <p:spPr>
            <a:xfrm>
              <a:off x="1702313" y="5452887"/>
              <a:ext cx="1131878" cy="451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  <a:latin typeface="Franklin Gothic Demi Cond" pitchFamily="34" charset="0"/>
                </a:rPr>
                <a:t>- </a:t>
              </a:r>
              <a:r>
                <a:rPr lang="ru-RU" sz="1600" dirty="0" smtClean="0">
                  <a:solidFill>
                    <a:prstClr val="white"/>
                  </a:solidFill>
                  <a:latin typeface="Franklin Gothic Demi Cond" pitchFamily="34" charset="0"/>
                </a:rPr>
                <a:t>2020 год</a:t>
              </a:r>
              <a:endParaRPr lang="ru-RU" sz="1600" dirty="0">
                <a:solidFill>
                  <a:schemeClr val="bg1"/>
                </a:solidFill>
                <a:latin typeface="Franklin Gothic Demi Cond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967894" y="5507610"/>
              <a:ext cx="756000" cy="3839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Franklin Gothic Demi Cond" pitchFamily="34" charset="0"/>
              </a:endParaRPr>
            </a:p>
          </p:txBody>
        </p:sp>
      </p:grpSp>
      <p:sp>
        <p:nvSpPr>
          <p:cNvPr id="14" name="Заголовок 2"/>
          <p:cNvSpPr txBox="1">
            <a:spLocks/>
          </p:cNvSpPr>
          <p:nvPr/>
        </p:nvSpPr>
        <p:spPr>
          <a:xfrm>
            <a:off x="1121687" y="13252"/>
            <a:ext cx="7549914" cy="623168"/>
          </a:xfrm>
          <a:prstGeom prst="rect">
            <a:avLst/>
          </a:prstGeom>
        </p:spPr>
        <p:txBody>
          <a:bodyPr vert="horz" lIns="115971" tIns="57985" rIns="115971" bIns="57985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1800">
                <a:solidFill>
                  <a:srgbClr val="346E60"/>
                </a:solidFill>
                <a:latin typeface="Franklin Gothic Demi Cond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/>
              <a:t>Динамика роста производственных мощностей по </a:t>
            </a:r>
            <a:r>
              <a:rPr lang="ru-RU" dirty="0" smtClean="0"/>
              <a:t>выпуску</a:t>
            </a:r>
            <a:endParaRPr lang="en-US" dirty="0" smtClean="0"/>
          </a:p>
          <a:p>
            <a:r>
              <a:rPr lang="ru-RU" dirty="0" smtClean="0"/>
              <a:t>основной </a:t>
            </a:r>
            <a:r>
              <a:rPr lang="ru-RU" dirty="0"/>
              <a:t>продукции нефтехимии Группы компаний ТАИФ к 2020 году, </a:t>
            </a:r>
            <a:r>
              <a:rPr lang="ru-RU" dirty="0" err="1" smtClean="0"/>
              <a:t>млн.т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921010" y="895549"/>
            <a:ext cx="811987" cy="452219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>
            <a:defPPr>
              <a:defRPr lang="ru-RU"/>
            </a:defPPr>
            <a:lvl1pPr algn="r">
              <a:defRPr sz="1600">
                <a:solidFill>
                  <a:schemeClr val="accent1"/>
                </a:solidFill>
                <a:latin typeface="Franklin Gothic Demi Cond" pitchFamily="34" charset="0"/>
              </a:defRPr>
            </a:lvl1pPr>
          </a:lstStyle>
          <a:p>
            <a:pPr algn="ctr"/>
            <a:r>
              <a:rPr lang="ru-RU" sz="2400" dirty="0" smtClean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3,9</a:t>
            </a:r>
            <a:endParaRPr lang="ru-RU" sz="2400" dirty="0">
              <a:solidFill>
                <a:srgbClr val="B24C23"/>
              </a:solidFill>
              <a:effectLst>
                <a:glow rad="165100">
                  <a:schemeClr val="bg1">
                    <a:alpha val="40000"/>
                  </a:schemeClr>
                </a:glow>
              </a:effectLst>
              <a:latin typeface="Franklin Gothic Dem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60170" y="2218584"/>
            <a:ext cx="1242060" cy="452219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>
            <a:defPPr>
              <a:defRPr lang="ru-RU"/>
            </a:defPPr>
            <a:lvl1pPr algn="r">
              <a:defRPr sz="1600">
                <a:solidFill>
                  <a:schemeClr val="accent1"/>
                </a:solidFill>
                <a:latin typeface="Franklin Gothic Demi Cond" pitchFamily="34" charset="0"/>
              </a:defRPr>
            </a:lvl1pPr>
          </a:lstStyle>
          <a:p>
            <a:pPr algn="ctr"/>
            <a:r>
              <a:rPr lang="ru-RU" sz="2400" dirty="0" smtClean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2,</a:t>
            </a:r>
            <a:r>
              <a:rPr lang="en-US" sz="2400" dirty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3</a:t>
            </a:r>
            <a:endParaRPr lang="ru-RU" sz="2400" dirty="0">
              <a:solidFill>
                <a:srgbClr val="B24C23"/>
              </a:solidFill>
              <a:effectLst>
                <a:glow rad="165100">
                  <a:schemeClr val="bg1">
                    <a:alpha val="40000"/>
                  </a:schemeClr>
                </a:glow>
              </a:effectLst>
              <a:latin typeface="Franklin Gothic Dem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96092" y="1687858"/>
            <a:ext cx="1055403" cy="452219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>
            <a:defPPr>
              <a:defRPr lang="ru-RU"/>
            </a:defPPr>
            <a:lvl1pPr algn="r">
              <a:defRPr sz="1600">
                <a:solidFill>
                  <a:schemeClr val="accent1"/>
                </a:solidFill>
                <a:latin typeface="Franklin Gothic Demi Cond" pitchFamily="34" charset="0"/>
              </a:defRPr>
            </a:lvl1pPr>
          </a:lstStyle>
          <a:p>
            <a:pPr algn="ctr"/>
            <a:r>
              <a:rPr lang="ru-RU" sz="2400" dirty="0" smtClean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2,9</a:t>
            </a:r>
            <a:endParaRPr lang="ru-RU" sz="2400" dirty="0">
              <a:solidFill>
                <a:srgbClr val="B24C23"/>
              </a:solidFill>
              <a:effectLst>
                <a:glow rad="165100">
                  <a:schemeClr val="bg1">
                    <a:alpha val="40000"/>
                  </a:schemeClr>
                </a:glow>
              </a:effectLst>
              <a:latin typeface="Franklin Gothic Dem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6788" y="3278139"/>
            <a:ext cx="1242060" cy="452219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>
            <a:defPPr>
              <a:defRPr lang="ru-RU"/>
            </a:defPPr>
            <a:lvl1pPr algn="r">
              <a:defRPr sz="1600">
                <a:solidFill>
                  <a:schemeClr val="accent1"/>
                </a:solidFill>
                <a:latin typeface="Franklin Gothic Demi Cond" pitchFamily="34" charset="0"/>
              </a:defRPr>
            </a:lvl1pPr>
          </a:lstStyle>
          <a:p>
            <a:pPr algn="ctr"/>
            <a:r>
              <a:rPr lang="ru-RU" sz="2400" dirty="0" smtClean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1,0</a:t>
            </a:r>
            <a:endParaRPr lang="ru-RU" sz="2400" dirty="0">
              <a:solidFill>
                <a:srgbClr val="B24C23"/>
              </a:solidFill>
              <a:effectLst>
                <a:glow rad="165100">
                  <a:schemeClr val="bg1">
                    <a:alpha val="40000"/>
                  </a:schemeClr>
                </a:glow>
              </a:effectLst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93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14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Работа\Презентации\2013\Новая папка\фон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9200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02514918"/>
              </p:ext>
            </p:extLst>
          </p:nvPr>
        </p:nvGraphicFramePr>
        <p:xfrm>
          <a:off x="609600" y="742123"/>
          <a:ext cx="8902700" cy="466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2881631" y="5530677"/>
            <a:ext cx="1776327" cy="338554"/>
            <a:chOff x="966931" y="5791448"/>
            <a:chExt cx="1776327" cy="451405"/>
          </a:xfrm>
        </p:grpSpPr>
        <p:sp>
          <p:nvSpPr>
            <p:cNvPr id="9" name="TextBox 8"/>
            <p:cNvSpPr txBox="1"/>
            <p:nvPr/>
          </p:nvSpPr>
          <p:spPr>
            <a:xfrm>
              <a:off x="1691679" y="5791448"/>
              <a:ext cx="1051579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prstClr val="white"/>
                  </a:solidFill>
                  <a:latin typeface="Franklin Gothic Demi Cond" pitchFamily="34" charset="0"/>
                </a:rPr>
                <a:t>- 20</a:t>
              </a:r>
              <a:r>
                <a:rPr lang="en-US" sz="1600" dirty="0" smtClean="0">
                  <a:solidFill>
                    <a:prstClr val="white"/>
                  </a:solidFill>
                  <a:latin typeface="Franklin Gothic Demi Cond" pitchFamily="34" charset="0"/>
                </a:rPr>
                <a:t>00</a:t>
              </a:r>
              <a:r>
                <a:rPr lang="ru-RU" sz="1600" dirty="0" smtClean="0">
                  <a:solidFill>
                    <a:prstClr val="white"/>
                  </a:solidFill>
                  <a:latin typeface="Franklin Gothic Demi Cond" pitchFamily="34" charset="0"/>
                </a:rPr>
                <a:t> год</a:t>
              </a:r>
              <a:endParaRPr lang="ru-RU" sz="1600" dirty="0">
                <a:solidFill>
                  <a:srgbClr val="FFFF00"/>
                </a:solidFill>
                <a:latin typeface="Franklin Gothic Demi Cond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966931" y="5833978"/>
              <a:ext cx="756000" cy="384000"/>
            </a:xfrm>
            <a:prstGeom prst="rect">
              <a:avLst/>
            </a:prstGeom>
            <a:pattFill prst="wd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Franklin Gothic Demi Cond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024794" y="5530681"/>
            <a:ext cx="1866297" cy="338554"/>
            <a:chOff x="967894" y="5452887"/>
            <a:chExt cx="1866297" cy="451404"/>
          </a:xfrm>
        </p:grpSpPr>
        <p:sp>
          <p:nvSpPr>
            <p:cNvPr id="12" name="TextBox 11"/>
            <p:cNvSpPr txBox="1"/>
            <p:nvPr/>
          </p:nvSpPr>
          <p:spPr>
            <a:xfrm>
              <a:off x="1702313" y="5452887"/>
              <a:ext cx="1131878" cy="451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  <a:latin typeface="Franklin Gothic Demi Cond" pitchFamily="34" charset="0"/>
                </a:rPr>
                <a:t>- </a:t>
              </a:r>
              <a:r>
                <a:rPr lang="ru-RU" sz="1600" dirty="0" smtClean="0">
                  <a:solidFill>
                    <a:prstClr val="white"/>
                  </a:solidFill>
                  <a:latin typeface="Franklin Gothic Demi Cond" pitchFamily="34" charset="0"/>
                </a:rPr>
                <a:t>2020 год</a:t>
              </a:r>
              <a:endParaRPr lang="ru-RU" sz="1600" dirty="0">
                <a:solidFill>
                  <a:schemeClr val="bg1"/>
                </a:solidFill>
                <a:latin typeface="Franklin Gothic Demi Cond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967894" y="5507610"/>
              <a:ext cx="756000" cy="383999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Franklin Gothic Demi Cond" pitchFamily="34" charset="0"/>
              </a:endParaRPr>
            </a:p>
          </p:txBody>
        </p:sp>
      </p:grpSp>
      <p:sp>
        <p:nvSpPr>
          <p:cNvPr id="14" name="Заголовок 2"/>
          <p:cNvSpPr txBox="1">
            <a:spLocks/>
          </p:cNvSpPr>
          <p:nvPr/>
        </p:nvSpPr>
        <p:spPr>
          <a:xfrm>
            <a:off x="648582" y="21266"/>
            <a:ext cx="8527311" cy="623168"/>
          </a:xfrm>
          <a:prstGeom prst="rect">
            <a:avLst/>
          </a:prstGeom>
        </p:spPr>
        <p:txBody>
          <a:bodyPr vert="horz" lIns="115971" tIns="57985" rIns="115971" bIns="57985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1800">
                <a:solidFill>
                  <a:srgbClr val="346E60"/>
                </a:solidFill>
                <a:latin typeface="Franklin Gothic Demi Cond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/>
              <a:t>Динамика </a:t>
            </a:r>
            <a:r>
              <a:rPr lang="ru-RU" dirty="0" smtClean="0"/>
              <a:t>выпуска основной товарной продукции ТАИФ-НК</a:t>
            </a:r>
          </a:p>
          <a:p>
            <a:r>
              <a:rPr lang="ru-RU" dirty="0" smtClean="0"/>
              <a:t>до 2000 года и к </a:t>
            </a:r>
            <a:r>
              <a:rPr lang="ru-RU" dirty="0"/>
              <a:t>2020 году, </a:t>
            </a:r>
            <a:r>
              <a:rPr lang="ru-RU" dirty="0" err="1" smtClean="0"/>
              <a:t>млн.т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444162" y="2954370"/>
            <a:ext cx="811987" cy="452219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>
            <a:defPPr>
              <a:defRPr lang="ru-RU"/>
            </a:defPPr>
            <a:lvl1pPr algn="r">
              <a:defRPr sz="1600">
                <a:solidFill>
                  <a:schemeClr val="accent1"/>
                </a:solidFill>
                <a:latin typeface="Franklin Gothic Demi Cond" pitchFamily="34" charset="0"/>
              </a:defRPr>
            </a:lvl1pPr>
          </a:lstStyle>
          <a:p>
            <a:pPr algn="ctr"/>
            <a:r>
              <a:rPr lang="ru-RU" sz="2400" dirty="0" smtClean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2,9</a:t>
            </a:r>
            <a:endParaRPr lang="ru-RU" sz="2400" dirty="0">
              <a:solidFill>
                <a:srgbClr val="B24C23"/>
              </a:solidFill>
              <a:effectLst>
                <a:glow rad="165100">
                  <a:schemeClr val="bg1">
                    <a:alpha val="40000"/>
                  </a:schemeClr>
                </a:glow>
              </a:effectLst>
              <a:latin typeface="Franklin Gothic Dem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00675" y="4161023"/>
            <a:ext cx="1242060" cy="452219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>
            <a:defPPr>
              <a:defRPr lang="ru-RU"/>
            </a:defPPr>
            <a:lvl1pPr algn="r">
              <a:defRPr sz="1600">
                <a:solidFill>
                  <a:schemeClr val="accent1"/>
                </a:solidFill>
                <a:latin typeface="Franklin Gothic Demi Cond" pitchFamily="34" charset="0"/>
              </a:defRPr>
            </a:lvl1pPr>
          </a:lstStyle>
          <a:p>
            <a:pPr algn="ctr"/>
            <a:r>
              <a:rPr lang="ru-RU" sz="2400" dirty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08790" y="1950731"/>
            <a:ext cx="1055403" cy="452219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>
            <a:defPPr>
              <a:defRPr lang="ru-RU"/>
            </a:defPPr>
            <a:lvl1pPr algn="r">
              <a:defRPr sz="1600">
                <a:solidFill>
                  <a:schemeClr val="accent1"/>
                </a:solidFill>
                <a:latin typeface="Franklin Gothic Demi Cond" pitchFamily="34" charset="0"/>
              </a:defRPr>
            </a:lvl1pPr>
          </a:lstStyle>
          <a:p>
            <a:pPr algn="ctr"/>
            <a:r>
              <a:rPr lang="ru-RU" sz="2400" dirty="0" smtClean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5,4</a:t>
            </a:r>
            <a:endParaRPr lang="ru-RU" sz="2400" dirty="0">
              <a:solidFill>
                <a:srgbClr val="B24C23"/>
              </a:solidFill>
              <a:effectLst>
                <a:glow rad="165100">
                  <a:schemeClr val="bg1">
                    <a:alpha val="40000"/>
                  </a:schemeClr>
                </a:glow>
              </a:effectLst>
              <a:latin typeface="Franklin Gothic Dem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79441" y="4080920"/>
            <a:ext cx="1242060" cy="452219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>
            <a:defPPr>
              <a:defRPr lang="ru-RU"/>
            </a:defPPr>
            <a:lvl1pPr algn="r">
              <a:defRPr sz="1600">
                <a:solidFill>
                  <a:schemeClr val="accent1"/>
                </a:solidFill>
                <a:latin typeface="Franklin Gothic Demi Cond" pitchFamily="34" charset="0"/>
              </a:defRPr>
            </a:lvl1pPr>
          </a:lstStyle>
          <a:p>
            <a:pPr algn="ctr"/>
            <a:r>
              <a:rPr lang="ru-RU" sz="2400" dirty="0" smtClean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0,2</a:t>
            </a:r>
            <a:endParaRPr lang="ru-RU" sz="2400" dirty="0">
              <a:solidFill>
                <a:srgbClr val="B24C23"/>
              </a:solidFill>
              <a:effectLst>
                <a:glow rad="165100">
                  <a:schemeClr val="bg1">
                    <a:alpha val="40000"/>
                  </a:schemeClr>
                </a:glow>
              </a:effectLst>
              <a:latin typeface="Franklin Gothic Dem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03713" y="4613360"/>
            <a:ext cx="936000" cy="10800"/>
          </a:xfrm>
          <a:prstGeom prst="rect">
            <a:avLst/>
          </a:prstGeom>
          <a:solidFill>
            <a:srgbClr val="B24C23"/>
          </a:solidFill>
          <a:ln w="127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693117" y="4613360"/>
            <a:ext cx="936000" cy="10800"/>
          </a:xfrm>
          <a:prstGeom prst="rect">
            <a:avLst/>
          </a:prstGeom>
          <a:solidFill>
            <a:schemeClr val="tx2"/>
          </a:solidFill>
          <a:ln w="127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348598" y="4613360"/>
            <a:ext cx="936000" cy="10800"/>
          </a:xfrm>
          <a:prstGeom prst="rect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flipV="1">
            <a:off x="1327332" y="2456121"/>
            <a:ext cx="936000" cy="2156448"/>
          </a:xfrm>
          <a:prstGeom prst="rect">
            <a:avLst/>
          </a:prstGeom>
          <a:pattFill prst="wdDnDiag">
            <a:fgClr>
              <a:schemeClr val="tx1">
                <a:lumMod val="50000"/>
                <a:lumOff val="50000"/>
              </a:schemeClr>
            </a:fgClr>
            <a:bgClr>
              <a:srgbClr val="B24C23"/>
            </a:bgClr>
          </a:pattFill>
          <a:ln w="127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495450" y="2456121"/>
            <a:ext cx="621030" cy="390664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>
            <a:defPPr>
              <a:defRPr lang="ru-RU"/>
            </a:defPPr>
            <a:lvl1pPr algn="r">
              <a:defRPr sz="1600">
                <a:solidFill>
                  <a:schemeClr val="accent1"/>
                </a:solidFill>
                <a:latin typeface="Franklin Gothic Demi Cond" pitchFamily="34" charset="0"/>
              </a:defRPr>
            </a:lvl1pPr>
          </a:lstStyle>
          <a:p>
            <a:pPr algn="ctr"/>
            <a:r>
              <a:rPr lang="ru-RU" sz="2000" dirty="0" smtClean="0">
                <a:solidFill>
                  <a:schemeClr val="bg1"/>
                </a:solidFill>
                <a:effectLst/>
                <a:latin typeface="Franklin Gothic Demi" pitchFamily="34" charset="0"/>
              </a:rPr>
              <a:t>5,2</a:t>
            </a:r>
            <a:endParaRPr lang="ru-RU" sz="2000" dirty="0">
              <a:solidFill>
                <a:schemeClr val="bg1"/>
              </a:solidFill>
              <a:effectLst/>
              <a:latin typeface="Franklin Gothic Dem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47879" y="4185464"/>
            <a:ext cx="457908" cy="390664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chemeClr val="bg1"/>
                </a:solidFill>
                <a:effectLst/>
                <a:latin typeface="Franklin Gothic Demi" pitchFamily="34" charset="0"/>
              </a:defRPr>
            </a:lvl1pPr>
          </a:lstStyle>
          <a:p>
            <a:r>
              <a:rPr lang="ru-RU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50602" y="4246640"/>
            <a:ext cx="621030" cy="390664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>
            <a:defPPr>
              <a:defRPr lang="ru-RU"/>
            </a:defPPr>
            <a:lvl1pPr algn="r">
              <a:defRPr sz="1600">
                <a:solidFill>
                  <a:schemeClr val="accent1"/>
                </a:solidFill>
                <a:latin typeface="Franklin Gothic Demi Cond" pitchFamily="34" charset="0"/>
              </a:defRPr>
            </a:lvl1pPr>
          </a:lstStyle>
          <a:p>
            <a:pPr algn="ctr"/>
            <a:r>
              <a:rPr lang="ru-RU" sz="2000" dirty="0" smtClean="0">
                <a:solidFill>
                  <a:schemeClr val="bg1"/>
                </a:solidFill>
                <a:effectLst/>
                <a:latin typeface="Franklin Gothic Demi" pitchFamily="34" charset="0"/>
              </a:rPr>
              <a:t>0</a:t>
            </a:r>
            <a:endParaRPr lang="ru-RU" sz="2000" dirty="0">
              <a:solidFill>
                <a:schemeClr val="bg1"/>
              </a:solidFill>
              <a:effectLst/>
              <a:latin typeface="Franklin Gothic Dem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10181" y="636318"/>
            <a:ext cx="811987" cy="452219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>
            <a:defPPr>
              <a:defRPr lang="ru-RU"/>
            </a:defPPr>
            <a:lvl1pPr algn="r">
              <a:defRPr sz="1600">
                <a:solidFill>
                  <a:schemeClr val="accent1"/>
                </a:solidFill>
                <a:latin typeface="Franklin Gothic Demi Cond" pitchFamily="34" charset="0"/>
              </a:defRPr>
            </a:lvl1pPr>
          </a:lstStyle>
          <a:p>
            <a:pPr algn="ctr"/>
            <a:r>
              <a:rPr lang="ru-RU" sz="2400" dirty="0" smtClean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8,5</a:t>
            </a:r>
            <a:endParaRPr lang="ru-RU" sz="2400" dirty="0">
              <a:solidFill>
                <a:srgbClr val="B24C23"/>
              </a:solidFill>
              <a:effectLst>
                <a:glow rad="165100">
                  <a:schemeClr val="bg1">
                    <a:alpha val="40000"/>
                  </a:schemeClr>
                </a:glow>
              </a:effectLst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7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xit" presetSubtype="1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0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14" grpId="0"/>
      <p:bldP spid="16" grpId="0"/>
      <p:bldP spid="17" grpId="0" uiExpand="1"/>
      <p:bldP spid="18" grpId="0"/>
      <p:bldP spid="19" grpId="0"/>
      <p:bldP spid="20" grpId="0" uiExpand="1" animBg="1"/>
      <p:bldP spid="20" grpId="1" uiExpand="1" animBg="1"/>
      <p:bldP spid="21" grpId="0" uiExpand="1" animBg="1"/>
      <p:bldP spid="21" grpId="1" uiExpand="1" animBg="1"/>
      <p:bldP spid="24" grpId="0" uiExpand="1" animBg="1"/>
      <p:bldP spid="22" grpId="0" uiExpand="1" animBg="1"/>
      <p:bldP spid="22" grpId="1" uiExpand="1" animBg="1"/>
      <p:bldP spid="23" grpId="0" uiExpand="1"/>
      <p:bldP spid="23" grpId="1" uiExpand="1"/>
      <p:bldP spid="25" grpId="0" uiExpand="1"/>
      <p:bldP spid="25" grpId="1" uiExpand="1"/>
      <p:bldP spid="26" grpId="0" uiExpand="1"/>
      <p:bldP spid="26" grpId="1" uiExpand="1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Работа\Презентации\2013\Новая папка\фон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9200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761878693"/>
              </p:ext>
            </p:extLst>
          </p:nvPr>
        </p:nvGraphicFramePr>
        <p:xfrm>
          <a:off x="595423" y="776177"/>
          <a:ext cx="8803758" cy="5007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2"/>
          <p:cNvSpPr txBox="1">
            <a:spLocks/>
          </p:cNvSpPr>
          <p:nvPr/>
        </p:nvSpPr>
        <p:spPr>
          <a:xfrm>
            <a:off x="927100" y="10633"/>
            <a:ext cx="7937500" cy="551608"/>
          </a:xfrm>
          <a:prstGeom prst="rect">
            <a:avLst/>
          </a:prstGeom>
        </p:spPr>
        <p:txBody>
          <a:bodyPr vert="horz" lIns="115971" tIns="57985" rIns="115971" bIns="57985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1800">
                <a:solidFill>
                  <a:srgbClr val="346E60"/>
                </a:solidFill>
                <a:latin typeface="Franklin Gothic Demi Cond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/>
              <a:t>Динамика роста налоговых  платежей и сборов </a:t>
            </a:r>
            <a:r>
              <a:rPr lang="ru-RU" dirty="0" smtClean="0"/>
              <a:t>Группы компаний ТАИФ</a:t>
            </a:r>
          </a:p>
          <a:p>
            <a:r>
              <a:rPr lang="ru-RU" dirty="0" smtClean="0"/>
              <a:t>за </a:t>
            </a:r>
            <a:r>
              <a:rPr lang="ru-RU" dirty="0"/>
              <a:t>2000-2025гг., </a:t>
            </a:r>
            <a:r>
              <a:rPr lang="ru-RU" dirty="0" err="1"/>
              <a:t>млрд.руб</a:t>
            </a:r>
            <a:r>
              <a:rPr lang="ru-RU" dirty="0"/>
              <a:t>.</a:t>
            </a:r>
          </a:p>
        </p:txBody>
      </p:sp>
      <p:sp>
        <p:nvSpPr>
          <p:cNvPr id="6" name="TextBox 16"/>
          <p:cNvSpPr txBox="1"/>
          <p:nvPr/>
        </p:nvSpPr>
        <p:spPr>
          <a:xfrm>
            <a:off x="2711333" y="2136386"/>
            <a:ext cx="4014214" cy="492443"/>
          </a:xfrm>
          <a:prstGeom prst="rect">
            <a:avLst/>
          </a:prstGeom>
          <a:noFill/>
          <a:ln>
            <a:noFill/>
          </a:ln>
          <a:effectLst>
            <a:glow rad="177800">
              <a:schemeClr val="bg1">
                <a:alpha val="40000"/>
              </a:schemeClr>
            </a:glow>
            <a:softEdge rad="101600"/>
          </a:effectLst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indent="0" algn="ctr">
              <a:defRPr sz="180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defRPr>
            </a:lvl1pPr>
            <a:lvl2pPr marL="457200" indent="0">
              <a:defRPr sz="1100"/>
            </a:lvl2pPr>
            <a:lvl3pPr marL="914400" indent="0">
              <a:defRPr sz="1100"/>
            </a:lvl3pPr>
            <a:lvl4pPr marL="1371600" indent="0">
              <a:defRPr sz="1100"/>
            </a:lvl4pPr>
            <a:lvl5pPr marL="1828800" indent="0">
              <a:defRPr sz="1100"/>
            </a:lvl5pPr>
            <a:lvl6pPr marL="2286000" indent="0">
              <a:defRPr sz="1100"/>
            </a:lvl6pPr>
            <a:lvl7pPr marL="2743200" indent="0">
              <a:defRPr sz="1100"/>
            </a:lvl7pPr>
            <a:lvl8pPr marL="3200400" indent="0">
              <a:defRPr sz="1100"/>
            </a:lvl8pPr>
            <a:lvl9pPr marL="3657600" indent="0">
              <a:defRPr sz="1100"/>
            </a:lvl9pPr>
          </a:lstStyle>
          <a:p>
            <a:r>
              <a:rPr lang="ru-RU" sz="3200" dirty="0" smtClean="0"/>
              <a:t>Всего </a:t>
            </a:r>
            <a:r>
              <a:rPr lang="en-US" sz="3200" dirty="0" smtClean="0"/>
              <a:t> </a:t>
            </a:r>
            <a:r>
              <a:rPr lang="ru-RU" sz="3200" dirty="0" smtClean="0"/>
              <a:t> </a:t>
            </a:r>
            <a:r>
              <a:rPr lang="en-US" sz="3200" dirty="0" smtClean="0"/>
              <a:t>   </a:t>
            </a:r>
            <a:r>
              <a:rPr lang="ru-RU" sz="3200" dirty="0" smtClean="0"/>
              <a:t> </a:t>
            </a:r>
            <a:r>
              <a:rPr lang="en-US" sz="3200" dirty="0" smtClean="0"/>
              <a:t>  </a:t>
            </a:r>
            <a:r>
              <a:rPr lang="ru-RU" sz="3200" dirty="0" err="1" smtClean="0"/>
              <a:t>трлн.руб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8" name="TextBox 16"/>
          <p:cNvSpPr txBox="1"/>
          <p:nvPr/>
        </p:nvSpPr>
        <p:spPr>
          <a:xfrm>
            <a:off x="3874971" y="2136386"/>
            <a:ext cx="1113907" cy="492443"/>
          </a:xfrm>
          <a:prstGeom prst="rect">
            <a:avLst/>
          </a:prstGeom>
          <a:noFill/>
          <a:ln>
            <a:noFill/>
          </a:ln>
          <a:effectLst>
            <a:glow rad="177800">
              <a:schemeClr val="bg1">
                <a:alpha val="40000"/>
              </a:schemeClr>
            </a:glow>
            <a:softEdge rad="101600"/>
          </a:effectLst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indent="0" algn="ctr">
              <a:defRPr sz="180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defRPr>
            </a:lvl1pPr>
            <a:lvl2pPr marL="457200" indent="0">
              <a:defRPr sz="1100"/>
            </a:lvl2pPr>
            <a:lvl3pPr marL="914400" indent="0">
              <a:defRPr sz="1100"/>
            </a:lvl3pPr>
            <a:lvl4pPr marL="1371600" indent="0">
              <a:defRPr sz="1100"/>
            </a:lvl4pPr>
            <a:lvl5pPr marL="1828800" indent="0">
              <a:defRPr sz="1100"/>
            </a:lvl5pPr>
            <a:lvl6pPr marL="2286000" indent="0">
              <a:defRPr sz="1100"/>
            </a:lvl6pPr>
            <a:lvl7pPr marL="2743200" indent="0">
              <a:defRPr sz="1100"/>
            </a:lvl7pPr>
            <a:lvl8pPr marL="3200400" indent="0">
              <a:defRPr sz="1100"/>
            </a:lvl8pPr>
            <a:lvl9pPr marL="3657600" indent="0">
              <a:defRPr sz="1100"/>
            </a:lvl9pPr>
          </a:lstStyle>
          <a:p>
            <a:r>
              <a:rPr lang="en-US" sz="3200" dirty="0" smtClean="0"/>
              <a:t>1,9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4148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6" presetClass="emph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Chart bld="series"/>
        </p:bldSub>
      </p:bldGraphic>
      <p:bldP spid="9" grpId="0"/>
      <p:bldP spid="6" grpId="0"/>
      <p:bldP spid="8" grpId="0"/>
      <p:bldP spid="8" grpId="1"/>
      <p:bldP spid="8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та\Презентации\2013\Новая папка\фон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9200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42" y="343386"/>
            <a:ext cx="3600000" cy="2699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038" y="617163"/>
            <a:ext cx="3658793" cy="487839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42" y="3338623"/>
            <a:ext cx="3600000" cy="254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0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та\Презентации\2013\Новая папка\фон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9200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611" y="540700"/>
            <a:ext cx="4266067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4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та\Презентации\2013\Новая папка\фон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9200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611" y="540700"/>
            <a:ext cx="4266067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6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Работа\Презентации\2013\Новая папка\фон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9200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148813317"/>
              </p:ext>
            </p:extLst>
          </p:nvPr>
        </p:nvGraphicFramePr>
        <p:xfrm>
          <a:off x="595423" y="776177"/>
          <a:ext cx="8803758" cy="5007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6"/>
          <p:cNvSpPr txBox="1"/>
          <p:nvPr/>
        </p:nvSpPr>
        <p:spPr>
          <a:xfrm>
            <a:off x="2688473" y="1907786"/>
            <a:ext cx="4014214" cy="492443"/>
          </a:xfrm>
          <a:prstGeom prst="rect">
            <a:avLst/>
          </a:prstGeom>
          <a:noFill/>
          <a:ln>
            <a:noFill/>
          </a:ln>
          <a:effectLst>
            <a:glow rad="177800">
              <a:schemeClr val="bg1">
                <a:alpha val="40000"/>
              </a:schemeClr>
            </a:glow>
            <a:softEdge rad="101600"/>
          </a:effectLst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indent="0" algn="ctr">
              <a:defRPr sz="180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defRPr>
            </a:lvl1pPr>
            <a:lvl2pPr marL="457200" indent="0">
              <a:defRPr sz="1100"/>
            </a:lvl2pPr>
            <a:lvl3pPr marL="914400" indent="0">
              <a:defRPr sz="1100"/>
            </a:lvl3pPr>
            <a:lvl4pPr marL="1371600" indent="0">
              <a:defRPr sz="1100"/>
            </a:lvl4pPr>
            <a:lvl5pPr marL="1828800" indent="0">
              <a:defRPr sz="1100"/>
            </a:lvl5pPr>
            <a:lvl6pPr marL="2286000" indent="0">
              <a:defRPr sz="1100"/>
            </a:lvl6pPr>
            <a:lvl7pPr marL="2743200" indent="0">
              <a:defRPr sz="1100"/>
            </a:lvl7pPr>
            <a:lvl8pPr marL="3200400" indent="0">
              <a:defRPr sz="1100"/>
            </a:lvl8pPr>
            <a:lvl9pPr marL="3657600" indent="0">
              <a:defRPr sz="1100"/>
            </a:lvl9pPr>
          </a:lstStyle>
          <a:p>
            <a:r>
              <a:rPr lang="ru-RU" sz="3200" dirty="0" smtClean="0"/>
              <a:t>Всего</a:t>
            </a:r>
            <a:r>
              <a:rPr lang="en-US" sz="3200" dirty="0" smtClean="0"/>
              <a:t> </a:t>
            </a:r>
            <a:r>
              <a:rPr lang="ru-RU" sz="3200" dirty="0" smtClean="0"/>
              <a:t> </a:t>
            </a:r>
            <a:r>
              <a:rPr lang="en-US" sz="3200" dirty="0" smtClean="0"/>
              <a:t>   </a:t>
            </a:r>
            <a:r>
              <a:rPr lang="ru-RU" sz="3200" dirty="0" smtClean="0"/>
              <a:t> </a:t>
            </a:r>
            <a:r>
              <a:rPr lang="en-US" sz="3200" dirty="0" smtClean="0"/>
              <a:t>    </a:t>
            </a:r>
            <a:r>
              <a:rPr lang="ru-RU" sz="3200" dirty="0" err="1" smtClean="0"/>
              <a:t>млрд.руб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1360170" y="0"/>
            <a:ext cx="7063740" cy="623168"/>
          </a:xfrm>
          <a:prstGeom prst="rect">
            <a:avLst/>
          </a:prstGeom>
        </p:spPr>
        <p:txBody>
          <a:bodyPr vert="horz" lIns="115971" tIns="57985" rIns="115971" bIns="57985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1800">
                <a:solidFill>
                  <a:srgbClr val="346E60"/>
                </a:solidFill>
                <a:latin typeface="Franklin Gothic Demi Cond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/>
              <a:t>Объём инвестиций в основные фонды </a:t>
            </a:r>
            <a:r>
              <a:rPr lang="ru-RU" dirty="0" smtClean="0"/>
              <a:t>Группы компаний </a:t>
            </a:r>
            <a:r>
              <a:rPr lang="ru-RU" dirty="0"/>
              <a:t>ТАИФ</a:t>
            </a:r>
            <a:br>
              <a:rPr lang="ru-RU" dirty="0"/>
            </a:br>
            <a:r>
              <a:rPr lang="ru-RU" dirty="0"/>
              <a:t> за 2000-2013гг. </a:t>
            </a:r>
            <a:r>
              <a:rPr lang="ru-RU" dirty="0" err="1"/>
              <a:t>млрд.руб</a:t>
            </a:r>
            <a:r>
              <a:rPr lang="ru-RU" dirty="0"/>
              <a:t>. (нарастающим итогом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6" name="TextBox 16"/>
          <p:cNvSpPr txBox="1"/>
          <p:nvPr/>
        </p:nvSpPr>
        <p:spPr>
          <a:xfrm>
            <a:off x="3783531" y="1907786"/>
            <a:ext cx="1113907" cy="492443"/>
          </a:xfrm>
          <a:prstGeom prst="rect">
            <a:avLst/>
          </a:prstGeom>
          <a:noFill/>
          <a:ln>
            <a:noFill/>
          </a:ln>
          <a:effectLst>
            <a:glow rad="177800">
              <a:schemeClr val="bg1">
                <a:alpha val="40000"/>
              </a:schemeClr>
            </a:glow>
            <a:softEdge rad="101600"/>
          </a:effectLst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indent="0" algn="ctr">
              <a:defRPr sz="180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defRPr>
            </a:lvl1pPr>
            <a:lvl2pPr marL="457200" indent="0">
              <a:defRPr sz="1100"/>
            </a:lvl2pPr>
            <a:lvl3pPr marL="914400" indent="0">
              <a:defRPr sz="1100"/>
            </a:lvl3pPr>
            <a:lvl4pPr marL="1371600" indent="0">
              <a:defRPr sz="1100"/>
            </a:lvl4pPr>
            <a:lvl5pPr marL="1828800" indent="0">
              <a:defRPr sz="1100"/>
            </a:lvl5pPr>
            <a:lvl6pPr marL="2286000" indent="0">
              <a:defRPr sz="1100"/>
            </a:lvl6pPr>
            <a:lvl7pPr marL="2743200" indent="0">
              <a:defRPr sz="1100"/>
            </a:lvl7pPr>
            <a:lvl8pPr marL="3200400" indent="0">
              <a:defRPr sz="1100"/>
            </a:lvl8pPr>
            <a:lvl9pPr marL="3657600" indent="0">
              <a:defRPr sz="1100"/>
            </a:lvl9pPr>
          </a:lstStyle>
          <a:p>
            <a:r>
              <a:rPr lang="ru-RU" sz="3200" dirty="0" smtClean="0"/>
              <a:t>288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948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6" presetClass="emph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5" grpId="0"/>
      <p:bldP spid="9" grpId="0"/>
      <p:bldP spid="6" grpId="0"/>
      <p:bldP spid="6" grpId="1"/>
      <p:bldP spid="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та\Презентации\2013\Новая папка\фон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9200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 descr="D:\Работа\Презентации\2013\Новая папка (4)\taifn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5" y="180940"/>
            <a:ext cx="4422765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46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Работа\Презентации\2013\Новая папка\фон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9200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681845444"/>
              </p:ext>
            </p:extLst>
          </p:nvPr>
        </p:nvGraphicFramePr>
        <p:xfrm>
          <a:off x="595423" y="860322"/>
          <a:ext cx="8803758" cy="5007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2"/>
          <p:cNvSpPr txBox="1">
            <a:spLocks/>
          </p:cNvSpPr>
          <p:nvPr/>
        </p:nvSpPr>
        <p:spPr>
          <a:xfrm>
            <a:off x="1360170" y="0"/>
            <a:ext cx="7063740" cy="623168"/>
          </a:xfrm>
          <a:prstGeom prst="rect">
            <a:avLst/>
          </a:prstGeom>
        </p:spPr>
        <p:txBody>
          <a:bodyPr vert="horz" lIns="115971" tIns="57985" rIns="115971" bIns="57985" rtlCol="0" anchor="ctr">
            <a:noAutofit/>
          </a:bodyPr>
          <a:lstStyle>
            <a:lvl1pPr algn="ctr">
              <a:spcBef>
                <a:spcPct val="0"/>
              </a:spcBef>
              <a:buNone/>
              <a:defRPr sz="1800">
                <a:solidFill>
                  <a:srgbClr val="346E60"/>
                </a:solidFill>
                <a:latin typeface="Franklin Gothic Demi Cond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/>
              <a:t>Динамика выпуска основной товарной продукции ТАИФ-НК </a:t>
            </a:r>
          </a:p>
          <a:p>
            <a:r>
              <a:rPr lang="ru-RU" dirty="0"/>
              <a:t>до 2000 и в 2013 гг., </a:t>
            </a:r>
            <a:r>
              <a:rPr lang="ru-RU" dirty="0" err="1" smtClean="0"/>
              <a:t>млн.т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585008" y="4789169"/>
            <a:ext cx="1080000" cy="482181"/>
          </a:xfrm>
          <a:prstGeom prst="rect">
            <a:avLst/>
          </a:prstGeom>
          <a:solidFill>
            <a:srgbClr val="64B7C8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33273" y="2483039"/>
            <a:ext cx="1080000" cy="2789110"/>
          </a:xfrm>
          <a:prstGeom prst="rect">
            <a:avLst/>
          </a:prstGeom>
          <a:solidFill>
            <a:srgbClr val="B24C23"/>
          </a:solidFill>
          <a:ln w="127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714159" y="2073347"/>
            <a:ext cx="1080000" cy="3204000"/>
          </a:xfrm>
          <a:prstGeom prst="rect">
            <a:avLst/>
          </a:prstGeom>
          <a:solidFill>
            <a:srgbClr val="00CC66"/>
          </a:solidFill>
          <a:ln w="127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30733" y="3683000"/>
            <a:ext cx="1080000" cy="1589148"/>
          </a:xfrm>
          <a:prstGeom prst="rect">
            <a:avLst/>
          </a:prstGeom>
          <a:solidFill>
            <a:srgbClr val="B24C23"/>
          </a:solidFill>
          <a:ln w="127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20874" y="4774209"/>
            <a:ext cx="752955" cy="452219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Franklin Gothic Demi Cond" pitchFamily="34" charset="0"/>
              </a:rPr>
              <a:t>0</a:t>
            </a:r>
            <a:r>
              <a:rPr lang="ru-RU" sz="2400" dirty="0" smtClean="0">
                <a:solidFill>
                  <a:prstClr val="white"/>
                </a:solidFill>
                <a:latin typeface="Franklin Gothic Demi Cond" pitchFamily="34" charset="0"/>
              </a:rPr>
              <a:t>,</a:t>
            </a:r>
            <a:r>
              <a:rPr lang="en-US" sz="2400" dirty="0" smtClean="0">
                <a:solidFill>
                  <a:prstClr val="white"/>
                </a:solidFill>
                <a:latin typeface="Franklin Gothic Demi Cond" pitchFamily="34" charset="0"/>
              </a:rPr>
              <a:t>8</a:t>
            </a:r>
            <a:endParaRPr lang="ru-RU" sz="2400" dirty="0">
              <a:solidFill>
                <a:prstClr val="white"/>
              </a:solidFill>
              <a:latin typeface="Franklin Gothic Demi Con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87602" y="2492622"/>
            <a:ext cx="752955" cy="452219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Franklin Gothic Demi" pitchFamily="34" charset="0"/>
              </a:rPr>
              <a:t>5</a:t>
            </a:r>
            <a:r>
              <a:rPr lang="ru-RU" sz="2400" dirty="0" smtClean="0">
                <a:solidFill>
                  <a:prstClr val="white"/>
                </a:solidFill>
                <a:latin typeface="Franklin Gothic Demi" pitchFamily="34" charset="0"/>
              </a:rPr>
              <a:t>,</a:t>
            </a:r>
            <a:r>
              <a:rPr lang="en-US" sz="2400" dirty="0" smtClean="0">
                <a:solidFill>
                  <a:prstClr val="white"/>
                </a:solidFill>
                <a:latin typeface="Franklin Gothic Demi" pitchFamily="34" charset="0"/>
              </a:rPr>
              <a:t>2</a:t>
            </a:r>
            <a:endParaRPr lang="ru-RU" sz="2400" dirty="0">
              <a:solidFill>
                <a:prstClr val="white"/>
              </a:solidFill>
              <a:latin typeface="Franklin Gothic Dem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79121" y="2030819"/>
            <a:ext cx="752955" cy="452219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Franklin Gothic Demi" pitchFamily="34" charset="0"/>
              </a:rPr>
              <a:t>6,</a:t>
            </a:r>
            <a:r>
              <a:rPr lang="en-US" sz="2400" dirty="0" smtClean="0">
                <a:solidFill>
                  <a:prstClr val="white"/>
                </a:solidFill>
                <a:latin typeface="Franklin Gothic Demi" pitchFamily="34" charset="0"/>
              </a:rPr>
              <a:t>0</a:t>
            </a:r>
            <a:endParaRPr lang="ru-RU" sz="2400" dirty="0">
              <a:solidFill>
                <a:prstClr val="white"/>
              </a:solidFill>
              <a:latin typeface="Franklin Gothic Dem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5062" y="3736530"/>
            <a:ext cx="752955" cy="452219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Franklin Gothic Demi" pitchFamily="34" charset="0"/>
              </a:rPr>
              <a:t>2</a:t>
            </a:r>
            <a:r>
              <a:rPr lang="ru-RU" sz="2400" dirty="0" smtClean="0">
                <a:solidFill>
                  <a:prstClr val="white"/>
                </a:solidFill>
                <a:latin typeface="Franklin Gothic Demi" pitchFamily="34" charset="0"/>
              </a:rPr>
              <a:t>,9</a:t>
            </a:r>
            <a:endParaRPr lang="ru-RU" sz="2400" dirty="0">
              <a:solidFill>
                <a:prstClr val="white"/>
              </a:solidFill>
              <a:latin typeface="Franklin Gothic Dem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82702" y="4274820"/>
            <a:ext cx="1080000" cy="997327"/>
          </a:xfrm>
          <a:prstGeom prst="rect">
            <a:avLst/>
          </a:prstGeom>
          <a:solidFill>
            <a:srgbClr val="64B7C8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757728" y="4283624"/>
            <a:ext cx="752955" cy="452219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Franklin Gothic Demi" pitchFamily="34" charset="0"/>
              </a:rPr>
              <a:t>1</a:t>
            </a:r>
            <a:r>
              <a:rPr lang="ru-RU" sz="2400" dirty="0" smtClean="0">
                <a:solidFill>
                  <a:prstClr val="white"/>
                </a:solidFill>
                <a:latin typeface="Franklin Gothic Demi" pitchFamily="34" charset="0"/>
              </a:rPr>
              <a:t>,</a:t>
            </a:r>
            <a:r>
              <a:rPr lang="en-US" sz="2400" dirty="0" smtClean="0">
                <a:solidFill>
                  <a:prstClr val="white"/>
                </a:solidFill>
                <a:latin typeface="Franklin Gothic Demi" pitchFamily="34" charset="0"/>
              </a:rPr>
              <a:t>8</a:t>
            </a:r>
            <a:endParaRPr lang="ru-RU" sz="2400" dirty="0">
              <a:solidFill>
                <a:prstClr val="white"/>
              </a:solidFill>
              <a:latin typeface="Franklin Gothic Dem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13447" y="825500"/>
            <a:ext cx="1080000" cy="4446648"/>
          </a:xfrm>
          <a:prstGeom prst="rect">
            <a:avLst/>
          </a:prstGeom>
          <a:solidFill>
            <a:srgbClr val="00CC66"/>
          </a:solidFill>
          <a:ln w="127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7879121" y="779780"/>
            <a:ext cx="752955" cy="452219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Franklin Gothic Demi" pitchFamily="34" charset="0"/>
              </a:rPr>
              <a:t>8</a:t>
            </a:r>
            <a:r>
              <a:rPr lang="ru-RU" sz="2400" dirty="0" smtClean="0">
                <a:solidFill>
                  <a:prstClr val="white"/>
                </a:solidFill>
                <a:latin typeface="Franklin Gothic Demi" pitchFamily="34" charset="0"/>
              </a:rPr>
              <a:t>,</a:t>
            </a:r>
            <a:r>
              <a:rPr lang="en-US" sz="2400" dirty="0" smtClean="0">
                <a:solidFill>
                  <a:prstClr val="white"/>
                </a:solidFill>
                <a:latin typeface="Franklin Gothic Demi" pitchFamily="34" charset="0"/>
              </a:rPr>
              <a:t>0</a:t>
            </a:r>
            <a:endParaRPr lang="ru-RU" sz="2400" dirty="0">
              <a:solidFill>
                <a:prstClr val="white"/>
              </a:solidFill>
              <a:latin typeface="Franklin Gothic Dem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32287" y="1469141"/>
            <a:ext cx="1513522" cy="359887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>
            <a:defPPr>
              <a:defRPr lang="ru-RU"/>
            </a:defPPr>
            <a:lvl1pPr algn="r">
              <a:defRPr sz="1600">
                <a:solidFill>
                  <a:schemeClr val="accent1"/>
                </a:solidFill>
                <a:latin typeface="Franklin Gothic Demi Cond" pitchFamily="34" charset="0"/>
              </a:defRPr>
            </a:lvl1pPr>
          </a:lstStyle>
          <a:p>
            <a:pPr algn="ctr"/>
            <a:r>
              <a:rPr lang="ru-RU" sz="1800" dirty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д</a:t>
            </a:r>
            <a:r>
              <a:rPr lang="ru-RU" sz="1800" dirty="0" smtClean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о 2000 г.</a:t>
            </a:r>
            <a:endParaRPr lang="ru-RU" sz="1800" dirty="0">
              <a:solidFill>
                <a:srgbClr val="B24C23"/>
              </a:solidFill>
              <a:effectLst>
                <a:glow rad="165100">
                  <a:schemeClr val="bg1">
                    <a:alpha val="40000"/>
                  </a:schemeClr>
                </a:glow>
              </a:effectLst>
              <a:latin typeface="Franklin Gothic Dem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56803" y="1468801"/>
            <a:ext cx="2494121" cy="359887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>
            <a:defPPr>
              <a:defRPr lang="ru-RU"/>
            </a:defPPr>
            <a:lvl1pPr algn="r">
              <a:defRPr sz="1600">
                <a:solidFill>
                  <a:schemeClr val="accent1"/>
                </a:solidFill>
                <a:latin typeface="Franklin Gothic Demi Cond" pitchFamily="34" charset="0"/>
              </a:defRPr>
            </a:lvl1pPr>
          </a:lstStyle>
          <a:p>
            <a:pPr algn="ctr"/>
            <a:r>
              <a:rPr lang="en-US" sz="1800" dirty="0" smtClean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2013 </a:t>
            </a:r>
            <a:r>
              <a:rPr lang="ru-RU" sz="1800" dirty="0" smtClean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г.</a:t>
            </a:r>
            <a:endParaRPr lang="ru-RU" sz="1800" dirty="0">
              <a:solidFill>
                <a:srgbClr val="B24C23"/>
              </a:solidFill>
              <a:effectLst>
                <a:glow rad="165100">
                  <a:schemeClr val="bg1">
                    <a:alpha val="40000"/>
                  </a:schemeClr>
                </a:glow>
              </a:effectLst>
              <a:latin typeface="Franklin Gothic Dem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18919" y="5239277"/>
            <a:ext cx="1080000" cy="36000"/>
          </a:xfrm>
          <a:prstGeom prst="rect">
            <a:avLst/>
          </a:prstGeom>
          <a:solidFill>
            <a:srgbClr val="D2A000"/>
          </a:solidFill>
          <a:ln w="127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678442" y="4822417"/>
            <a:ext cx="752955" cy="452219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Franklin Gothic Demi Cond" pitchFamily="34" charset="0"/>
              </a:rPr>
              <a:t>0</a:t>
            </a:r>
            <a:endParaRPr lang="ru-RU" sz="2400" dirty="0">
              <a:solidFill>
                <a:prstClr val="white"/>
              </a:solidFill>
              <a:latin typeface="Franklin Gothic Demi Cond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16613" y="3496783"/>
            <a:ext cx="1080000" cy="1778378"/>
          </a:xfrm>
          <a:prstGeom prst="rect">
            <a:avLst/>
          </a:prstGeom>
          <a:solidFill>
            <a:srgbClr val="D2A000"/>
          </a:solidFill>
          <a:ln w="127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686401" y="3505722"/>
            <a:ext cx="752955" cy="452219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Franklin Gothic Demi" pitchFamily="34" charset="0"/>
              </a:rPr>
              <a:t>3</a:t>
            </a:r>
            <a:r>
              <a:rPr lang="ru-RU" sz="2400" dirty="0" smtClean="0">
                <a:solidFill>
                  <a:prstClr val="white"/>
                </a:solidFill>
                <a:latin typeface="Franklin Gothic Demi" pitchFamily="34" charset="0"/>
              </a:rPr>
              <a:t>,</a:t>
            </a:r>
            <a:r>
              <a:rPr lang="en-US" sz="2400" dirty="0" smtClean="0">
                <a:solidFill>
                  <a:prstClr val="white"/>
                </a:solidFill>
                <a:latin typeface="Franklin Gothic Demi" pitchFamily="34" charset="0"/>
              </a:rPr>
              <a:t>3</a:t>
            </a:r>
            <a:endParaRPr lang="ru-RU" sz="2400" dirty="0">
              <a:solidFill>
                <a:prstClr val="white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82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9" grpId="0"/>
      <p:bldP spid="2" grpId="0" animBg="1"/>
      <p:bldP spid="10" grpId="0" animBg="1"/>
      <p:bldP spid="10" grpId="1" animBg="1"/>
      <p:bldP spid="11" grpId="0" animBg="1"/>
      <p:bldP spid="13" grpId="0" animBg="1"/>
      <p:bldP spid="6" grpId="0"/>
      <p:bldP spid="16" grpId="0"/>
      <p:bldP spid="16" grpId="1"/>
      <p:bldP spid="17" grpId="0"/>
      <p:bldP spid="19" grpId="0"/>
      <p:bldP spid="12" grpId="0" animBg="1"/>
      <p:bldP spid="18" grpId="0"/>
      <p:bldP spid="15" grpId="0" animBg="1"/>
      <p:bldP spid="20" grpId="0"/>
      <p:bldP spid="21" grpId="0"/>
      <p:bldP spid="21" grpId="1"/>
      <p:bldP spid="22" grpId="0"/>
      <p:bldP spid="22" grpId="1"/>
      <p:bldP spid="23" grpId="0" animBg="1"/>
      <p:bldP spid="24" grpId="0"/>
      <p:bldP spid="25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" descr="D:\Работа\Презентации\2013\Новая папка\фон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9200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35053" y="0"/>
            <a:ext cx="7323183" cy="62316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346E60"/>
                </a:solidFill>
                <a:latin typeface="Franklin Gothic Demi Cond" pitchFamily="34" charset="0"/>
                <a:cs typeface="Arial" pitchFamily="34" charset="0"/>
              </a:rPr>
              <a:t>Динамика роста выпуска основных видов нефтехимической продукции Группы компаний ТАИФ за 2001 – 2012 гг., </a:t>
            </a:r>
            <a:r>
              <a:rPr lang="ru-RU" sz="1800" dirty="0" err="1" smtClean="0">
                <a:solidFill>
                  <a:srgbClr val="346E60"/>
                </a:solidFill>
                <a:latin typeface="Franklin Gothic Demi Cond" pitchFamily="34" charset="0"/>
                <a:cs typeface="Arial" pitchFamily="34" charset="0"/>
              </a:rPr>
              <a:t>тыс.т</a:t>
            </a:r>
            <a:r>
              <a:rPr lang="ru-RU" sz="1800" dirty="0" smtClean="0">
                <a:solidFill>
                  <a:srgbClr val="346E60"/>
                </a:solidFill>
                <a:latin typeface="Franklin Gothic Demi Cond" pitchFamily="34" charset="0"/>
                <a:cs typeface="Arial" pitchFamily="34" charset="0"/>
              </a:rPr>
              <a:t>.</a:t>
            </a:r>
            <a:endParaRPr lang="ru-RU" sz="1800" dirty="0">
              <a:solidFill>
                <a:srgbClr val="346E60"/>
              </a:solidFill>
              <a:latin typeface="Franklin Gothic Demi Cond" pitchFamily="34" charset="0"/>
              <a:cs typeface="Arial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192705924"/>
              </p:ext>
            </p:extLst>
          </p:nvPr>
        </p:nvGraphicFramePr>
        <p:xfrm>
          <a:off x="0" y="900000"/>
          <a:ext cx="3168000" cy="31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180253" y="744419"/>
            <a:ext cx="811987" cy="298331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>
            <a:defPPr>
              <a:defRPr lang="ru-RU"/>
            </a:defPPr>
            <a:lvl1pPr algn="r">
              <a:defRPr sz="1600">
                <a:solidFill>
                  <a:schemeClr val="accent1"/>
                </a:solidFill>
                <a:latin typeface="Franklin Gothic Demi Cond" pitchFamily="34" charset="0"/>
              </a:defRPr>
            </a:lvl1pPr>
          </a:lstStyle>
          <a:p>
            <a:pPr algn="ctr"/>
            <a:r>
              <a:rPr lang="ru-RU" sz="1400" dirty="0" smtClean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ЭТИЛЕН</a:t>
            </a:r>
            <a:endParaRPr lang="ru-RU" sz="1400" dirty="0">
              <a:solidFill>
                <a:srgbClr val="B24C23"/>
              </a:solidFill>
              <a:effectLst>
                <a:glow rad="165100">
                  <a:schemeClr val="bg1">
                    <a:alpha val="40000"/>
                  </a:schemeClr>
                </a:glow>
              </a:effectLst>
              <a:latin typeface="Franklin Gothic Demi" pitchFamily="34" charset="0"/>
            </a:endParaRPr>
          </a:p>
        </p:txBody>
      </p:sp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99821246"/>
              </p:ext>
            </p:extLst>
          </p:nvPr>
        </p:nvGraphicFramePr>
        <p:xfrm>
          <a:off x="6675120" y="895610"/>
          <a:ext cx="3168000" cy="31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414348" y="1728328"/>
            <a:ext cx="1148944" cy="713830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/>
          <a:p>
            <a:pPr algn="ctr"/>
            <a:r>
              <a:rPr lang="ru-RU" sz="1300" dirty="0" smtClean="0">
                <a:solidFill>
                  <a:prstClr val="white"/>
                </a:solidFill>
                <a:latin typeface="Franklin Gothic Demi Cond" pitchFamily="34" charset="0"/>
              </a:rPr>
              <a:t>ГК ТАИФ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  <a:latin typeface="Franklin Gothic Demi Cond" pitchFamily="34" charset="0"/>
              </a:rPr>
              <a:t>772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  <a:latin typeface="Franklin Gothic Demi Cond" pitchFamily="34" charset="0"/>
              </a:rPr>
              <a:t>40%</a:t>
            </a:r>
            <a:endParaRPr lang="ru-RU" sz="1300" dirty="0">
              <a:solidFill>
                <a:prstClr val="white"/>
              </a:solidFill>
              <a:latin typeface="Franklin Gothic Demi Con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9602" y="1728328"/>
            <a:ext cx="1148944" cy="713830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/>
          <a:p>
            <a:pPr algn="ctr"/>
            <a:r>
              <a:rPr lang="ru-RU" sz="1300" dirty="0" smtClean="0">
                <a:solidFill>
                  <a:prstClr val="white"/>
                </a:solidFill>
                <a:latin typeface="Franklin Gothic Demi Cond" pitchFamily="34" charset="0"/>
              </a:rPr>
              <a:t>Другие в РФ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  <a:latin typeface="Franklin Gothic Demi Cond" pitchFamily="34" charset="0"/>
              </a:rPr>
              <a:t>1 153</a:t>
            </a:r>
            <a:endParaRPr lang="en-US" sz="1400" dirty="0" smtClean="0">
              <a:solidFill>
                <a:prstClr val="white"/>
              </a:solidFill>
              <a:latin typeface="Franklin Gothic Demi Cond" pitchFamily="34" charset="0"/>
            </a:endParaRPr>
          </a:p>
          <a:p>
            <a:pPr algn="ctr"/>
            <a:r>
              <a:rPr lang="en-US" sz="1400" dirty="0" smtClean="0">
                <a:solidFill>
                  <a:prstClr val="white"/>
                </a:solidFill>
                <a:latin typeface="Franklin Gothic Demi Cond" pitchFamily="34" charset="0"/>
              </a:rPr>
              <a:t>60%</a:t>
            </a:r>
            <a:endParaRPr lang="ru-RU" sz="1300" dirty="0">
              <a:solidFill>
                <a:prstClr val="white"/>
              </a:solidFill>
              <a:latin typeface="Franklin Gothic Demi Cond" pitchFamily="34" charset="0"/>
            </a:endParaRP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964626369"/>
              </p:ext>
            </p:extLst>
          </p:nvPr>
        </p:nvGraphicFramePr>
        <p:xfrm>
          <a:off x="3292555" y="890801"/>
          <a:ext cx="3168000" cy="31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4099229384"/>
              </p:ext>
            </p:extLst>
          </p:nvPr>
        </p:nvGraphicFramePr>
        <p:xfrm>
          <a:off x="1349175" y="3433770"/>
          <a:ext cx="3168000" cy="31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489985161"/>
              </p:ext>
            </p:extLst>
          </p:nvPr>
        </p:nvGraphicFramePr>
        <p:xfrm>
          <a:off x="5233980" y="3449805"/>
          <a:ext cx="3168000" cy="31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7659030" y="744419"/>
            <a:ext cx="1097279" cy="298331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>
            <a:defPPr>
              <a:defRPr lang="ru-RU"/>
            </a:defPPr>
            <a:lvl1pPr algn="r">
              <a:defRPr sz="1600">
                <a:solidFill>
                  <a:schemeClr val="accent1"/>
                </a:solidFill>
                <a:latin typeface="Franklin Gothic Demi Cond" pitchFamily="34" charset="0"/>
              </a:defRPr>
            </a:lvl1pPr>
          </a:lstStyle>
          <a:p>
            <a:pPr algn="ctr"/>
            <a:r>
              <a:rPr lang="ru-RU" sz="1400" dirty="0" smtClean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ПОЛИМЕРЫ</a:t>
            </a:r>
            <a:endParaRPr lang="ru-RU" sz="1400" dirty="0">
              <a:solidFill>
                <a:srgbClr val="B24C23"/>
              </a:solidFill>
              <a:effectLst>
                <a:glow rad="165100">
                  <a:schemeClr val="bg1">
                    <a:alpha val="40000"/>
                  </a:schemeClr>
                </a:glow>
              </a:effectLst>
              <a:latin typeface="Franklin Gothic Dem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02633" y="3300064"/>
            <a:ext cx="2499725" cy="298331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>
            <a:defPPr>
              <a:defRPr lang="ru-RU"/>
            </a:defPPr>
            <a:lvl1pPr algn="r">
              <a:defRPr sz="1600">
                <a:solidFill>
                  <a:schemeClr val="accent1"/>
                </a:solidFill>
                <a:latin typeface="Franklin Gothic Demi Cond" pitchFamily="34" charset="0"/>
              </a:defRPr>
            </a:lvl1pPr>
          </a:lstStyle>
          <a:p>
            <a:pPr algn="ctr"/>
            <a:r>
              <a:rPr lang="ru-RU" sz="1400" dirty="0" smtClean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СИНТЕТИЧЕСКИЕ КАУЧУКИ</a:t>
            </a:r>
            <a:endParaRPr lang="ru-RU" sz="1400" dirty="0">
              <a:solidFill>
                <a:srgbClr val="B24C23"/>
              </a:solidFill>
              <a:effectLst>
                <a:glow rad="165100">
                  <a:schemeClr val="bg1">
                    <a:alpha val="40000"/>
                  </a:schemeClr>
                </a:glow>
              </a:effectLst>
              <a:latin typeface="Franklin Gothic Dem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39003" y="744419"/>
            <a:ext cx="1120597" cy="298331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>
            <a:defPPr>
              <a:defRPr lang="ru-RU"/>
            </a:defPPr>
            <a:lvl1pPr algn="r">
              <a:defRPr sz="1600">
                <a:solidFill>
                  <a:schemeClr val="accent1"/>
                </a:solidFill>
                <a:latin typeface="Franklin Gothic Demi Cond" pitchFamily="34" charset="0"/>
              </a:defRPr>
            </a:lvl1pPr>
          </a:lstStyle>
          <a:p>
            <a:pPr algn="ctr"/>
            <a:r>
              <a:rPr lang="ru-RU" sz="1400" dirty="0" smtClean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ПЛАСТИКИ</a:t>
            </a:r>
            <a:endParaRPr lang="ru-RU" sz="1400" dirty="0">
              <a:solidFill>
                <a:srgbClr val="B24C23"/>
              </a:solidFill>
              <a:effectLst>
                <a:glow rad="165100">
                  <a:schemeClr val="bg1">
                    <a:alpha val="40000"/>
                  </a:schemeClr>
                </a:glow>
              </a:effectLst>
              <a:latin typeface="Franklin Gothic Dem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37845" y="3300064"/>
            <a:ext cx="2160270" cy="298331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>
            <a:defPPr>
              <a:defRPr lang="ru-RU"/>
            </a:defPPr>
            <a:lvl1pPr algn="r">
              <a:defRPr sz="1600">
                <a:solidFill>
                  <a:schemeClr val="accent1"/>
                </a:solidFill>
                <a:latin typeface="Franklin Gothic Demi Cond" pitchFamily="34" charset="0"/>
              </a:defRPr>
            </a:lvl1pPr>
          </a:lstStyle>
          <a:p>
            <a:pPr algn="ctr"/>
            <a:r>
              <a:rPr lang="ru-RU" sz="1400" dirty="0" smtClean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ПОЛИМЕРЫ ВСЕГО</a:t>
            </a:r>
            <a:endParaRPr lang="ru-RU" sz="1400" dirty="0">
              <a:solidFill>
                <a:srgbClr val="B24C23"/>
              </a:solidFill>
              <a:effectLst>
                <a:glow rad="165100">
                  <a:schemeClr val="bg1">
                    <a:alpha val="40000"/>
                  </a:schemeClr>
                </a:glow>
              </a:effectLst>
              <a:latin typeface="Franklin Gothic Demi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72633" y="962568"/>
            <a:ext cx="811987" cy="298331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>
            <a:defPPr>
              <a:defRPr lang="ru-RU"/>
            </a:defPPr>
            <a:lvl1pPr algn="r">
              <a:defRPr sz="1600">
                <a:solidFill>
                  <a:schemeClr val="accent1"/>
                </a:solidFill>
                <a:latin typeface="Franklin Gothic Demi Cond" pitchFamily="34" charset="0"/>
              </a:defRPr>
            </a:lvl1pPr>
          </a:lstStyle>
          <a:p>
            <a:pPr algn="ctr"/>
            <a:r>
              <a:rPr lang="ru-RU" sz="1400" dirty="0" smtClean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2001 год</a:t>
            </a:r>
            <a:endParaRPr lang="ru-RU" sz="1400" dirty="0">
              <a:solidFill>
                <a:srgbClr val="B24C23"/>
              </a:solidFill>
              <a:effectLst>
                <a:glow rad="165100">
                  <a:schemeClr val="bg1">
                    <a:alpha val="40000"/>
                  </a:schemeClr>
                </a:glow>
              </a:effectLst>
              <a:latin typeface="Franklin Gothic Dem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22609" y="962568"/>
            <a:ext cx="1242060" cy="298331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>
            <a:defPPr>
              <a:defRPr lang="ru-RU"/>
            </a:defPPr>
            <a:lvl1pPr algn="r">
              <a:defRPr sz="1600">
                <a:solidFill>
                  <a:schemeClr val="accent1"/>
                </a:solidFill>
                <a:latin typeface="Franklin Gothic Demi Cond" pitchFamily="34" charset="0"/>
              </a:defRPr>
            </a:lvl1pPr>
          </a:lstStyle>
          <a:p>
            <a:pPr algn="ctr"/>
            <a:r>
              <a:rPr lang="ru-RU" sz="1400" dirty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2001 </a:t>
            </a:r>
            <a:r>
              <a:rPr lang="ru-RU" sz="1400" dirty="0" smtClean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год</a:t>
            </a:r>
            <a:endParaRPr lang="ru-RU" sz="1400" dirty="0">
              <a:solidFill>
                <a:srgbClr val="B24C23"/>
              </a:solidFill>
              <a:effectLst>
                <a:glow rad="165100">
                  <a:schemeClr val="bg1">
                    <a:alpha val="40000"/>
                  </a:schemeClr>
                </a:glow>
              </a:effectLst>
              <a:latin typeface="Franklin Gothic Demi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44078" y="3551349"/>
            <a:ext cx="1055403" cy="298331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>
            <a:defPPr>
              <a:defRPr lang="ru-RU"/>
            </a:defPPr>
            <a:lvl1pPr algn="r">
              <a:defRPr sz="1600">
                <a:solidFill>
                  <a:schemeClr val="accent1"/>
                </a:solidFill>
                <a:latin typeface="Franklin Gothic Demi Cond" pitchFamily="34" charset="0"/>
              </a:defRPr>
            </a:lvl1pPr>
          </a:lstStyle>
          <a:p>
            <a:pPr algn="ctr"/>
            <a:r>
              <a:rPr lang="ru-RU" sz="1400" dirty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2001 </a:t>
            </a:r>
            <a:r>
              <a:rPr lang="ru-RU" sz="1400" dirty="0" smtClean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год</a:t>
            </a:r>
            <a:endParaRPr lang="ru-RU" sz="1400" dirty="0">
              <a:solidFill>
                <a:srgbClr val="B24C23"/>
              </a:solidFill>
              <a:effectLst>
                <a:glow rad="165100">
                  <a:schemeClr val="bg1">
                    <a:alpha val="40000"/>
                  </a:schemeClr>
                </a:glow>
              </a:effectLst>
              <a:latin typeface="Franklin Gothic Demi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08881" y="1728328"/>
            <a:ext cx="1148944" cy="698441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/>
          <a:p>
            <a:pPr algn="ctr"/>
            <a:r>
              <a:rPr lang="ru-RU" sz="1300" dirty="0" smtClean="0">
                <a:solidFill>
                  <a:prstClr val="white"/>
                </a:solidFill>
                <a:latin typeface="Franklin Gothic Demi Cond" pitchFamily="34" charset="0"/>
              </a:rPr>
              <a:t>ГК ТАИФ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  <a:latin typeface="Franklin Gothic Demi Cond" pitchFamily="34" charset="0"/>
              </a:rPr>
              <a:t>572</a:t>
            </a:r>
          </a:p>
          <a:p>
            <a:pPr algn="ctr"/>
            <a:r>
              <a:rPr lang="ru-RU" sz="1300" dirty="0" smtClean="0">
                <a:solidFill>
                  <a:prstClr val="white"/>
                </a:solidFill>
                <a:latin typeface="Franklin Gothic Demi Cond" pitchFamily="34" charset="0"/>
              </a:rPr>
              <a:t>30%</a:t>
            </a:r>
            <a:endParaRPr lang="ru-RU" sz="1300" dirty="0">
              <a:solidFill>
                <a:prstClr val="white"/>
              </a:solidFill>
              <a:latin typeface="Franklin Gothic Demi Cond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39845" y="1728328"/>
            <a:ext cx="1148944" cy="713830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/>
          <a:p>
            <a:pPr algn="ctr"/>
            <a:r>
              <a:rPr lang="ru-RU" sz="1300" dirty="0" smtClean="0">
                <a:solidFill>
                  <a:prstClr val="white"/>
                </a:solidFill>
                <a:latin typeface="Franklin Gothic Demi Cond" pitchFamily="34" charset="0"/>
              </a:rPr>
              <a:t>Другие в РФ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  <a:latin typeface="Franklin Gothic Demi Cond" pitchFamily="34" charset="0"/>
              </a:rPr>
              <a:t>1 316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  <a:latin typeface="Franklin Gothic Demi Cond" pitchFamily="34" charset="0"/>
              </a:rPr>
              <a:t>70%</a:t>
            </a:r>
            <a:endParaRPr lang="ru-RU" sz="1300" dirty="0">
              <a:solidFill>
                <a:prstClr val="white"/>
              </a:solidFill>
              <a:latin typeface="Franklin Gothic Demi Cond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49982" y="4150218"/>
            <a:ext cx="1148944" cy="713830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/>
          <a:p>
            <a:pPr algn="ctr"/>
            <a:r>
              <a:rPr lang="ru-RU" sz="1300" dirty="0" smtClean="0">
                <a:solidFill>
                  <a:prstClr val="white"/>
                </a:solidFill>
                <a:latin typeface="Franklin Gothic Demi Cond" pitchFamily="34" charset="0"/>
              </a:rPr>
              <a:t>ГК ТАИФ</a:t>
            </a:r>
          </a:p>
          <a:p>
            <a:pPr algn="ctr"/>
            <a:r>
              <a:rPr lang="en-US" sz="1400" dirty="0" smtClean="0">
                <a:solidFill>
                  <a:prstClr val="white"/>
                </a:solidFill>
                <a:latin typeface="Franklin Gothic Demi Cond" pitchFamily="34" charset="0"/>
              </a:rPr>
              <a:t>217</a:t>
            </a:r>
            <a:endParaRPr lang="ru-RU" sz="1400" dirty="0" smtClean="0">
              <a:solidFill>
                <a:prstClr val="white"/>
              </a:solidFill>
              <a:latin typeface="Franklin Gothic Demi Cond" pitchFamily="34" charset="0"/>
            </a:endParaRPr>
          </a:p>
          <a:p>
            <a:pPr algn="ctr"/>
            <a:r>
              <a:rPr lang="en-US" sz="1400" dirty="0" smtClean="0">
                <a:solidFill>
                  <a:prstClr val="white"/>
                </a:solidFill>
                <a:latin typeface="Franklin Gothic Demi Cond" pitchFamily="34" charset="0"/>
              </a:rPr>
              <a:t>36</a:t>
            </a:r>
            <a:r>
              <a:rPr lang="ru-RU" sz="1400" dirty="0" smtClean="0">
                <a:solidFill>
                  <a:prstClr val="white"/>
                </a:solidFill>
                <a:latin typeface="Franklin Gothic Demi Cond" pitchFamily="34" charset="0"/>
              </a:rPr>
              <a:t>%</a:t>
            </a:r>
            <a:endParaRPr lang="ru-RU" sz="1300" dirty="0">
              <a:solidFill>
                <a:prstClr val="white"/>
              </a:solidFill>
              <a:latin typeface="Franklin Gothic Demi Cond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99056" y="4150218"/>
            <a:ext cx="1148944" cy="713830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/>
          <a:p>
            <a:pPr algn="ctr"/>
            <a:r>
              <a:rPr lang="ru-RU" sz="1300" dirty="0" smtClean="0">
                <a:solidFill>
                  <a:prstClr val="white"/>
                </a:solidFill>
                <a:latin typeface="Franklin Gothic Demi Cond" pitchFamily="34" charset="0"/>
              </a:rPr>
              <a:t>Другие в РФ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  <a:latin typeface="Franklin Gothic Demi Cond" pitchFamily="34" charset="0"/>
              </a:rPr>
              <a:t>3</a:t>
            </a:r>
            <a:r>
              <a:rPr lang="en-US" sz="1400" dirty="0" smtClean="0">
                <a:solidFill>
                  <a:prstClr val="white"/>
                </a:solidFill>
                <a:latin typeface="Franklin Gothic Demi Cond" pitchFamily="34" charset="0"/>
              </a:rPr>
              <a:t>81</a:t>
            </a:r>
            <a:endParaRPr lang="ru-RU" sz="1400" dirty="0" smtClean="0">
              <a:solidFill>
                <a:prstClr val="white"/>
              </a:solidFill>
              <a:latin typeface="Franklin Gothic Demi Cond" pitchFamily="34" charset="0"/>
            </a:endParaRPr>
          </a:p>
          <a:p>
            <a:pPr algn="ctr"/>
            <a:r>
              <a:rPr lang="en-US" sz="1400" dirty="0" smtClean="0">
                <a:solidFill>
                  <a:prstClr val="white"/>
                </a:solidFill>
                <a:latin typeface="Franklin Gothic Demi Cond" pitchFamily="34" charset="0"/>
              </a:rPr>
              <a:t>64</a:t>
            </a:r>
            <a:r>
              <a:rPr lang="ru-RU" sz="1400" dirty="0" smtClean="0">
                <a:solidFill>
                  <a:prstClr val="white"/>
                </a:solidFill>
                <a:latin typeface="Franklin Gothic Demi Cond" pitchFamily="34" charset="0"/>
              </a:rPr>
              <a:t>%</a:t>
            </a:r>
            <a:endParaRPr lang="ru-RU" sz="1300" dirty="0">
              <a:solidFill>
                <a:prstClr val="white"/>
              </a:solidFill>
              <a:latin typeface="Franklin Gothic Demi Cond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81232" y="1653621"/>
            <a:ext cx="1148944" cy="713830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/>
          <a:p>
            <a:pPr algn="ctr"/>
            <a:r>
              <a:rPr lang="ru-RU" sz="1300" dirty="0" smtClean="0">
                <a:solidFill>
                  <a:prstClr val="white"/>
                </a:solidFill>
                <a:latin typeface="Franklin Gothic Demi Cond" pitchFamily="34" charset="0"/>
              </a:rPr>
              <a:t>ГК ТАИФ</a:t>
            </a:r>
          </a:p>
          <a:p>
            <a:pPr algn="ctr"/>
            <a:r>
              <a:rPr lang="en-US" sz="1400" dirty="0" smtClean="0">
                <a:solidFill>
                  <a:prstClr val="white"/>
                </a:solidFill>
                <a:latin typeface="Franklin Gothic Demi Cond" pitchFamily="34" charset="0"/>
              </a:rPr>
              <a:t>355</a:t>
            </a:r>
            <a:endParaRPr lang="ru-RU" sz="1400" dirty="0">
              <a:solidFill>
                <a:prstClr val="white"/>
              </a:solidFill>
              <a:latin typeface="Franklin Gothic Demi Cond" pitchFamily="34" charset="0"/>
            </a:endParaRPr>
          </a:p>
          <a:p>
            <a:pPr algn="ctr"/>
            <a:r>
              <a:rPr lang="en-US" sz="1400" dirty="0">
                <a:solidFill>
                  <a:prstClr val="white"/>
                </a:solidFill>
                <a:latin typeface="Franklin Gothic Demi Cond" pitchFamily="34" charset="0"/>
              </a:rPr>
              <a:t>2</a:t>
            </a:r>
            <a:r>
              <a:rPr lang="ru-RU" sz="1400" dirty="0" smtClean="0">
                <a:solidFill>
                  <a:prstClr val="white"/>
                </a:solidFill>
                <a:latin typeface="Franklin Gothic Demi Cond" pitchFamily="34" charset="0"/>
              </a:rPr>
              <a:t>8%</a:t>
            </a:r>
            <a:endParaRPr lang="ru-RU" sz="1300" dirty="0">
              <a:solidFill>
                <a:prstClr val="white"/>
              </a:solidFill>
              <a:latin typeface="Franklin Gothic Demi Cond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02283" y="1728328"/>
            <a:ext cx="1148944" cy="913884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/>
          <a:p>
            <a:pPr algn="ctr"/>
            <a:r>
              <a:rPr lang="ru-RU" sz="1300" dirty="0" smtClean="0">
                <a:solidFill>
                  <a:prstClr val="white"/>
                </a:solidFill>
                <a:latin typeface="Franklin Gothic Demi Cond" pitchFamily="34" charset="0"/>
              </a:rPr>
              <a:t>Другие в РФ</a:t>
            </a:r>
          </a:p>
          <a:p>
            <a:pPr algn="ctr"/>
            <a:r>
              <a:rPr lang="en-US" sz="1400" dirty="0" smtClean="0">
                <a:solidFill>
                  <a:prstClr val="white"/>
                </a:solidFill>
                <a:latin typeface="Franklin Gothic Demi Cond" pitchFamily="34" charset="0"/>
              </a:rPr>
              <a:t>935</a:t>
            </a:r>
            <a:endParaRPr lang="ru-RU" sz="1400" dirty="0" smtClean="0">
              <a:solidFill>
                <a:prstClr val="white"/>
              </a:solidFill>
              <a:latin typeface="Franklin Gothic Demi Cond" pitchFamily="34" charset="0"/>
            </a:endParaRPr>
          </a:p>
          <a:p>
            <a:pPr algn="ctr"/>
            <a:r>
              <a:rPr lang="en-US" sz="1400" dirty="0" smtClean="0">
                <a:solidFill>
                  <a:prstClr val="white"/>
                </a:solidFill>
                <a:latin typeface="Franklin Gothic Demi Cond" pitchFamily="34" charset="0"/>
              </a:rPr>
              <a:t>72</a:t>
            </a:r>
            <a:r>
              <a:rPr lang="ru-RU" sz="1400" dirty="0" smtClean="0">
                <a:solidFill>
                  <a:prstClr val="white"/>
                </a:solidFill>
                <a:latin typeface="Franklin Gothic Demi Cond" pitchFamily="34" charset="0"/>
              </a:rPr>
              <a:t>%</a:t>
            </a:r>
            <a:endParaRPr lang="ru-RU" sz="1400" dirty="0">
              <a:solidFill>
                <a:prstClr val="white"/>
              </a:solidFill>
              <a:latin typeface="Franklin Gothic Demi Cond" pitchFamily="34" charset="0"/>
            </a:endParaRPr>
          </a:p>
          <a:p>
            <a:pPr algn="ctr"/>
            <a:endParaRPr lang="ru-RU" sz="1300" dirty="0">
              <a:solidFill>
                <a:prstClr val="white"/>
              </a:solidFill>
              <a:latin typeface="Franklin Gothic Demi Cond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42667" y="4150218"/>
            <a:ext cx="1148944" cy="713830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/>
          <a:p>
            <a:pPr algn="ctr"/>
            <a:r>
              <a:rPr lang="ru-RU" sz="1300" dirty="0" smtClean="0">
                <a:solidFill>
                  <a:prstClr val="white"/>
                </a:solidFill>
                <a:latin typeface="Franklin Gothic Demi Cond" pitchFamily="34" charset="0"/>
              </a:rPr>
              <a:t>ГК ТАИФ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  <a:latin typeface="Franklin Gothic Demi Cond" pitchFamily="34" charset="0"/>
              </a:rPr>
              <a:t>572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  <a:latin typeface="Franklin Gothic Demi Cond" pitchFamily="34" charset="0"/>
              </a:rPr>
              <a:t>24%</a:t>
            </a:r>
            <a:endParaRPr lang="ru-RU" sz="1300" dirty="0">
              <a:solidFill>
                <a:prstClr val="white"/>
              </a:solidFill>
              <a:latin typeface="Franklin Gothic Demi Cond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79041" y="4150218"/>
            <a:ext cx="1148944" cy="713830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/>
          <a:p>
            <a:pPr algn="ctr"/>
            <a:r>
              <a:rPr lang="ru-RU" sz="1300" dirty="0" smtClean="0">
                <a:solidFill>
                  <a:prstClr val="white"/>
                </a:solidFill>
                <a:latin typeface="Franklin Gothic Demi Cond" pitchFamily="34" charset="0"/>
              </a:rPr>
              <a:t>Другие в РФ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  <a:latin typeface="Franklin Gothic Demi Cond" pitchFamily="34" charset="0"/>
              </a:rPr>
              <a:t>1 802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  <a:latin typeface="Franklin Gothic Demi Cond" pitchFamily="34" charset="0"/>
              </a:rPr>
              <a:t>76%</a:t>
            </a:r>
            <a:endParaRPr lang="ru-RU" sz="1300" dirty="0">
              <a:solidFill>
                <a:prstClr val="white"/>
              </a:solidFill>
              <a:latin typeface="Franklin Gothic Demi Cond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93308" y="947379"/>
            <a:ext cx="811987" cy="298331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>
            <a:defPPr>
              <a:defRPr lang="ru-RU"/>
            </a:defPPr>
            <a:lvl1pPr algn="r">
              <a:defRPr sz="1600">
                <a:solidFill>
                  <a:schemeClr val="accent1"/>
                </a:solidFill>
                <a:latin typeface="Franklin Gothic Demi Cond" pitchFamily="34" charset="0"/>
              </a:defRPr>
            </a:lvl1pPr>
          </a:lstStyle>
          <a:p>
            <a:pPr algn="ctr"/>
            <a:r>
              <a:rPr lang="ru-RU" sz="1400" dirty="0" smtClean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2001 год</a:t>
            </a:r>
            <a:endParaRPr lang="ru-RU" sz="1400" dirty="0">
              <a:solidFill>
                <a:srgbClr val="B24C23"/>
              </a:solidFill>
              <a:effectLst>
                <a:glow rad="165100">
                  <a:schemeClr val="bg1">
                    <a:alpha val="40000"/>
                  </a:schemeClr>
                </a:glow>
              </a:effectLst>
              <a:latin typeface="Franklin Gothic Dem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60471" y="3547539"/>
            <a:ext cx="811987" cy="298331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>
            <a:defPPr>
              <a:defRPr lang="ru-RU"/>
            </a:defPPr>
            <a:lvl1pPr algn="r">
              <a:defRPr sz="1600">
                <a:solidFill>
                  <a:schemeClr val="accent1"/>
                </a:solidFill>
                <a:latin typeface="Franklin Gothic Demi Cond" pitchFamily="34" charset="0"/>
              </a:defRPr>
            </a:lvl1pPr>
          </a:lstStyle>
          <a:p>
            <a:pPr algn="ctr"/>
            <a:r>
              <a:rPr lang="ru-RU" sz="1400" dirty="0" smtClean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2001 год</a:t>
            </a:r>
            <a:endParaRPr lang="ru-RU" sz="1400" dirty="0">
              <a:solidFill>
                <a:srgbClr val="B24C23"/>
              </a:solidFill>
              <a:effectLst>
                <a:glow rad="165100">
                  <a:schemeClr val="bg1">
                    <a:alpha val="40000"/>
                  </a:schemeClr>
                </a:glow>
              </a:effectLst>
              <a:latin typeface="Franklin Gothic Demi" pitchFamily="34" charset="0"/>
            </a:endParaRPr>
          </a:p>
        </p:txBody>
      </p:sp>
      <p:sp>
        <p:nvSpPr>
          <p:cNvPr id="4" name="Пирог 3"/>
          <p:cNvSpPr/>
          <p:nvPr/>
        </p:nvSpPr>
        <p:spPr>
          <a:xfrm>
            <a:off x="500908" y="1249469"/>
            <a:ext cx="2001424" cy="2049353"/>
          </a:xfrm>
          <a:prstGeom prst="pie">
            <a:avLst>
              <a:gd name="adj1" fmla="val 2702384"/>
              <a:gd name="adj2" fmla="val 5047226"/>
            </a:avLst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Пирог 54"/>
          <p:cNvSpPr/>
          <p:nvPr/>
        </p:nvSpPr>
        <p:spPr>
          <a:xfrm>
            <a:off x="1861543" y="3799376"/>
            <a:ext cx="2001424" cy="2049353"/>
          </a:xfrm>
          <a:prstGeom prst="pie">
            <a:avLst>
              <a:gd name="adj1" fmla="val 2104688"/>
              <a:gd name="adj2" fmla="val 6492403"/>
            </a:avLst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ирог 55"/>
          <p:cNvSpPr/>
          <p:nvPr/>
        </p:nvSpPr>
        <p:spPr>
          <a:xfrm>
            <a:off x="7172458" y="1237463"/>
            <a:ext cx="2001424" cy="2049353"/>
          </a:xfrm>
          <a:prstGeom prst="pie">
            <a:avLst>
              <a:gd name="adj1" fmla="val 932062"/>
              <a:gd name="adj2" fmla="val 7950960"/>
            </a:avLst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ирог 56"/>
          <p:cNvSpPr/>
          <p:nvPr/>
        </p:nvSpPr>
        <p:spPr>
          <a:xfrm>
            <a:off x="3796853" y="1227185"/>
            <a:ext cx="2001424" cy="2049353"/>
          </a:xfrm>
          <a:prstGeom prst="pie">
            <a:avLst>
              <a:gd name="adj1" fmla="val 505623"/>
              <a:gd name="adj2" fmla="val 5665393"/>
            </a:avLst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8" name="Пирог 57"/>
          <p:cNvSpPr/>
          <p:nvPr/>
        </p:nvSpPr>
        <p:spPr>
          <a:xfrm>
            <a:off x="5749275" y="3868729"/>
            <a:ext cx="1980000" cy="1980000"/>
          </a:xfrm>
          <a:prstGeom prst="pie">
            <a:avLst>
              <a:gd name="adj1" fmla="val 20961090"/>
              <a:gd name="adj2" fmla="val 4899551"/>
            </a:avLst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72633" y="947379"/>
            <a:ext cx="811987" cy="298331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>
            <a:defPPr>
              <a:defRPr lang="ru-RU"/>
            </a:defPPr>
            <a:lvl1pPr algn="r">
              <a:defRPr sz="1600">
                <a:solidFill>
                  <a:schemeClr val="accent1"/>
                </a:solidFill>
                <a:latin typeface="Franklin Gothic Demi Cond" pitchFamily="34" charset="0"/>
              </a:defRPr>
            </a:lvl1pPr>
          </a:lstStyle>
          <a:p>
            <a:pPr algn="ctr"/>
            <a:r>
              <a:rPr lang="ru-RU" sz="1400" dirty="0" smtClean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2012 год</a:t>
            </a:r>
            <a:endParaRPr lang="ru-RU" sz="1400" dirty="0">
              <a:solidFill>
                <a:srgbClr val="B24C23"/>
              </a:solidFill>
              <a:effectLst>
                <a:glow rad="165100">
                  <a:schemeClr val="bg1">
                    <a:alpha val="40000"/>
                  </a:schemeClr>
                </a:glow>
              </a:effectLst>
              <a:latin typeface="Franklin Gothic Demi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622609" y="947379"/>
            <a:ext cx="1242060" cy="298331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>
            <a:defPPr>
              <a:defRPr lang="ru-RU"/>
            </a:defPPr>
            <a:lvl1pPr algn="r">
              <a:defRPr sz="1600">
                <a:solidFill>
                  <a:schemeClr val="accent1"/>
                </a:solidFill>
                <a:latin typeface="Franklin Gothic Demi Cond" pitchFamily="34" charset="0"/>
              </a:defRPr>
            </a:lvl1pPr>
          </a:lstStyle>
          <a:p>
            <a:pPr algn="ctr"/>
            <a:r>
              <a:rPr lang="ru-RU" sz="1400" dirty="0" smtClean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2012 год</a:t>
            </a:r>
            <a:endParaRPr lang="ru-RU" sz="1400" dirty="0">
              <a:solidFill>
                <a:srgbClr val="B24C23"/>
              </a:solidFill>
              <a:effectLst>
                <a:glow rad="165100">
                  <a:schemeClr val="bg1">
                    <a:alpha val="40000"/>
                  </a:schemeClr>
                </a:glow>
              </a:effectLst>
              <a:latin typeface="Franklin Gothic Demi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352143" y="3551349"/>
            <a:ext cx="1055403" cy="298331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>
            <a:defPPr>
              <a:defRPr lang="ru-RU"/>
            </a:defPPr>
            <a:lvl1pPr algn="r">
              <a:defRPr sz="1600">
                <a:solidFill>
                  <a:schemeClr val="accent1"/>
                </a:solidFill>
                <a:latin typeface="Franklin Gothic Demi Cond" pitchFamily="34" charset="0"/>
              </a:defRPr>
            </a:lvl1pPr>
          </a:lstStyle>
          <a:p>
            <a:pPr algn="ctr"/>
            <a:r>
              <a:rPr lang="ru-RU" sz="1400" dirty="0" smtClean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2012 год</a:t>
            </a:r>
            <a:endParaRPr lang="ru-RU" sz="1400" dirty="0">
              <a:solidFill>
                <a:srgbClr val="B24C23"/>
              </a:solidFill>
              <a:effectLst>
                <a:glow rad="165100">
                  <a:schemeClr val="bg1">
                    <a:alpha val="40000"/>
                  </a:schemeClr>
                </a:glow>
              </a:effectLst>
              <a:latin typeface="Franklin Gothic Demi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494474" y="947379"/>
            <a:ext cx="811987" cy="298331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>
            <a:defPPr>
              <a:defRPr lang="ru-RU"/>
            </a:defPPr>
            <a:lvl1pPr algn="r">
              <a:defRPr sz="1600">
                <a:solidFill>
                  <a:schemeClr val="accent1"/>
                </a:solidFill>
                <a:latin typeface="Franklin Gothic Demi Cond" pitchFamily="34" charset="0"/>
              </a:defRPr>
            </a:lvl1pPr>
          </a:lstStyle>
          <a:p>
            <a:pPr algn="ctr"/>
            <a:r>
              <a:rPr lang="ru-RU" sz="1400" dirty="0" smtClean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2012 год</a:t>
            </a:r>
            <a:endParaRPr lang="ru-RU" sz="1400" dirty="0">
              <a:solidFill>
                <a:srgbClr val="B24C23"/>
              </a:solidFill>
              <a:effectLst>
                <a:glow rad="165100">
                  <a:schemeClr val="bg1">
                    <a:alpha val="40000"/>
                  </a:schemeClr>
                </a:glow>
              </a:effectLst>
              <a:latin typeface="Franklin Gothic Demi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364281" y="3551349"/>
            <a:ext cx="811987" cy="298331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>
            <a:defPPr>
              <a:defRPr lang="ru-RU"/>
            </a:defPPr>
            <a:lvl1pPr algn="r">
              <a:defRPr sz="1600">
                <a:solidFill>
                  <a:schemeClr val="accent1"/>
                </a:solidFill>
                <a:latin typeface="Franklin Gothic Demi Cond" pitchFamily="34" charset="0"/>
              </a:defRPr>
            </a:lvl1pPr>
          </a:lstStyle>
          <a:p>
            <a:pPr algn="ctr"/>
            <a:r>
              <a:rPr lang="ru-RU" sz="1400" dirty="0" smtClean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2012 год</a:t>
            </a:r>
            <a:endParaRPr lang="ru-RU" sz="1400" dirty="0">
              <a:solidFill>
                <a:srgbClr val="B24C23"/>
              </a:solidFill>
              <a:effectLst>
                <a:glow rad="165100">
                  <a:schemeClr val="bg1">
                    <a:alpha val="40000"/>
                  </a:schemeClr>
                </a:glow>
              </a:effectLst>
              <a:latin typeface="Franklin Gothic Dem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55377" y="1783778"/>
            <a:ext cx="1148944" cy="498386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/>
          <a:p>
            <a:pPr algn="ctr"/>
            <a:r>
              <a:rPr lang="ru-RU" sz="1300" dirty="0" smtClean="0">
                <a:solidFill>
                  <a:prstClr val="white"/>
                </a:solidFill>
                <a:latin typeface="Franklin Gothic Demi Cond" pitchFamily="34" charset="0"/>
              </a:rPr>
              <a:t>ГК ТАИФ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  <a:latin typeface="Franklin Gothic Demi Cond" pitchFamily="34" charset="0"/>
              </a:rPr>
              <a:t>1 </a:t>
            </a:r>
            <a:r>
              <a:rPr lang="ru-RU" sz="1400" dirty="0" smtClean="0">
                <a:solidFill>
                  <a:prstClr val="white"/>
                </a:solidFill>
                <a:latin typeface="Franklin Gothic Demi Cond" pitchFamily="34" charset="0"/>
              </a:rPr>
              <a:t>098</a:t>
            </a:r>
            <a:endParaRPr lang="ru-RU" sz="1400" dirty="0" smtClean="0">
              <a:solidFill>
                <a:prstClr val="white"/>
              </a:solidFill>
              <a:latin typeface="Franklin Gothic Demi Cond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4269" y="1721250"/>
            <a:ext cx="1148944" cy="775385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/>
          <a:p>
            <a:pPr algn="ctr"/>
            <a:r>
              <a:rPr lang="ru-RU" sz="1300" dirty="0" smtClean="0">
                <a:solidFill>
                  <a:prstClr val="white"/>
                </a:solidFill>
                <a:latin typeface="Franklin Gothic Demi Cond" pitchFamily="34" charset="0"/>
              </a:rPr>
              <a:t>Другие в РФ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  <a:latin typeface="Franklin Gothic Demi Cond" pitchFamily="34" charset="0"/>
              </a:rPr>
              <a:t>1 203</a:t>
            </a:r>
          </a:p>
          <a:p>
            <a:pPr algn="ctr"/>
            <a:r>
              <a:rPr lang="ru-RU" sz="1200" dirty="0" smtClean="0">
                <a:solidFill>
                  <a:prstClr val="white"/>
                </a:solidFill>
                <a:latin typeface="Franklin Gothic Demi Cond" pitchFamily="34" charset="0"/>
              </a:rPr>
              <a:t>60%</a:t>
            </a:r>
            <a:r>
              <a:rPr lang="ru-RU" sz="1400" dirty="0" smtClean="0">
                <a:solidFill>
                  <a:prstClr val="white"/>
                </a:solidFill>
                <a:latin typeface="Franklin Gothic Demi Cond" pitchFamily="34" charset="0"/>
              </a:rPr>
              <a:t> </a:t>
            </a:r>
            <a:r>
              <a:rPr lang="ru-RU" sz="1800" b="1" dirty="0" smtClean="0">
                <a:solidFill>
                  <a:prstClr val="white"/>
                </a:solidFill>
                <a:latin typeface="Franklin Gothic Demi Cond" pitchFamily="34" charset="0"/>
              </a:rPr>
              <a:t>↓</a:t>
            </a:r>
            <a:r>
              <a:rPr lang="ru-RU" sz="1600" dirty="0" smtClean="0">
                <a:solidFill>
                  <a:prstClr val="white"/>
                </a:solidFill>
                <a:latin typeface="Franklin Gothic Demi Cond" pitchFamily="34" charset="0"/>
              </a:rPr>
              <a:t> 52%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740243" y="4289147"/>
            <a:ext cx="1148944" cy="498386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/>
          <a:p>
            <a:pPr algn="ctr"/>
            <a:r>
              <a:rPr lang="ru-RU" sz="1300" dirty="0" smtClean="0">
                <a:solidFill>
                  <a:prstClr val="white"/>
                </a:solidFill>
                <a:latin typeface="Franklin Gothic Demi Cond" pitchFamily="34" charset="0"/>
              </a:rPr>
              <a:t>ГК ТАИФ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  <a:latin typeface="Franklin Gothic Demi Cond" pitchFamily="34" charset="0"/>
              </a:rPr>
              <a:t>589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871579" y="4217360"/>
            <a:ext cx="1148944" cy="775385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/>
          <a:p>
            <a:pPr algn="ctr"/>
            <a:r>
              <a:rPr lang="ru-RU" sz="1300" dirty="0" smtClean="0">
                <a:solidFill>
                  <a:prstClr val="white"/>
                </a:solidFill>
                <a:latin typeface="Franklin Gothic Demi Cond" pitchFamily="34" charset="0"/>
              </a:rPr>
              <a:t>Другие в РФ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  <a:latin typeface="Franklin Gothic Demi Cond" pitchFamily="34" charset="0"/>
              </a:rPr>
              <a:t>352</a:t>
            </a:r>
          </a:p>
          <a:p>
            <a:pPr algn="ctr"/>
            <a:r>
              <a:rPr lang="ru-RU" sz="1200" dirty="0" smtClean="0">
                <a:solidFill>
                  <a:prstClr val="white"/>
                </a:solidFill>
                <a:latin typeface="Franklin Gothic Demi Cond" pitchFamily="34" charset="0"/>
              </a:rPr>
              <a:t>64%</a:t>
            </a:r>
            <a:r>
              <a:rPr lang="ru-RU" sz="1400" dirty="0" smtClean="0">
                <a:solidFill>
                  <a:prstClr val="white"/>
                </a:solidFill>
                <a:latin typeface="Franklin Gothic Demi Cond" pitchFamily="34" charset="0"/>
              </a:rPr>
              <a:t> </a:t>
            </a:r>
            <a:r>
              <a:rPr lang="ru-RU" sz="1800" b="1" dirty="0" smtClean="0">
                <a:solidFill>
                  <a:prstClr val="white"/>
                </a:solidFill>
                <a:latin typeface="Franklin Gothic Demi Cond" pitchFamily="34" charset="0"/>
              </a:rPr>
              <a:t>↓</a:t>
            </a:r>
            <a:r>
              <a:rPr lang="ru-RU" sz="1600" dirty="0" smtClean="0">
                <a:solidFill>
                  <a:prstClr val="white"/>
                </a:solidFill>
                <a:latin typeface="Franklin Gothic Demi Cond" pitchFamily="34" charset="0"/>
              </a:rPr>
              <a:t> 37%</a:t>
            </a:r>
            <a:endParaRPr lang="ru-RU" sz="1300" dirty="0">
              <a:solidFill>
                <a:prstClr val="white"/>
              </a:solidFill>
              <a:latin typeface="Franklin Gothic Demi Cond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081792" y="1782886"/>
            <a:ext cx="1148944" cy="498386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/>
          <a:p>
            <a:pPr algn="ctr"/>
            <a:r>
              <a:rPr lang="ru-RU" sz="1300" dirty="0" smtClean="0">
                <a:solidFill>
                  <a:prstClr val="white"/>
                </a:solidFill>
                <a:latin typeface="Franklin Gothic Demi Cond" pitchFamily="34" charset="0"/>
              </a:rPr>
              <a:t>ГК ТАИФ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  <a:latin typeface="Franklin Gothic Demi Cond" pitchFamily="34" charset="0"/>
              </a:rPr>
              <a:t>1 912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53869" y="1688783"/>
            <a:ext cx="1148944" cy="775385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/>
          <a:p>
            <a:pPr algn="ctr"/>
            <a:r>
              <a:rPr lang="ru-RU" sz="1300" dirty="0" smtClean="0">
                <a:solidFill>
                  <a:prstClr val="white"/>
                </a:solidFill>
                <a:latin typeface="Franklin Gothic Demi Cond" pitchFamily="34" charset="0"/>
              </a:rPr>
              <a:t>Другие в РФ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  <a:latin typeface="Franklin Gothic Demi Cond" pitchFamily="34" charset="0"/>
              </a:rPr>
              <a:t>1 408</a:t>
            </a:r>
          </a:p>
          <a:p>
            <a:pPr algn="ctr"/>
            <a:r>
              <a:rPr lang="ru-RU" sz="1200" dirty="0" smtClean="0">
                <a:solidFill>
                  <a:prstClr val="white"/>
                </a:solidFill>
                <a:latin typeface="Franklin Gothic Demi Cond" pitchFamily="34" charset="0"/>
              </a:rPr>
              <a:t>70% </a:t>
            </a:r>
            <a:r>
              <a:rPr lang="ru-RU" sz="1800" b="1" dirty="0" smtClean="0">
                <a:solidFill>
                  <a:prstClr val="white"/>
                </a:solidFill>
                <a:latin typeface="Franklin Gothic Demi Cond" pitchFamily="34" charset="0"/>
              </a:rPr>
              <a:t>↓</a:t>
            </a:r>
            <a:r>
              <a:rPr lang="ru-RU" sz="1600" dirty="0" smtClean="0">
                <a:solidFill>
                  <a:prstClr val="white"/>
                </a:solidFill>
                <a:latin typeface="Franklin Gothic Demi Cond" pitchFamily="34" charset="0"/>
              </a:rPr>
              <a:t> 42%</a:t>
            </a:r>
            <a:endParaRPr lang="ru-RU" sz="1300" dirty="0">
              <a:solidFill>
                <a:prstClr val="white"/>
              </a:solidFill>
              <a:latin typeface="Franklin Gothic Demi Cond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657452" y="1783778"/>
            <a:ext cx="1148944" cy="498386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/>
          <a:p>
            <a:pPr algn="ctr"/>
            <a:r>
              <a:rPr lang="ru-RU" sz="1300" dirty="0" smtClean="0">
                <a:solidFill>
                  <a:prstClr val="white"/>
                </a:solidFill>
                <a:latin typeface="Franklin Gothic Demi Cond" pitchFamily="34" charset="0"/>
              </a:rPr>
              <a:t>ГК ТАИФ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  <a:latin typeface="Franklin Gothic Demi Cond" pitchFamily="34" charset="0"/>
              </a:rPr>
              <a:t>1 323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747056" y="1728328"/>
            <a:ext cx="1148944" cy="775385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/>
          <a:p>
            <a:pPr algn="ctr"/>
            <a:r>
              <a:rPr lang="ru-RU" sz="1300" dirty="0" smtClean="0">
                <a:solidFill>
                  <a:prstClr val="white"/>
                </a:solidFill>
                <a:latin typeface="Franklin Gothic Demi Cond" pitchFamily="34" charset="0"/>
              </a:rPr>
              <a:t>Другие в РФ</a:t>
            </a:r>
          </a:p>
          <a:p>
            <a:pPr algn="ctr"/>
            <a:r>
              <a:rPr lang="en-US" sz="1400" dirty="0" smtClean="0">
                <a:solidFill>
                  <a:prstClr val="white"/>
                </a:solidFill>
                <a:latin typeface="Franklin Gothic Demi Cond" pitchFamily="34" charset="0"/>
              </a:rPr>
              <a:t>1 05</a:t>
            </a:r>
            <a:r>
              <a:rPr lang="ru-RU" sz="1400" dirty="0" smtClean="0">
                <a:solidFill>
                  <a:prstClr val="white"/>
                </a:solidFill>
                <a:latin typeface="Franklin Gothic Demi Cond" pitchFamily="34" charset="0"/>
              </a:rPr>
              <a:t>6</a:t>
            </a:r>
          </a:p>
          <a:p>
            <a:pPr algn="ctr"/>
            <a:r>
              <a:rPr lang="ru-RU" sz="1200" dirty="0" smtClean="0">
                <a:solidFill>
                  <a:prstClr val="white"/>
                </a:solidFill>
                <a:latin typeface="Franklin Gothic Demi Cond" pitchFamily="34" charset="0"/>
              </a:rPr>
              <a:t>72%</a:t>
            </a:r>
            <a:r>
              <a:rPr lang="ru-RU" sz="1800" b="1" dirty="0" smtClean="0">
                <a:solidFill>
                  <a:prstClr val="white"/>
                </a:solidFill>
                <a:latin typeface="Franklin Gothic Demi Cond" pitchFamily="34" charset="0"/>
              </a:rPr>
              <a:t> ↓</a:t>
            </a:r>
            <a:r>
              <a:rPr lang="ru-RU" sz="1600" dirty="0" smtClean="0">
                <a:solidFill>
                  <a:prstClr val="white"/>
                </a:solidFill>
                <a:latin typeface="Franklin Gothic Demi Cond" pitchFamily="34" charset="0"/>
              </a:rPr>
              <a:t> 44%</a:t>
            </a:r>
            <a:endParaRPr lang="ru-RU" sz="1300" dirty="0">
              <a:solidFill>
                <a:prstClr val="white"/>
              </a:solidFill>
              <a:latin typeface="Franklin Gothic Demi Cond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560418" y="4200195"/>
            <a:ext cx="1148944" cy="498386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/>
          <a:p>
            <a:pPr algn="ctr"/>
            <a:r>
              <a:rPr lang="ru-RU" sz="1300" dirty="0" smtClean="0">
                <a:solidFill>
                  <a:prstClr val="white"/>
                </a:solidFill>
                <a:latin typeface="Franklin Gothic Demi Cond" pitchFamily="34" charset="0"/>
              </a:rPr>
              <a:t>ГК ТАИФ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  <a:latin typeface="Franklin Gothic Demi Cond" pitchFamily="34" charset="0"/>
              </a:rPr>
              <a:t>1 912</a:t>
            </a:r>
            <a:endParaRPr lang="ru-RU" sz="1300" dirty="0">
              <a:solidFill>
                <a:prstClr val="white"/>
              </a:solidFill>
              <a:latin typeface="Franklin Gothic Demi Cond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785785" y="4153562"/>
            <a:ext cx="1148944" cy="775385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/>
          <a:p>
            <a:pPr algn="ctr"/>
            <a:r>
              <a:rPr lang="ru-RU" sz="1300" dirty="0" smtClean="0">
                <a:solidFill>
                  <a:prstClr val="white"/>
                </a:solidFill>
                <a:latin typeface="Franklin Gothic Demi Cond" pitchFamily="34" charset="0"/>
              </a:rPr>
              <a:t>Другие в РФ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  <a:latin typeface="Franklin Gothic Demi Cond" pitchFamily="34" charset="0"/>
              </a:rPr>
              <a:t>2 476</a:t>
            </a:r>
          </a:p>
          <a:p>
            <a:pPr algn="ctr"/>
            <a:r>
              <a:rPr lang="ru-RU" sz="1200" dirty="0" smtClean="0">
                <a:solidFill>
                  <a:prstClr val="white"/>
                </a:solidFill>
                <a:latin typeface="Franklin Gothic Demi Cond" pitchFamily="34" charset="0"/>
              </a:rPr>
              <a:t>76%</a:t>
            </a:r>
            <a:r>
              <a:rPr lang="ru-RU" sz="1400" dirty="0" smtClean="0">
                <a:solidFill>
                  <a:prstClr val="white"/>
                </a:solidFill>
                <a:latin typeface="Franklin Gothic Demi Cond" pitchFamily="34" charset="0"/>
              </a:rPr>
              <a:t> </a:t>
            </a:r>
            <a:r>
              <a:rPr lang="ru-RU" sz="1800" b="1" dirty="0" smtClean="0">
                <a:solidFill>
                  <a:prstClr val="white"/>
                </a:solidFill>
                <a:latin typeface="Franklin Gothic Demi Cond" pitchFamily="34" charset="0"/>
              </a:rPr>
              <a:t>↓</a:t>
            </a:r>
            <a:r>
              <a:rPr lang="ru-RU" sz="1600" dirty="0" smtClean="0">
                <a:solidFill>
                  <a:prstClr val="white"/>
                </a:solidFill>
                <a:latin typeface="Franklin Gothic Demi Cond" pitchFamily="34" charset="0"/>
              </a:rPr>
              <a:t> 56%</a:t>
            </a:r>
            <a:endParaRPr lang="ru-RU" sz="1300" dirty="0">
              <a:solidFill>
                <a:prstClr val="white"/>
              </a:solidFill>
              <a:latin typeface="Franklin Gothic Demi Cond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513576" y="2305027"/>
            <a:ext cx="578114" cy="76043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4808198" y="2259508"/>
            <a:ext cx="970843" cy="20466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8173170" y="2259508"/>
            <a:ext cx="925110" cy="4119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850505" y="4851394"/>
            <a:ext cx="794395" cy="5936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6755830" y="4753286"/>
            <a:ext cx="972000" cy="92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>
            <a:spLocks noChangeAspect="1"/>
          </p:cNvSpPr>
          <p:nvPr/>
        </p:nvSpPr>
        <p:spPr>
          <a:xfrm>
            <a:off x="518160" y="1318260"/>
            <a:ext cx="1969200" cy="19692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>
            <a:spLocks noChangeAspect="1"/>
          </p:cNvSpPr>
          <p:nvPr/>
        </p:nvSpPr>
        <p:spPr>
          <a:xfrm>
            <a:off x="7186498" y="1320064"/>
            <a:ext cx="1969200" cy="19692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>
            <a:spLocks noChangeAspect="1"/>
          </p:cNvSpPr>
          <p:nvPr/>
        </p:nvSpPr>
        <p:spPr>
          <a:xfrm>
            <a:off x="3813713" y="1308634"/>
            <a:ext cx="1969200" cy="19692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>
            <a:spLocks noChangeAspect="1"/>
          </p:cNvSpPr>
          <p:nvPr/>
        </p:nvSpPr>
        <p:spPr>
          <a:xfrm>
            <a:off x="1865905" y="3866794"/>
            <a:ext cx="1969200" cy="19692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>
            <a:spLocks noChangeAspect="1"/>
          </p:cNvSpPr>
          <p:nvPr/>
        </p:nvSpPr>
        <p:spPr>
          <a:xfrm>
            <a:off x="5755961" y="3874048"/>
            <a:ext cx="1969200" cy="19692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2623556" y="5265147"/>
            <a:ext cx="934675" cy="359887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white"/>
                </a:solidFill>
                <a:latin typeface="Franklin Gothic Demi Cond" pitchFamily="34" charset="0"/>
              </a:rPr>
              <a:t>3</a:t>
            </a:r>
            <a:r>
              <a:rPr lang="en-US" sz="1200" dirty="0" smtClean="0">
                <a:solidFill>
                  <a:prstClr val="white"/>
                </a:solidFill>
                <a:latin typeface="Franklin Gothic Demi Cond" pitchFamily="34" charset="0"/>
              </a:rPr>
              <a:t>6</a:t>
            </a:r>
            <a:r>
              <a:rPr lang="ru-RU" sz="1200" dirty="0" smtClean="0">
                <a:solidFill>
                  <a:prstClr val="white"/>
                </a:solidFill>
                <a:latin typeface="Franklin Gothic Demi Cond" pitchFamily="34" charset="0"/>
              </a:rPr>
              <a:t>%</a:t>
            </a:r>
            <a:r>
              <a:rPr lang="ru-RU" sz="1400" dirty="0" smtClean="0">
                <a:solidFill>
                  <a:prstClr val="white"/>
                </a:solidFill>
                <a:latin typeface="Franklin Gothic Demi Cond" pitchFamily="34" charset="0"/>
              </a:rPr>
              <a:t> </a:t>
            </a:r>
            <a:r>
              <a:rPr lang="ru-RU" sz="1800" b="1" dirty="0" smtClean="0">
                <a:solidFill>
                  <a:prstClr val="white"/>
                </a:solidFill>
                <a:latin typeface="Franklin Gothic Demi Cond" pitchFamily="34" charset="0"/>
              </a:rPr>
              <a:t>↑</a:t>
            </a:r>
            <a:r>
              <a:rPr lang="ru-RU" sz="1600" dirty="0" smtClean="0">
                <a:solidFill>
                  <a:prstClr val="white"/>
                </a:solidFill>
                <a:latin typeface="Franklin Gothic Demi Cond" pitchFamily="34" charset="0"/>
              </a:rPr>
              <a:t> 63%</a:t>
            </a:r>
            <a:endParaRPr lang="ru-RU" sz="1300" dirty="0">
              <a:solidFill>
                <a:prstClr val="white"/>
              </a:solidFill>
              <a:latin typeface="Franklin Gothic Demi Cond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791611" y="2595507"/>
            <a:ext cx="1148944" cy="359887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white"/>
                </a:solidFill>
                <a:latin typeface="Franklin Gothic Demi Cond" pitchFamily="34" charset="0"/>
              </a:rPr>
              <a:t>30% </a:t>
            </a:r>
            <a:r>
              <a:rPr lang="ru-RU" sz="1800" b="1" dirty="0" smtClean="0">
                <a:solidFill>
                  <a:prstClr val="white"/>
                </a:solidFill>
                <a:latin typeface="Franklin Gothic Demi Cond" pitchFamily="34" charset="0"/>
              </a:rPr>
              <a:t>↑</a:t>
            </a:r>
            <a:r>
              <a:rPr lang="ru-RU" sz="1400" dirty="0" smtClean="0">
                <a:solidFill>
                  <a:prstClr val="white"/>
                </a:solidFill>
                <a:latin typeface="Franklin Gothic Demi Cond" pitchFamily="34" charset="0"/>
              </a:rPr>
              <a:t> </a:t>
            </a:r>
            <a:r>
              <a:rPr lang="ru-RU" sz="1600" dirty="0" smtClean="0">
                <a:solidFill>
                  <a:prstClr val="white"/>
                </a:solidFill>
                <a:latin typeface="Franklin Gothic Demi Cond" pitchFamily="34" charset="0"/>
              </a:rPr>
              <a:t>58%</a:t>
            </a:r>
            <a:endParaRPr lang="ru-RU" sz="1400" dirty="0">
              <a:solidFill>
                <a:prstClr val="white"/>
              </a:solidFill>
              <a:latin typeface="Franklin Gothic Demi Cond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610368" y="2575729"/>
            <a:ext cx="1148944" cy="359887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white"/>
                </a:solidFill>
                <a:latin typeface="Franklin Gothic Demi Cond" pitchFamily="34" charset="0"/>
              </a:rPr>
              <a:t>28%</a:t>
            </a:r>
            <a:r>
              <a:rPr lang="ru-RU" sz="1800" b="1" dirty="0" smtClean="0">
                <a:solidFill>
                  <a:prstClr val="white"/>
                </a:solidFill>
                <a:latin typeface="Franklin Gothic Demi Cond" pitchFamily="34" charset="0"/>
              </a:rPr>
              <a:t> ↑ </a:t>
            </a:r>
            <a:r>
              <a:rPr lang="ru-RU" sz="1600" dirty="0" smtClean="0">
                <a:solidFill>
                  <a:prstClr val="white"/>
                </a:solidFill>
                <a:latin typeface="Franklin Gothic Demi Cond" pitchFamily="34" charset="0"/>
              </a:rPr>
              <a:t>56%</a:t>
            </a:r>
            <a:endParaRPr lang="ru-RU" sz="1300" dirty="0">
              <a:solidFill>
                <a:prstClr val="white"/>
              </a:solidFill>
              <a:latin typeface="Franklin Gothic Demi Cond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663549" y="4985871"/>
            <a:ext cx="1148944" cy="359887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white"/>
                </a:solidFill>
                <a:latin typeface="Franklin Gothic Demi Cond" pitchFamily="34" charset="0"/>
              </a:rPr>
              <a:t>24%</a:t>
            </a:r>
            <a:r>
              <a:rPr lang="ru-RU" sz="1800" b="1" dirty="0" smtClean="0">
                <a:solidFill>
                  <a:prstClr val="white"/>
                </a:solidFill>
                <a:latin typeface="Franklin Gothic Demi Cond" pitchFamily="34" charset="0"/>
              </a:rPr>
              <a:t> ↑</a:t>
            </a:r>
            <a:r>
              <a:rPr lang="ru-RU" sz="1600" dirty="0" smtClean="0">
                <a:solidFill>
                  <a:prstClr val="white"/>
                </a:solidFill>
                <a:latin typeface="Franklin Gothic Demi Cond" pitchFamily="34" charset="0"/>
              </a:rPr>
              <a:t> 44%</a:t>
            </a:r>
            <a:endParaRPr lang="ru-RU" sz="1300" dirty="0">
              <a:solidFill>
                <a:prstClr val="white"/>
              </a:solidFill>
              <a:latin typeface="Franklin Gothic Demi Cond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379362" y="2684744"/>
            <a:ext cx="1148944" cy="359887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white"/>
                </a:solidFill>
                <a:latin typeface="Franklin Gothic Demi Cond" pitchFamily="34" charset="0"/>
              </a:rPr>
              <a:t>40% </a:t>
            </a:r>
            <a:r>
              <a:rPr lang="ru-RU" sz="1800" b="1" dirty="0" smtClean="0">
                <a:solidFill>
                  <a:prstClr val="white"/>
                </a:solidFill>
                <a:latin typeface="Franklin Gothic Demi Cond" pitchFamily="34" charset="0"/>
              </a:rPr>
              <a:t>↑</a:t>
            </a:r>
            <a:r>
              <a:rPr lang="ru-RU" sz="1600" dirty="0" smtClean="0">
                <a:solidFill>
                  <a:prstClr val="white"/>
                </a:solidFill>
                <a:latin typeface="Franklin Gothic Demi Cond" pitchFamily="34" charset="0"/>
              </a:rPr>
              <a:t> 48%</a:t>
            </a:r>
            <a:endParaRPr lang="ru-RU" sz="1400" dirty="0">
              <a:solidFill>
                <a:prstClr val="white"/>
              </a:solidFill>
              <a:latin typeface="Franklin Gothic Demi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12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5" grpId="0">
        <p:bldAsOne/>
      </p:bldGraphic>
      <p:bldP spid="23" grpId="0"/>
      <p:bldGraphic spid="31" grpId="0">
        <p:bldAsOne/>
      </p:bldGraphic>
      <p:bldP spid="32" grpId="0"/>
      <p:bldP spid="32" grpId="1"/>
      <p:bldP spid="33" grpId="0"/>
      <p:bldP spid="33" grpId="1"/>
      <p:bldGraphic spid="34" grpId="0">
        <p:bldAsOne/>
      </p:bldGraphic>
      <p:bldGraphic spid="35" grpId="0">
        <p:bldAsOne/>
      </p:bldGraphic>
      <p:bldGraphic spid="36" grpId="0">
        <p:bldAsOne/>
      </p:bldGraphic>
      <p:bldP spid="37" grpId="0"/>
      <p:bldP spid="38" grpId="0"/>
      <p:bldP spid="39" grpId="0"/>
      <p:bldP spid="40" grpId="0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4" grpId="0" animBg="1"/>
      <p:bldP spid="55" grpId="0" animBg="1"/>
      <p:bldP spid="56" grpId="0" animBg="1"/>
      <p:bldP spid="57" grpId="0" animBg="1"/>
      <p:bldP spid="58" grpId="0" animBg="1"/>
      <p:bldP spid="59" grpId="0"/>
      <p:bldP spid="60" grpId="0"/>
      <p:bldP spid="61" grpId="0"/>
      <p:bldP spid="62" grpId="0"/>
      <p:bldP spid="63" grpId="0"/>
      <p:bldP spid="30" grpId="0"/>
      <p:bldP spid="54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2" grpId="0" animBg="1"/>
      <p:bldP spid="76" grpId="0" animBg="1"/>
      <p:bldP spid="77" grpId="0" animBg="1"/>
      <p:bldP spid="78" grpId="0" animBg="1"/>
      <p:bldP spid="79" grpId="0" animBg="1"/>
      <p:bldP spid="80" grpId="0"/>
      <p:bldP spid="81" grpId="0"/>
      <p:bldP spid="82" grpId="0"/>
      <p:bldP spid="83" grpId="0"/>
      <p:bldP spid="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Презентации\2013\Новая папка\фон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9200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74850" y="0"/>
            <a:ext cx="7443588" cy="62316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346E60"/>
                </a:solidFill>
                <a:latin typeface="Franklin Gothic Demi Cond" pitchFamily="34" charset="0"/>
                <a:cs typeface="Arial" pitchFamily="34" charset="0"/>
              </a:rPr>
              <a:t>Доля Группы компаний ТАИФ в приросте  производственных мощностей нефтехимической отрасли Российской Федерации за 2000 – 2012 гг., </a:t>
            </a:r>
            <a:r>
              <a:rPr lang="ru-RU" sz="1800" dirty="0" err="1" smtClean="0">
                <a:solidFill>
                  <a:srgbClr val="346E60"/>
                </a:solidFill>
                <a:latin typeface="Franklin Gothic Demi Cond" pitchFamily="34" charset="0"/>
                <a:cs typeface="Arial" pitchFamily="34" charset="0"/>
              </a:rPr>
              <a:t>тыс.т</a:t>
            </a:r>
            <a:r>
              <a:rPr lang="ru-RU" sz="1800" dirty="0" smtClean="0">
                <a:solidFill>
                  <a:srgbClr val="346E60"/>
                </a:solidFill>
                <a:latin typeface="Franklin Gothic Demi Cond" pitchFamily="34" charset="0"/>
                <a:cs typeface="Arial" pitchFamily="34" charset="0"/>
              </a:rPr>
              <a:t>.</a:t>
            </a:r>
            <a:endParaRPr lang="ru-RU" sz="1800" dirty="0">
              <a:solidFill>
                <a:srgbClr val="346E60"/>
              </a:solidFill>
              <a:latin typeface="Franklin Gothic Demi Cond" pitchFamily="34" charset="0"/>
              <a:cs typeface="Arial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072075105"/>
              </p:ext>
            </p:extLst>
          </p:nvPr>
        </p:nvGraphicFramePr>
        <p:xfrm>
          <a:off x="-279069" y="1483225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003671" y="1295492"/>
            <a:ext cx="886374" cy="359887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>
            <a:defPPr>
              <a:defRPr lang="ru-RU"/>
            </a:defPPr>
            <a:lvl1pPr algn="r">
              <a:defRPr sz="1600">
                <a:solidFill>
                  <a:schemeClr val="accent1"/>
                </a:solidFill>
                <a:latin typeface="Franklin Gothic Demi Cond" pitchFamily="34" charset="0"/>
              </a:defRPr>
            </a:lvl1pPr>
          </a:lstStyle>
          <a:p>
            <a:pPr algn="ctr"/>
            <a:r>
              <a:rPr lang="ru-RU" sz="1800" dirty="0" smtClean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ЭТИЛЕН</a:t>
            </a:r>
            <a:endParaRPr lang="ru-RU" sz="1800" dirty="0">
              <a:solidFill>
                <a:srgbClr val="B24C23"/>
              </a:solidFill>
              <a:effectLst>
                <a:glow rad="165100">
                  <a:schemeClr val="bg1">
                    <a:alpha val="40000"/>
                  </a:schemeClr>
                </a:glow>
              </a:effectLst>
              <a:latin typeface="Franklin Gothic Demi" pitchFamily="34" charset="0"/>
            </a:endParaRPr>
          </a:p>
        </p:txBody>
      </p:sp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617646810"/>
              </p:ext>
            </p:extLst>
          </p:nvPr>
        </p:nvGraphicFramePr>
        <p:xfrm>
          <a:off x="4400889" y="1483225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3672515963"/>
              </p:ext>
            </p:extLst>
          </p:nvPr>
        </p:nvGraphicFramePr>
        <p:xfrm>
          <a:off x="6740868" y="1483225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2499177380"/>
              </p:ext>
            </p:extLst>
          </p:nvPr>
        </p:nvGraphicFramePr>
        <p:xfrm>
          <a:off x="2060910" y="1483225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5435600" y="1295492"/>
            <a:ext cx="1324025" cy="390664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>
            <a:defPPr>
              <a:defRPr lang="ru-RU"/>
            </a:defPPr>
            <a:lvl1pPr algn="r">
              <a:defRPr sz="1600">
                <a:solidFill>
                  <a:schemeClr val="accent1"/>
                </a:solidFill>
                <a:latin typeface="Franklin Gothic Demi Cond" pitchFamily="34" charset="0"/>
              </a:defRPr>
            </a:lvl1pPr>
          </a:lstStyle>
          <a:p>
            <a:pPr algn="ctr"/>
            <a:r>
              <a:rPr lang="ru-RU" sz="1800" dirty="0" smtClean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ПЛАСТИКИ</a:t>
            </a:r>
            <a:r>
              <a:rPr lang="ru-RU" sz="1800" baseline="30000" dirty="0" smtClean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 </a:t>
            </a:r>
            <a:r>
              <a:rPr lang="ru-RU" sz="2000" baseline="30000" dirty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*</a:t>
            </a:r>
            <a:endParaRPr lang="ru-RU" sz="1800" dirty="0">
              <a:solidFill>
                <a:srgbClr val="B24C23"/>
              </a:solidFill>
              <a:effectLst>
                <a:glow rad="165100">
                  <a:schemeClr val="bg1">
                    <a:alpha val="40000"/>
                  </a:schemeClr>
                </a:glow>
              </a:effectLst>
              <a:latin typeface="Franklin Gothic Dem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28401" y="1295492"/>
            <a:ext cx="2499725" cy="390664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>
            <a:defPPr>
              <a:defRPr lang="ru-RU"/>
            </a:defPPr>
            <a:lvl1pPr algn="r">
              <a:defRPr sz="1600">
                <a:solidFill>
                  <a:schemeClr val="accent1"/>
                </a:solidFill>
                <a:latin typeface="Franklin Gothic Demi Cond" pitchFamily="34" charset="0"/>
              </a:defRPr>
            </a:lvl1pPr>
          </a:lstStyle>
          <a:p>
            <a:pPr algn="ctr"/>
            <a:r>
              <a:rPr lang="ru-RU" sz="1800" dirty="0" smtClean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ПОЛИМЕРЫ </a:t>
            </a:r>
            <a:r>
              <a:rPr lang="ru-RU" sz="2000" baseline="30000" dirty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*</a:t>
            </a:r>
            <a:endParaRPr lang="ru-RU" sz="1800" dirty="0">
              <a:solidFill>
                <a:srgbClr val="B24C23"/>
              </a:solidFill>
              <a:effectLst>
                <a:glow rad="165100">
                  <a:schemeClr val="bg1">
                    <a:alpha val="40000"/>
                  </a:schemeClr>
                </a:glow>
              </a:effectLst>
              <a:latin typeface="Franklin Gothic Dem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30090" y="1295492"/>
            <a:ext cx="1120597" cy="359887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>
            <a:defPPr>
              <a:defRPr lang="ru-RU"/>
            </a:defPPr>
            <a:lvl1pPr algn="r">
              <a:defRPr sz="1600">
                <a:solidFill>
                  <a:schemeClr val="accent1"/>
                </a:solidFill>
                <a:latin typeface="Franklin Gothic Demi Cond" pitchFamily="34" charset="0"/>
              </a:defRPr>
            </a:lvl1pPr>
          </a:lstStyle>
          <a:p>
            <a:pPr algn="ctr"/>
            <a:r>
              <a:rPr lang="ru-RU" sz="1800" dirty="0" smtClean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КАУЧУКИ</a:t>
            </a:r>
            <a:r>
              <a:rPr lang="ru-RU" sz="1800" baseline="30000" dirty="0" smtClean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 *</a:t>
            </a:r>
            <a:endParaRPr lang="ru-RU" sz="1800" dirty="0">
              <a:solidFill>
                <a:srgbClr val="B24C23"/>
              </a:solidFill>
              <a:effectLst>
                <a:glow rad="165100">
                  <a:schemeClr val="bg1">
                    <a:alpha val="40000"/>
                  </a:schemeClr>
                </a:glow>
              </a:effectLst>
              <a:latin typeface="Franklin Gothic Demi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29874" y="2905057"/>
            <a:ext cx="811987" cy="359887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>
            <a:defPPr>
              <a:defRPr lang="ru-RU"/>
            </a:defPPr>
            <a:lvl1pPr algn="r">
              <a:defRPr sz="1600">
                <a:solidFill>
                  <a:schemeClr val="accent1"/>
                </a:solidFill>
                <a:latin typeface="Franklin Gothic Demi Cond" pitchFamily="34" charset="0"/>
              </a:defRPr>
            </a:lvl1pPr>
          </a:lstStyle>
          <a:p>
            <a:pPr algn="ctr"/>
            <a:r>
              <a:rPr lang="ru-RU" sz="1800" dirty="0" smtClean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450</a:t>
            </a:r>
            <a:endParaRPr lang="ru-RU" sz="1800" dirty="0">
              <a:solidFill>
                <a:srgbClr val="B24C23"/>
              </a:solidFill>
              <a:effectLst>
                <a:glow rad="165100">
                  <a:schemeClr val="bg1">
                    <a:alpha val="40000"/>
                  </a:schemeClr>
                </a:glow>
              </a:effectLst>
              <a:latin typeface="Franklin Gothic Dem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21393" y="2905057"/>
            <a:ext cx="1242060" cy="359887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>
            <a:defPPr>
              <a:defRPr lang="ru-RU"/>
            </a:defPPr>
            <a:lvl1pPr algn="r">
              <a:defRPr sz="1600">
                <a:solidFill>
                  <a:schemeClr val="accent1"/>
                </a:solidFill>
                <a:latin typeface="Franklin Gothic Demi Cond" pitchFamily="34" charset="0"/>
              </a:defRPr>
            </a:lvl1pPr>
          </a:lstStyle>
          <a:p>
            <a:pPr algn="ctr"/>
            <a:r>
              <a:rPr lang="ru-RU" sz="1800" dirty="0" smtClean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1 339</a:t>
            </a:r>
            <a:endParaRPr lang="ru-RU" sz="1800" dirty="0">
              <a:solidFill>
                <a:srgbClr val="B24C23"/>
              </a:solidFill>
              <a:effectLst>
                <a:glow rad="165100">
                  <a:schemeClr val="bg1">
                    <a:alpha val="40000"/>
                  </a:schemeClr>
                </a:glow>
              </a:effectLst>
              <a:latin typeface="Franklin Gothic Demi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93093" y="2905057"/>
            <a:ext cx="1055403" cy="359887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>
            <a:defPPr>
              <a:defRPr lang="ru-RU"/>
            </a:defPPr>
            <a:lvl1pPr algn="r">
              <a:defRPr sz="1600">
                <a:solidFill>
                  <a:schemeClr val="accent1"/>
                </a:solidFill>
                <a:latin typeface="Franklin Gothic Demi Cond" pitchFamily="34" charset="0"/>
              </a:defRPr>
            </a:lvl1pPr>
          </a:lstStyle>
          <a:p>
            <a:pPr algn="ctr"/>
            <a:r>
              <a:rPr lang="ru-RU" sz="1800" dirty="0" smtClean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1 821</a:t>
            </a:r>
            <a:endParaRPr lang="ru-RU" sz="1800" dirty="0">
              <a:solidFill>
                <a:srgbClr val="B24C23"/>
              </a:solidFill>
              <a:effectLst>
                <a:glow rad="165100">
                  <a:schemeClr val="bg1">
                    <a:alpha val="40000"/>
                  </a:schemeClr>
                </a:glow>
              </a:effectLst>
              <a:latin typeface="Franklin Gothic Demi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084392" y="2905057"/>
            <a:ext cx="811987" cy="359887"/>
          </a:xfrm>
          <a:prstGeom prst="rect">
            <a:avLst/>
          </a:prstGeom>
          <a:noFill/>
        </p:spPr>
        <p:txBody>
          <a:bodyPr wrap="square" lIns="0" tIns="41043" rIns="0" bIns="41043" rtlCol="0">
            <a:spAutoFit/>
          </a:bodyPr>
          <a:lstStyle>
            <a:defPPr>
              <a:defRPr lang="ru-RU"/>
            </a:defPPr>
            <a:lvl1pPr algn="r">
              <a:defRPr sz="1600">
                <a:solidFill>
                  <a:schemeClr val="accent1"/>
                </a:solidFill>
                <a:latin typeface="Franklin Gothic Demi Cond" pitchFamily="34" charset="0"/>
              </a:defRPr>
            </a:lvl1pPr>
          </a:lstStyle>
          <a:p>
            <a:pPr algn="ctr"/>
            <a:r>
              <a:rPr lang="ru-RU" sz="1800" dirty="0" smtClean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482</a:t>
            </a:r>
            <a:endParaRPr lang="ru-RU" sz="1800" dirty="0">
              <a:solidFill>
                <a:srgbClr val="B24C23"/>
              </a:solidFill>
              <a:effectLst>
                <a:glow rad="165100">
                  <a:schemeClr val="bg1">
                    <a:alpha val="40000"/>
                  </a:schemeClr>
                </a:glow>
              </a:effectLst>
              <a:latin typeface="Franklin Gothic Demi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95130" y="5306569"/>
            <a:ext cx="4674430" cy="307777"/>
            <a:chOff x="1115616" y="5819794"/>
            <a:chExt cx="4674430" cy="410368"/>
          </a:xfrm>
        </p:grpSpPr>
        <p:sp>
          <p:nvSpPr>
            <p:cNvPr id="17" name="TextBox 16"/>
            <p:cNvSpPr txBox="1"/>
            <p:nvPr/>
          </p:nvSpPr>
          <p:spPr>
            <a:xfrm>
              <a:off x="1691680" y="5819794"/>
              <a:ext cx="4098366" cy="410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prstClr val="white"/>
                  </a:solidFill>
                  <a:latin typeface="Franklin Gothic Demi Cond" pitchFamily="34" charset="0"/>
                </a:rPr>
                <a:t>- </a:t>
              </a:r>
              <a:r>
                <a:rPr lang="ru-RU" sz="1400" dirty="0">
                  <a:solidFill>
                    <a:prstClr val="white"/>
                  </a:solidFill>
                  <a:latin typeface="Franklin Gothic Demi Cond" pitchFamily="34" charset="0"/>
                </a:rPr>
                <a:t>д</a:t>
              </a:r>
              <a:r>
                <a:rPr lang="ru-RU" sz="1400" dirty="0" smtClean="0">
                  <a:solidFill>
                    <a:prstClr val="white"/>
                  </a:solidFill>
                  <a:latin typeface="Franklin Gothic Demi Cond" pitchFamily="34" charset="0"/>
                </a:rPr>
                <a:t>ругие предприятия нефтехимической отрасли РФ</a:t>
              </a:r>
              <a:endParaRPr lang="ru-RU" sz="1400" dirty="0">
                <a:solidFill>
                  <a:srgbClr val="FFFF00"/>
                </a:solidFill>
                <a:latin typeface="Franklin Gothic Demi Cond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115616" y="5949478"/>
              <a:ext cx="576000" cy="215999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Franklin Gothic Demi Cond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00227" y="4950088"/>
            <a:ext cx="4821167" cy="307777"/>
            <a:chOff x="1115616" y="5481241"/>
            <a:chExt cx="4821167" cy="410368"/>
          </a:xfrm>
        </p:grpSpPr>
        <p:sp>
          <p:nvSpPr>
            <p:cNvPr id="20" name="TextBox 19"/>
            <p:cNvSpPr txBox="1"/>
            <p:nvPr/>
          </p:nvSpPr>
          <p:spPr>
            <a:xfrm>
              <a:off x="1664199" y="5481241"/>
              <a:ext cx="4272584" cy="410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latin typeface="Franklin Gothic Demi Cond" pitchFamily="34" charset="0"/>
                </a:rPr>
                <a:t>- </a:t>
              </a:r>
              <a:r>
                <a:rPr lang="ru-RU" sz="1400" dirty="0">
                  <a:solidFill>
                    <a:prstClr val="white"/>
                  </a:solidFill>
                  <a:latin typeface="Franklin Gothic Demi Cond" pitchFamily="34" charset="0"/>
                </a:rPr>
                <a:t>н</a:t>
              </a:r>
              <a:r>
                <a:rPr lang="ru-RU" sz="1400" dirty="0" smtClean="0">
                  <a:solidFill>
                    <a:prstClr val="white"/>
                  </a:solidFill>
                  <a:latin typeface="Franklin Gothic Demi Cond" pitchFamily="34" charset="0"/>
                </a:rPr>
                <a:t>ефтехимические предприятия Группы компаний  ТАИФ</a:t>
              </a:r>
              <a:endParaRPr lang="ru-RU" sz="1400" dirty="0">
                <a:solidFill>
                  <a:schemeClr val="bg1"/>
                </a:solidFill>
                <a:latin typeface="Franklin Gothic Demi Cond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115616" y="5589240"/>
              <a:ext cx="576000" cy="215999"/>
            </a:xfrm>
            <a:prstGeom prst="rect">
              <a:avLst/>
            </a:prstGeom>
            <a:solidFill>
              <a:srgbClr val="00CC66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Franklin Gothic Demi Cond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82526" y="4629518"/>
            <a:ext cx="5839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B24C23"/>
                </a:solidFill>
                <a:latin typeface="Franklin Gothic Demi Cond" pitchFamily="34" charset="0"/>
              </a:rPr>
              <a:t>*</a:t>
            </a:r>
            <a:r>
              <a:rPr lang="ru-RU" sz="1400" dirty="0" smtClean="0">
                <a:solidFill>
                  <a:schemeClr val="bg1"/>
                </a:solidFill>
                <a:latin typeface="Franklin Gothic Demi Cond" pitchFamily="34" charset="0"/>
              </a:rPr>
              <a:t> – по видам продукции, производимой  предприятиями  Группы компаний ТАИФ</a:t>
            </a:r>
            <a:endParaRPr lang="ru-RU" sz="1400" dirty="0">
              <a:solidFill>
                <a:schemeClr val="bg1"/>
              </a:solidFill>
              <a:latin typeface="Franklin Gothic Demi Cond" pitchFamily="34" charset="0"/>
            </a:endParaRPr>
          </a:p>
        </p:txBody>
      </p:sp>
      <p:sp>
        <p:nvSpPr>
          <p:cNvPr id="24" name="TextBox 16"/>
          <p:cNvSpPr txBox="1"/>
          <p:nvPr/>
        </p:nvSpPr>
        <p:spPr>
          <a:xfrm>
            <a:off x="1909469" y="1618528"/>
            <a:ext cx="792224" cy="307777"/>
          </a:xfrm>
          <a:prstGeom prst="rect">
            <a:avLst/>
          </a:prstGeom>
          <a:noFill/>
          <a:ln>
            <a:noFill/>
          </a:ln>
          <a:effectLst>
            <a:glow rad="177800">
              <a:schemeClr val="bg1">
                <a:alpha val="40000"/>
              </a:schemeClr>
            </a:glow>
            <a:softEdge rad="101600"/>
          </a:effectLst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indent="0" algn="ctr">
              <a:defRPr sz="200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defRPr>
            </a:lvl1pPr>
            <a:lvl2pPr marL="457200" indent="0">
              <a:defRPr sz="1100"/>
            </a:lvl2pPr>
            <a:lvl3pPr marL="914400" indent="0">
              <a:defRPr sz="1100"/>
            </a:lvl3pPr>
            <a:lvl4pPr marL="1371600" indent="0">
              <a:defRPr sz="1100"/>
            </a:lvl4pPr>
            <a:lvl5pPr marL="1828800" indent="0">
              <a:defRPr sz="1100"/>
            </a:lvl5pPr>
            <a:lvl6pPr marL="2286000" indent="0">
              <a:defRPr sz="1100"/>
            </a:lvl6pPr>
            <a:lvl7pPr marL="2743200" indent="0">
              <a:defRPr sz="1100"/>
            </a:lvl7pPr>
            <a:lvl8pPr marL="3200400" indent="0">
              <a:defRPr sz="1100"/>
            </a:lvl8pPr>
            <a:lvl9pPr marL="3657600" indent="0">
              <a:defRPr sz="1100"/>
            </a:lvl9pPr>
          </a:lstStyle>
          <a:p>
            <a:r>
              <a:rPr lang="ru-RU" dirty="0" smtClean="0"/>
              <a:t>79 %</a:t>
            </a:r>
            <a:r>
              <a:rPr lang="en-US" dirty="0" smtClean="0"/>
              <a:t> </a:t>
            </a:r>
            <a:endParaRPr lang="ru-RU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1867819" y="1910430"/>
            <a:ext cx="708138" cy="143796"/>
            <a:chOff x="1867819" y="1910430"/>
            <a:chExt cx="708138" cy="143796"/>
          </a:xfrm>
        </p:grpSpPr>
        <p:cxnSp>
          <p:nvCxnSpPr>
            <p:cNvPr id="26" name="Прямая со стрелкой 25"/>
            <p:cNvCxnSpPr/>
            <p:nvPr/>
          </p:nvCxnSpPr>
          <p:spPr>
            <a:xfrm flipV="1">
              <a:off x="1867819" y="1910430"/>
              <a:ext cx="175000" cy="143796"/>
            </a:xfrm>
            <a:prstGeom prst="straightConnector1">
              <a:avLst/>
            </a:prstGeom>
            <a:ln w="28575">
              <a:solidFill>
                <a:srgbClr val="B24C23"/>
              </a:solidFill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>
              <a:off x="2035957" y="1915672"/>
              <a:ext cx="540000" cy="0"/>
            </a:xfrm>
            <a:prstGeom prst="straightConnector1">
              <a:avLst/>
            </a:prstGeom>
            <a:ln w="28575">
              <a:solidFill>
                <a:srgbClr val="B24C23"/>
              </a:solidFill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16"/>
          <p:cNvSpPr txBox="1"/>
          <p:nvPr/>
        </p:nvSpPr>
        <p:spPr>
          <a:xfrm>
            <a:off x="4297069" y="1618528"/>
            <a:ext cx="792224" cy="307777"/>
          </a:xfrm>
          <a:prstGeom prst="rect">
            <a:avLst/>
          </a:prstGeom>
          <a:noFill/>
          <a:ln>
            <a:noFill/>
          </a:ln>
          <a:effectLst>
            <a:glow rad="177800">
              <a:schemeClr val="bg1">
                <a:alpha val="40000"/>
              </a:schemeClr>
            </a:glow>
            <a:softEdge rad="101600"/>
          </a:effectLst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indent="0" algn="ctr">
              <a:defRPr sz="200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defRPr>
            </a:lvl1pPr>
            <a:lvl2pPr marL="457200" indent="0">
              <a:defRPr sz="1100"/>
            </a:lvl2pPr>
            <a:lvl3pPr marL="914400" indent="0">
              <a:defRPr sz="1100"/>
            </a:lvl3pPr>
            <a:lvl4pPr marL="1371600" indent="0">
              <a:defRPr sz="1100"/>
            </a:lvl4pPr>
            <a:lvl5pPr marL="1828800" indent="0">
              <a:defRPr sz="1100"/>
            </a:lvl5pPr>
            <a:lvl6pPr marL="2286000" indent="0">
              <a:defRPr sz="1100"/>
            </a:lvl6pPr>
            <a:lvl7pPr marL="2743200" indent="0">
              <a:defRPr sz="1100"/>
            </a:lvl7pPr>
            <a:lvl8pPr marL="3200400" indent="0">
              <a:defRPr sz="1100"/>
            </a:lvl8pPr>
            <a:lvl9pPr marL="3657600" indent="0">
              <a:defRPr sz="1100"/>
            </a:lvl9pPr>
          </a:lstStyle>
          <a:p>
            <a:r>
              <a:rPr lang="ru-RU" dirty="0" smtClean="0"/>
              <a:t>82 %</a:t>
            </a:r>
            <a:r>
              <a:rPr lang="en-US" dirty="0" smtClean="0"/>
              <a:t> </a:t>
            </a:r>
            <a:endParaRPr lang="ru-RU" dirty="0"/>
          </a:p>
        </p:txBody>
      </p:sp>
      <p:grpSp>
        <p:nvGrpSpPr>
          <p:cNvPr id="46" name="Группа 45"/>
          <p:cNvGrpSpPr/>
          <p:nvPr/>
        </p:nvGrpSpPr>
        <p:grpSpPr>
          <a:xfrm>
            <a:off x="4230019" y="1910430"/>
            <a:ext cx="708138" cy="143796"/>
            <a:chOff x="1867819" y="1910430"/>
            <a:chExt cx="708138" cy="143796"/>
          </a:xfrm>
        </p:grpSpPr>
        <p:cxnSp>
          <p:nvCxnSpPr>
            <p:cNvPr id="47" name="Прямая со стрелкой 46"/>
            <p:cNvCxnSpPr/>
            <p:nvPr/>
          </p:nvCxnSpPr>
          <p:spPr>
            <a:xfrm flipV="1">
              <a:off x="1867819" y="1910430"/>
              <a:ext cx="175000" cy="143796"/>
            </a:xfrm>
            <a:prstGeom prst="straightConnector1">
              <a:avLst/>
            </a:prstGeom>
            <a:ln w="28575">
              <a:solidFill>
                <a:srgbClr val="B24C23"/>
              </a:solidFill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/>
            <p:nvPr/>
          </p:nvCxnSpPr>
          <p:spPr>
            <a:xfrm>
              <a:off x="2035957" y="1915672"/>
              <a:ext cx="540000" cy="0"/>
            </a:xfrm>
            <a:prstGeom prst="straightConnector1">
              <a:avLst/>
            </a:prstGeom>
            <a:ln w="28575">
              <a:solidFill>
                <a:srgbClr val="B24C23"/>
              </a:solidFill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16"/>
          <p:cNvSpPr txBox="1"/>
          <p:nvPr/>
        </p:nvSpPr>
        <p:spPr>
          <a:xfrm>
            <a:off x="6633869" y="1618528"/>
            <a:ext cx="792224" cy="307777"/>
          </a:xfrm>
          <a:prstGeom prst="rect">
            <a:avLst/>
          </a:prstGeom>
          <a:noFill/>
          <a:ln>
            <a:noFill/>
          </a:ln>
          <a:effectLst>
            <a:glow rad="177800">
              <a:schemeClr val="bg1">
                <a:alpha val="40000"/>
              </a:schemeClr>
            </a:glow>
            <a:softEdge rad="101600"/>
          </a:effectLst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indent="0" algn="ctr">
              <a:defRPr sz="200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defRPr>
            </a:lvl1pPr>
            <a:lvl2pPr marL="457200" indent="0">
              <a:defRPr sz="1100"/>
            </a:lvl2pPr>
            <a:lvl3pPr marL="914400" indent="0">
              <a:defRPr sz="1100"/>
            </a:lvl3pPr>
            <a:lvl4pPr marL="1371600" indent="0">
              <a:defRPr sz="1100"/>
            </a:lvl4pPr>
            <a:lvl5pPr marL="1828800" indent="0">
              <a:defRPr sz="1100"/>
            </a:lvl5pPr>
            <a:lvl6pPr marL="2286000" indent="0">
              <a:defRPr sz="1100"/>
            </a:lvl6pPr>
            <a:lvl7pPr marL="2743200" indent="0">
              <a:defRPr sz="1100"/>
            </a:lvl7pPr>
            <a:lvl8pPr marL="3200400" indent="0">
              <a:defRPr sz="1100"/>
            </a:lvl8pPr>
            <a:lvl9pPr marL="3657600" indent="0">
              <a:defRPr sz="1100"/>
            </a:lvl9pPr>
          </a:lstStyle>
          <a:p>
            <a:r>
              <a:rPr lang="ru-RU" dirty="0" smtClean="0"/>
              <a:t>81 %</a:t>
            </a:r>
            <a:r>
              <a:rPr lang="en-US" dirty="0" smtClean="0"/>
              <a:t> </a:t>
            </a:r>
            <a:endParaRPr lang="ru-RU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6592219" y="1910430"/>
            <a:ext cx="708138" cy="143796"/>
            <a:chOff x="1867819" y="1910430"/>
            <a:chExt cx="708138" cy="143796"/>
          </a:xfrm>
        </p:grpSpPr>
        <p:cxnSp>
          <p:nvCxnSpPr>
            <p:cNvPr id="51" name="Прямая со стрелкой 50"/>
            <p:cNvCxnSpPr/>
            <p:nvPr/>
          </p:nvCxnSpPr>
          <p:spPr>
            <a:xfrm flipV="1">
              <a:off x="1867819" y="1910430"/>
              <a:ext cx="175000" cy="143796"/>
            </a:xfrm>
            <a:prstGeom prst="straightConnector1">
              <a:avLst/>
            </a:prstGeom>
            <a:ln w="28575">
              <a:solidFill>
                <a:srgbClr val="B24C23"/>
              </a:solidFill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/>
            <p:nvPr/>
          </p:nvCxnSpPr>
          <p:spPr>
            <a:xfrm>
              <a:off x="2035957" y="1915672"/>
              <a:ext cx="540000" cy="0"/>
            </a:xfrm>
            <a:prstGeom prst="straightConnector1">
              <a:avLst/>
            </a:prstGeom>
            <a:ln w="28575">
              <a:solidFill>
                <a:srgbClr val="B24C23"/>
              </a:solidFill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16"/>
          <p:cNvSpPr txBox="1"/>
          <p:nvPr/>
        </p:nvSpPr>
        <p:spPr>
          <a:xfrm>
            <a:off x="8923186" y="1618528"/>
            <a:ext cx="792224" cy="307777"/>
          </a:xfrm>
          <a:prstGeom prst="rect">
            <a:avLst/>
          </a:prstGeom>
          <a:noFill/>
          <a:ln>
            <a:noFill/>
          </a:ln>
          <a:effectLst>
            <a:glow rad="177800">
              <a:schemeClr val="bg1">
                <a:alpha val="40000"/>
              </a:schemeClr>
            </a:glow>
            <a:softEdge rad="101600"/>
          </a:effectLst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indent="0" algn="ctr">
              <a:defRPr sz="200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defRPr>
            </a:lvl1pPr>
            <a:lvl2pPr marL="457200" indent="0">
              <a:defRPr sz="1100"/>
            </a:lvl2pPr>
            <a:lvl3pPr marL="914400" indent="0">
              <a:defRPr sz="1100"/>
            </a:lvl3pPr>
            <a:lvl4pPr marL="1371600" indent="0">
              <a:defRPr sz="1100"/>
            </a:lvl4pPr>
            <a:lvl5pPr marL="1828800" indent="0">
              <a:defRPr sz="1100"/>
            </a:lvl5pPr>
            <a:lvl6pPr marL="2286000" indent="0">
              <a:defRPr sz="1100"/>
            </a:lvl6pPr>
            <a:lvl7pPr marL="2743200" indent="0">
              <a:defRPr sz="1100"/>
            </a:lvl7pPr>
            <a:lvl8pPr marL="3200400" indent="0">
              <a:defRPr sz="1100"/>
            </a:lvl8pPr>
            <a:lvl9pPr marL="3657600" indent="0">
              <a:defRPr sz="1100"/>
            </a:lvl9pPr>
          </a:lstStyle>
          <a:p>
            <a:r>
              <a:rPr lang="ru-RU" dirty="0" smtClean="0"/>
              <a:t>84 %</a:t>
            </a:r>
            <a:r>
              <a:rPr lang="en-US" dirty="0" smtClean="0"/>
              <a:t> </a:t>
            </a:r>
            <a:endParaRPr lang="ru-RU" dirty="0"/>
          </a:p>
        </p:txBody>
      </p:sp>
      <p:grpSp>
        <p:nvGrpSpPr>
          <p:cNvPr id="55" name="Группа 54"/>
          <p:cNvGrpSpPr/>
          <p:nvPr/>
        </p:nvGrpSpPr>
        <p:grpSpPr>
          <a:xfrm>
            <a:off x="8881536" y="1910430"/>
            <a:ext cx="708138" cy="143796"/>
            <a:chOff x="1867819" y="1910430"/>
            <a:chExt cx="708138" cy="143796"/>
          </a:xfrm>
        </p:grpSpPr>
        <p:cxnSp>
          <p:nvCxnSpPr>
            <p:cNvPr id="56" name="Прямая со стрелкой 55"/>
            <p:cNvCxnSpPr/>
            <p:nvPr/>
          </p:nvCxnSpPr>
          <p:spPr>
            <a:xfrm flipV="1">
              <a:off x="1867819" y="1910430"/>
              <a:ext cx="175000" cy="143796"/>
            </a:xfrm>
            <a:prstGeom prst="straightConnector1">
              <a:avLst/>
            </a:prstGeom>
            <a:ln w="28575">
              <a:solidFill>
                <a:srgbClr val="B24C23"/>
              </a:solidFill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/>
            <p:nvPr/>
          </p:nvCxnSpPr>
          <p:spPr>
            <a:xfrm>
              <a:off x="2035957" y="1915672"/>
              <a:ext cx="540000" cy="0"/>
            </a:xfrm>
            <a:prstGeom prst="straightConnector1">
              <a:avLst/>
            </a:prstGeom>
            <a:ln w="28575">
              <a:solidFill>
                <a:srgbClr val="B24C23"/>
              </a:solidFill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958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5" grpId="0">
        <p:bldAsOne/>
      </p:bldGraphic>
      <p:bldP spid="23" grpId="0"/>
      <p:bldGraphic spid="31" grpId="0">
        <p:bldAsOne/>
      </p:bldGraphic>
      <p:bldGraphic spid="34" grpId="0">
        <p:bldAsOne/>
      </p:bldGraphic>
      <p:bldGraphic spid="35" grpId="0">
        <p:bldAsOne/>
      </p:bldGraphic>
      <p:bldP spid="37" grpId="0"/>
      <p:bldP spid="38" grpId="0"/>
      <p:bldP spid="39" grpId="0"/>
      <p:bldP spid="41" grpId="0"/>
      <p:bldP spid="42" grpId="0"/>
      <p:bldP spid="43" grpId="0"/>
      <p:bldP spid="52" grpId="0"/>
      <p:bldP spid="22" grpId="0"/>
      <p:bldP spid="24" grpId="0"/>
      <p:bldP spid="45" grpId="0"/>
      <p:bldP spid="49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та\Презентации\2013\Новая папка\фон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79200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63" y="414673"/>
            <a:ext cx="360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71" y="414673"/>
            <a:ext cx="3600000" cy="2520000"/>
          </a:xfrm>
          <a:prstGeom prst="rect">
            <a:avLst/>
          </a:prstGeom>
        </p:spPr>
      </p:pic>
      <p:pic>
        <p:nvPicPr>
          <p:cNvPr id="2" name="Picture 2"/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63" y="3281067"/>
            <a:ext cx="360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71" y="3281067"/>
            <a:ext cx="360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72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Работа\Презентации\2013\Новая папка\фон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9200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186266229"/>
              </p:ext>
            </p:extLst>
          </p:nvPr>
        </p:nvGraphicFramePr>
        <p:xfrm>
          <a:off x="595423" y="776177"/>
          <a:ext cx="8803758" cy="5007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2"/>
          <p:cNvSpPr txBox="1">
            <a:spLocks/>
          </p:cNvSpPr>
          <p:nvPr/>
        </p:nvSpPr>
        <p:spPr>
          <a:xfrm>
            <a:off x="441602" y="0"/>
            <a:ext cx="8910084" cy="623168"/>
          </a:xfrm>
          <a:prstGeom prst="rect">
            <a:avLst/>
          </a:prstGeom>
        </p:spPr>
        <p:txBody>
          <a:bodyPr vert="horz" lIns="115971" tIns="57985" rIns="115971" bIns="57985" rtlCol="0" anchor="ctr">
            <a:noAutofit/>
          </a:bodyPr>
          <a:lstStyle>
            <a:lvl1pPr algn="ctr">
              <a:spcBef>
                <a:spcPct val="0"/>
              </a:spcBef>
              <a:buNone/>
              <a:defRPr sz="1800">
                <a:solidFill>
                  <a:srgbClr val="346E60"/>
                </a:solidFill>
                <a:latin typeface="Franklin Gothic Demi Cond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/>
              <a:t>Динамика роста налоговых  платежей и сборов Группы компаний ТАИФ</a:t>
            </a:r>
          </a:p>
          <a:p>
            <a:r>
              <a:rPr lang="ru-RU" dirty="0"/>
              <a:t>за 2000-2013гг., </a:t>
            </a:r>
            <a:r>
              <a:rPr lang="ru-RU" dirty="0" err="1"/>
              <a:t>млрд.руб</a:t>
            </a:r>
            <a:r>
              <a:rPr lang="ru-RU" dirty="0"/>
              <a:t>.</a:t>
            </a:r>
          </a:p>
        </p:txBody>
      </p:sp>
      <p:sp>
        <p:nvSpPr>
          <p:cNvPr id="5" name="TextBox 16"/>
          <p:cNvSpPr txBox="1"/>
          <p:nvPr/>
        </p:nvSpPr>
        <p:spPr>
          <a:xfrm>
            <a:off x="3381376" y="1905415"/>
            <a:ext cx="3909060" cy="492443"/>
          </a:xfrm>
          <a:prstGeom prst="rect">
            <a:avLst/>
          </a:prstGeom>
          <a:noFill/>
          <a:ln>
            <a:noFill/>
          </a:ln>
          <a:effectLst>
            <a:glow rad="177800">
              <a:schemeClr val="bg1">
                <a:alpha val="40000"/>
              </a:schemeClr>
            </a:glow>
            <a:softEdge rad="101600"/>
          </a:effectLst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Всего          </a:t>
            </a:r>
            <a:r>
              <a:rPr lang="ru-RU" sz="3200" dirty="0" err="1" smtClean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млрд.руб</a:t>
            </a:r>
            <a:r>
              <a:rPr lang="ru-RU" sz="3200" dirty="0" smtClean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.</a:t>
            </a:r>
            <a:endParaRPr lang="ru-RU" sz="3200" dirty="0">
              <a:solidFill>
                <a:srgbClr val="B24C23"/>
              </a:solidFill>
              <a:effectLst>
                <a:glow rad="165100">
                  <a:schemeClr val="bg1">
                    <a:alpha val="40000"/>
                  </a:schemeClr>
                </a:glow>
              </a:effectLst>
              <a:latin typeface="Franklin Gothic Demi" pitchFamily="34" charset="0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4650105" y="1913254"/>
            <a:ext cx="880110" cy="492443"/>
          </a:xfrm>
          <a:prstGeom prst="rect">
            <a:avLst/>
          </a:prstGeom>
          <a:noFill/>
          <a:ln>
            <a:noFill/>
          </a:ln>
          <a:effectLst>
            <a:glow rad="177800">
              <a:schemeClr val="bg1">
                <a:alpha val="40000"/>
              </a:schemeClr>
            </a:glow>
            <a:softEdge rad="101600"/>
          </a:effectLst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solidFill>
                  <a:srgbClr val="B24C23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Franklin Gothic Demi" pitchFamily="34" charset="0"/>
              </a:rPr>
              <a:t>357</a:t>
            </a:r>
            <a:endParaRPr lang="ru-RU" sz="3200" dirty="0">
              <a:solidFill>
                <a:srgbClr val="B24C23"/>
              </a:solidFill>
              <a:effectLst>
                <a:glow rad="165100">
                  <a:schemeClr val="bg1">
                    <a:alpha val="40000"/>
                  </a:schemeClr>
                </a:glow>
              </a:effectLst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52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6" presetClass="emph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Chart bld="series"/>
        </p:bldSub>
      </p:bldGraphic>
      <p:bldP spid="9" grpId="0"/>
      <p:bldP spid="5" grpId="1"/>
      <p:bldP spid="6" grpId="0"/>
      <p:bldP spid="6" grpId="1"/>
      <p:bldP spid="6" grpId="2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6555</TotalTime>
  <Words>473</Words>
  <Application>Microsoft Office PowerPoint</Application>
  <PresentationFormat>Произвольный</PresentationFormat>
  <Paragraphs>148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роста выпуска основных видов нефтехимической продукции Группы компаний ТАИФ за 2001 – 2012 гг., тыс.т.</vt:lpstr>
      <vt:lpstr>Доля Группы компаний ТАИФ в приросте  производственных мощностей нефтехимической отрасли Российской Федерации за 2000 – 2012 гг., тыс.т.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ramil</dc:creator>
  <cp:lastModifiedBy>ramil</cp:lastModifiedBy>
  <cp:revision>1856</cp:revision>
  <dcterms:created xsi:type="dcterms:W3CDTF">2011-04-28T10:09:46Z</dcterms:created>
  <dcterms:modified xsi:type="dcterms:W3CDTF">2014-02-05T07:41:17Z</dcterms:modified>
</cp:coreProperties>
</file>