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9" r:id="rId4"/>
    <p:sldId id="282" r:id="rId5"/>
    <p:sldId id="275" r:id="rId6"/>
    <p:sldId id="268" r:id="rId7"/>
    <p:sldId id="280" r:id="rId8"/>
    <p:sldId id="263" r:id="rId9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613"/>
    <a:srgbClr val="593B1D"/>
    <a:srgbClr val="91B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90702308513514E-2"/>
          <c:y val="4.9338361239634768E-2"/>
          <c:w val="0.92055846714996681"/>
          <c:h val="0.7824808635977350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инвестиций резидентов ОЭЗ накопленным итогом, млрд руб.</c:v>
                </c:pt>
              </c:strCache>
            </c:strRef>
          </c:tx>
          <c:spPr>
            <a:ln w="22225" cap="rnd" cmpd="sng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4E-4A95-BAA9-5C30E204D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PragmaticaIT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2019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2029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2.1</c:v>
                </c:pt>
                <c:pt idx="1">
                  <c:v>41.2</c:v>
                </c:pt>
                <c:pt idx="2">
                  <c:v>62.4</c:v>
                </c:pt>
                <c:pt idx="3">
                  <c:v>76</c:v>
                </c:pt>
                <c:pt idx="4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4E-4A95-BAA9-5C30E204DD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0186239"/>
        <c:axId val="30181663"/>
      </c:lineChart>
      <c:catAx>
        <c:axId val="3018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PragmaticaITT"/>
                <a:ea typeface="+mn-ea"/>
                <a:cs typeface="+mn-cs"/>
              </a:defRPr>
            </a:pPr>
            <a:endParaRPr lang="ru-RU"/>
          </a:p>
        </c:txPr>
        <c:crossAx val="30181663"/>
        <c:crosses val="autoZero"/>
        <c:auto val="1"/>
        <c:lblAlgn val="ctr"/>
        <c:lblOffset val="100"/>
        <c:noMultiLvlLbl val="0"/>
      </c:catAx>
      <c:valAx>
        <c:axId val="30181663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PragmaticaITT"/>
                <a:ea typeface="+mn-ea"/>
                <a:cs typeface="+mn-cs"/>
              </a:defRPr>
            </a:pPr>
            <a:endParaRPr lang="ru-RU"/>
          </a:p>
        </c:txPr>
        <c:crossAx val="3018623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67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1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4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3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2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14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4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8F13-9728-46D9-82DC-E1EB7EAD3533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F25C6-133A-414B-AFAC-4942EBEDD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02" y="0"/>
            <a:ext cx="9148602" cy="6858000"/>
          </a:xfrm>
          <a:prstGeom prst="rect">
            <a:avLst/>
          </a:prstGeom>
          <a:blipFill dpi="0" rotWithShape="1">
            <a:blip r:embed="rId2">
              <a:alphaModFix am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0"/>
            <a:ext cx="9144000" cy="1499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2"/>
          <p:cNvSpPr>
            <a:spLocks/>
          </p:cNvSpPr>
          <p:nvPr/>
        </p:nvSpPr>
        <p:spPr bwMode="auto">
          <a:xfrm>
            <a:off x="497363" y="6229350"/>
            <a:ext cx="820674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latin typeface="PragmaticaITT"/>
              </a:rPr>
              <a:t>2019 г.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4114800" y="0"/>
            <a:ext cx="4994253" cy="1499192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5" y="206537"/>
            <a:ext cx="1100248" cy="1086118"/>
          </a:xfrm>
          <a:prstGeom prst="rect">
            <a:avLst/>
          </a:prstGeom>
        </p:spPr>
      </p:pic>
      <p:sp>
        <p:nvSpPr>
          <p:cNvPr id="10" name="Заголовок 12"/>
          <p:cNvSpPr>
            <a:spLocks/>
          </p:cNvSpPr>
          <p:nvPr/>
        </p:nvSpPr>
        <p:spPr bwMode="auto">
          <a:xfrm>
            <a:off x="921713" y="1757467"/>
            <a:ext cx="7360137" cy="466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 smtClean="0">
                <a:latin typeface="PragmaticaITT"/>
              </a:rPr>
              <a:t>ОСОБАЯ ЭКОНОМИЧЕСКАЯ ЗОНА</a:t>
            </a:r>
            <a:endParaRPr lang="en-US" altLang="ru-RU" sz="3200" dirty="0" smtClean="0">
              <a:latin typeface="PragmaticaITT"/>
            </a:endParaRPr>
          </a:p>
          <a:p>
            <a:pPr algn="ctr" eaLnBrk="1" hangingPunct="1"/>
            <a:r>
              <a:rPr lang="ru-RU" altLang="ru-RU" sz="3200" dirty="0" smtClean="0">
                <a:latin typeface="PragmaticaITT"/>
              </a:rPr>
              <a:t>«</a:t>
            </a:r>
            <a:r>
              <a:rPr lang="ru-RU" altLang="ru-RU" sz="3200" dirty="0" err="1" smtClean="0">
                <a:latin typeface="PragmaticaITT"/>
              </a:rPr>
              <a:t>АлмА</a:t>
            </a:r>
            <a:r>
              <a:rPr lang="ru-RU" altLang="ru-RU" sz="3200" dirty="0" smtClean="0">
                <a:latin typeface="PragmaticaITT"/>
              </a:rPr>
              <a:t>»</a:t>
            </a:r>
          </a:p>
        </p:txBody>
      </p:sp>
      <p:sp>
        <p:nvSpPr>
          <p:cNvPr id="27" name="Заголовок 12"/>
          <p:cNvSpPr>
            <a:spLocks/>
          </p:cNvSpPr>
          <p:nvPr/>
        </p:nvSpPr>
        <p:spPr bwMode="auto">
          <a:xfrm>
            <a:off x="-401672" y="460923"/>
            <a:ext cx="3968037" cy="5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PragmaticaITT"/>
              </a:rPr>
              <a:t>РЕСПУБЛИКА</a:t>
            </a:r>
            <a:r>
              <a:rPr lang="ru-RU" altLang="ru-RU" sz="1600" dirty="0">
                <a:solidFill>
                  <a:schemeClr val="bg1"/>
                </a:solidFill>
                <a:latin typeface="PragmaticaITT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PragmaticaITT"/>
              </a:rPr>
              <a:t>ТАТАРСТАН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ADA22C-254A-EA4E-9052-F7768A70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727" y="240936"/>
            <a:ext cx="3740763" cy="9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290019" y="157893"/>
            <a:ext cx="7521752" cy="76554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PragmaticaITT"/>
                <a:ea typeface="+mn-ea"/>
                <a:cs typeface="+mn-cs"/>
              </a:rPr>
              <a:t>СХЕМА ТЕРРИТОРИАЛЬНОГО РАЗМЕЩЕНИЯ ОЭЗ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58043" y="290422"/>
            <a:ext cx="265814" cy="612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2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30" name="Picture 6" descr="C:\Users\ideim\Desktop\кар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490" y="1037230"/>
            <a:ext cx="7570235" cy="5656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1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Заголовок 1"/>
          <p:cNvSpPr txBox="1">
            <a:spLocks/>
          </p:cNvSpPr>
          <p:nvPr/>
        </p:nvSpPr>
        <p:spPr>
          <a:xfrm>
            <a:off x="1310185" y="157893"/>
            <a:ext cx="6660107" cy="76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70" b="1" dirty="0" smtClean="0">
                <a:solidFill>
                  <a:srgbClr val="0070C0"/>
                </a:solidFill>
                <a:latin typeface="PragmaticaITT"/>
              </a:rPr>
              <a:t>ИНФОРМАЦИЯ О ЗЕМЕЛЬНЫХ УЧАСТКАХ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70" b="1" dirty="0" smtClean="0">
                <a:solidFill>
                  <a:srgbClr val="0070C0"/>
                </a:solidFill>
                <a:latin typeface="PragmaticaITT"/>
              </a:rPr>
              <a:t>ОСОБОЙ ЭКОНОМИЧЕСКОЙ ЗОНЫ</a:t>
            </a:r>
            <a:endParaRPr kumimoji="0" lang="ru-RU" sz="197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9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488908" y="290422"/>
            <a:ext cx="627796" cy="61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3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8" name="Заголовок 1"/>
          <p:cNvSpPr txBox="1">
            <a:spLocks/>
          </p:cNvSpPr>
          <p:nvPr/>
        </p:nvSpPr>
        <p:spPr>
          <a:xfrm>
            <a:off x="1856103" y="1011496"/>
            <a:ext cx="7110476" cy="497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Альметьевский</a:t>
            </a:r>
            <a:r>
              <a:rPr lang="ru-RU" sz="1800" b="1" dirty="0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 район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0" name="Picture 2" descr="ÐÐµÑÐ± ÐÐ»ÑÐ¼ÐµÑÑÐµÐ²ÑÐºÐ¾Ð³Ð¾ Ð¼ÑÐ½Ð¸ÑÐ¸Ð¿Ð°Ð»ÑÐ½Ð¾Ð³Ð¾ ÑÐ°Ð¹Ð¾Ð½Ð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9" y="1192400"/>
            <a:ext cx="1214651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Заголовок 1"/>
          <p:cNvSpPr txBox="1">
            <a:spLocks/>
          </p:cNvSpPr>
          <p:nvPr/>
        </p:nvSpPr>
        <p:spPr>
          <a:xfrm>
            <a:off x="1731560" y="2797388"/>
            <a:ext cx="7412440" cy="497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Нижнекамский район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83" name="Заголовок 1"/>
          <p:cNvSpPr txBox="1">
            <a:spLocks/>
          </p:cNvSpPr>
          <p:nvPr/>
        </p:nvSpPr>
        <p:spPr>
          <a:xfrm>
            <a:off x="1760586" y="4471824"/>
            <a:ext cx="7383413" cy="497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err="1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Лениногорский</a:t>
            </a:r>
            <a:r>
              <a:rPr lang="ru-RU" sz="1800" b="1" dirty="0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 район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856099" y="1412154"/>
            <a:ext cx="7287901" cy="149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Количество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13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Общая площадь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259,3 Га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latin typeface="PragmaticaITT"/>
              </a:rPr>
              <a:t>(72,5% обеспечено резидентами)</a:t>
            </a:r>
            <a:endParaRPr lang="ru-RU" sz="1600" b="1" dirty="0" smtClean="0">
              <a:solidFill>
                <a:srgbClr val="002060"/>
              </a:solidFill>
              <a:latin typeface="PragmaticaIT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PragmaticaITT"/>
              <a:ea typeface="+mn-ea"/>
              <a:cs typeface="+mn-cs"/>
            </a:endParaRPr>
          </a:p>
        </p:txBody>
      </p:sp>
      <p:pic>
        <p:nvPicPr>
          <p:cNvPr id="95" name="Picture 4" descr="Coat of Arms of Nizhnekamsk rayon (Tatarstan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0" y="3007229"/>
            <a:ext cx="1228299" cy="14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Coat of Arms of Leninogorsk (Tatarstan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0" y="4713294"/>
            <a:ext cx="1241946" cy="14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Заголовок 1"/>
          <p:cNvSpPr txBox="1">
            <a:spLocks/>
          </p:cNvSpPr>
          <p:nvPr/>
        </p:nvSpPr>
        <p:spPr>
          <a:xfrm>
            <a:off x="1897041" y="3231932"/>
            <a:ext cx="7246959" cy="115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Количество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Общая площадь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154,1 Га</a:t>
            </a:r>
            <a:endParaRPr lang="ru-RU" sz="1600" b="1" dirty="0" smtClean="0">
              <a:solidFill>
                <a:srgbClr val="FF0000"/>
              </a:solidFill>
              <a:latin typeface="PragmaticaIT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PragmaticaITT"/>
              <a:ea typeface="+mn-ea"/>
              <a:cs typeface="+mn-cs"/>
            </a:endParaRP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1897041" y="4855943"/>
            <a:ext cx="7246959" cy="124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Количество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23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PragmaticaITT"/>
              </a:rPr>
              <a:t>Общая площадь земельных участков – </a:t>
            </a:r>
            <a:r>
              <a:rPr lang="ru-RU" sz="2000" b="1" dirty="0" smtClean="0">
                <a:solidFill>
                  <a:srgbClr val="FF0000"/>
                </a:solidFill>
                <a:latin typeface="PragmaticaITT"/>
              </a:rPr>
              <a:t>58,6 Га</a:t>
            </a:r>
            <a:endParaRPr lang="ru-RU" sz="1600" b="1" dirty="0" smtClean="0">
              <a:solidFill>
                <a:srgbClr val="FF0000"/>
              </a:solidFill>
              <a:latin typeface="PragmaticaIT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latin typeface="PragmaticaITT"/>
              <a:ea typeface="+mn-ea"/>
              <a:cs typeface="+mn-cs"/>
            </a:endParaRPr>
          </a:p>
        </p:txBody>
      </p:sp>
      <p:sp>
        <p:nvSpPr>
          <p:cNvPr id="127" name="Заголовок 1"/>
          <p:cNvSpPr txBox="1">
            <a:spLocks/>
          </p:cNvSpPr>
          <p:nvPr/>
        </p:nvSpPr>
        <p:spPr>
          <a:xfrm>
            <a:off x="1" y="6523631"/>
            <a:ext cx="9144000" cy="416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PragmaticaITT"/>
              </a:rPr>
              <a:t>ИТОГО : </a:t>
            </a:r>
            <a:r>
              <a:rPr lang="ru-RU" sz="1600" b="1" dirty="0" smtClean="0">
                <a:solidFill>
                  <a:srgbClr val="FF0000"/>
                </a:solidFill>
                <a:latin typeface="PragmaticaITT"/>
              </a:rPr>
              <a:t>39 </a:t>
            </a:r>
            <a:r>
              <a:rPr lang="ru-RU" sz="1600" b="1" dirty="0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земельных участка, </a:t>
            </a:r>
            <a:r>
              <a:rPr lang="ru-RU" sz="1600" b="1" dirty="0" smtClean="0">
                <a:solidFill>
                  <a:srgbClr val="FF0000"/>
                </a:solidFill>
                <a:latin typeface="PragmaticaITT"/>
              </a:rPr>
              <a:t>39,5% обеспечено потенциальными резидентами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PragmaticaITT"/>
            </a:endParaRPr>
          </a:p>
        </p:txBody>
      </p:sp>
    </p:spTree>
    <p:extLst>
      <p:ext uri="{BB962C8B-B14F-4D97-AF65-F5344CB8AC3E}">
        <p14:creationId xmlns:p14="http://schemas.microsoft.com/office/powerpoint/2010/main" val="6394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0019" y="157893"/>
            <a:ext cx="7521752" cy="76554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70C0"/>
                </a:solidFill>
                <a:latin typeface="PragmaticaITT"/>
                <a:ea typeface="+mn-ea"/>
                <a:cs typeface="+mn-cs"/>
              </a:rPr>
              <a:t>ПРЕИМУЩЕСТВА ДЛЯ ИНВЕСТОРОВ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58043" y="290422"/>
            <a:ext cx="265814" cy="612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4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9480"/>
              </p:ext>
            </p:extLst>
          </p:nvPr>
        </p:nvGraphicFramePr>
        <p:xfrm>
          <a:off x="566541" y="1826441"/>
          <a:ext cx="80772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8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ВЫГОДНАЯ ГЕОГРАФИЯ, УДОБНОЕ РАСПОЛОЖЕНИЕ, ВЫЕЗД НА ТРАССУ М7 «ВОЛГА» И АВТОДОРОГУ Р239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8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НАЛОГОВЫЕ И ТАМОЖЕННЫЕ ЛЬГОТЫ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8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ЧАСТНАЯ СОБСТВЕННОСТЬ, РАЗВИТАЯ ИНФРАСТРУКТУРА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8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НАЛИЧИЕ УПРАВЛЯЮЩЕЙ КОМПАНИИ С</a:t>
                      </a:r>
                      <a:r>
                        <a:rPr lang="ru-RU" sz="1600" spc="-8" baseline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ОПЫТОМ УПРАВЛЕНИЯ ПЛОЩАДКАМИ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Arial Black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http://cdn.onlinewebfonts.com/svg/img_319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4" y="1769511"/>
            <a:ext cx="693683" cy="693683"/>
          </a:xfrm>
          <a:prstGeom prst="rect">
            <a:avLst/>
          </a:prstGeom>
          <a:noFill/>
        </p:spPr>
      </p:pic>
      <p:pic>
        <p:nvPicPr>
          <p:cNvPr id="20" name="Picture 2" descr="http://cdn.onlinewebfonts.com/svg/img_319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194" y="2710211"/>
            <a:ext cx="693683" cy="693683"/>
          </a:xfrm>
          <a:prstGeom prst="rect">
            <a:avLst/>
          </a:prstGeom>
          <a:noFill/>
        </p:spPr>
      </p:pic>
      <p:pic>
        <p:nvPicPr>
          <p:cNvPr id="21" name="Picture 2" descr="http://cdn.onlinewebfonts.com/svg/img_319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700" y="3682443"/>
            <a:ext cx="693683" cy="693683"/>
          </a:xfrm>
          <a:prstGeom prst="rect">
            <a:avLst/>
          </a:prstGeom>
          <a:noFill/>
        </p:spPr>
      </p:pic>
      <p:pic>
        <p:nvPicPr>
          <p:cNvPr id="22" name="Picture 2" descr="http://cdn.onlinewebfonts.com/svg/img_319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40" y="4638909"/>
            <a:ext cx="693683" cy="693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Заголовок 1"/>
          <p:cNvSpPr txBox="1">
            <a:spLocks/>
          </p:cNvSpPr>
          <p:nvPr/>
        </p:nvSpPr>
        <p:spPr>
          <a:xfrm>
            <a:off x="832512" y="4590768"/>
            <a:ext cx="7697339" cy="690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Создание благоприятных условий инвестиционной деятельности отечественных и международных компаний в рамках национального проекта «Международная кооперация и экспорт».</a:t>
            </a:r>
          </a:p>
        </p:txBody>
      </p:sp>
      <p:sp>
        <p:nvSpPr>
          <p:cNvPr id="154" name="Заголовок 1"/>
          <p:cNvSpPr txBox="1">
            <a:spLocks/>
          </p:cNvSpPr>
          <p:nvPr/>
        </p:nvSpPr>
        <p:spPr>
          <a:xfrm>
            <a:off x="395786" y="5418160"/>
            <a:ext cx="3466531" cy="143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PragmaticaITT"/>
                <a:ea typeface="+mn-ea"/>
                <a:cs typeface="+mn-cs"/>
              </a:rPr>
              <a:t>ТЕРРИТОРИЯ ОЭЗ: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6000" b="1" dirty="0" smtClean="0">
                <a:solidFill>
                  <a:srgbClr val="FF0000"/>
                </a:solidFill>
                <a:latin typeface="PragmaticaITT"/>
                <a:ea typeface="+mn-ea"/>
                <a:cs typeface="+mn-cs"/>
              </a:rPr>
              <a:t>462 Га</a:t>
            </a:r>
            <a:endParaRPr lang="ru-RU" sz="14400" dirty="0">
              <a:solidFill>
                <a:srgbClr val="FF0000"/>
              </a:solidFill>
            </a:endParaRPr>
          </a:p>
        </p:txBody>
      </p:sp>
      <p:grpSp>
        <p:nvGrpSpPr>
          <p:cNvPr id="5" name="Группа 33"/>
          <p:cNvGrpSpPr/>
          <p:nvPr/>
        </p:nvGrpSpPr>
        <p:grpSpPr>
          <a:xfrm>
            <a:off x="1522967" y="1251728"/>
            <a:ext cx="6211457" cy="926693"/>
            <a:chOff x="754860" y="1406271"/>
            <a:chExt cx="4067529" cy="9266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60" y="1439830"/>
              <a:ext cx="804527" cy="893134"/>
            </a:xfrm>
            <a:prstGeom prst="rect">
              <a:avLst/>
            </a:prstGeom>
          </p:spPr>
        </p:pic>
        <p:sp>
          <p:nvSpPr>
            <p:cNvPr id="25" name="Заголовок 1"/>
            <p:cNvSpPr txBox="1">
              <a:spLocks/>
            </p:cNvSpPr>
            <p:nvPr/>
          </p:nvSpPr>
          <p:spPr>
            <a:xfrm>
              <a:off x="1610307" y="1406271"/>
              <a:ext cx="3212082" cy="9266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ts val="0"/>
                </a:spcBef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ea typeface="+mn-ea"/>
                  <a:cs typeface="Arial" pitchFamily="34" charset="0"/>
                </a:rPr>
                <a:t>Наличие УК с опытом управления объектами промышленной и технологической инфраструктуры и реализации крупных инфраструктурных проектов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16" descr="http://moyaokruga.ru/img/image_big/a2bc7784-6999-48b0-ba3c-96d14f21b906.jpg">
            <a:extLst>
              <a:ext uri="{FF2B5EF4-FFF2-40B4-BE49-F238E27FC236}">
                <a16:creationId xmlns:a16="http://schemas.microsoft.com/office/drawing/2014/main" id="{C1DB02E7-1113-49EF-A278-E02C8B1FE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871" b="94839" l="26087" r="78261"/>
                    </a14:imgEffect>
                    <a14:imgEffect>
                      <a14:colorTemperature colorTemp="112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36" t="4200" r="21051" b="3834"/>
          <a:stretch/>
        </p:blipFill>
        <p:spPr bwMode="auto">
          <a:xfrm>
            <a:off x="1917311" y="2590958"/>
            <a:ext cx="474540" cy="694999"/>
          </a:xfrm>
          <a:prstGeom prst="rect">
            <a:avLst/>
          </a:prstGeom>
          <a:noFill/>
          <a:extLst/>
        </p:spPr>
      </p:pic>
      <p:sp>
        <p:nvSpPr>
          <p:cNvPr id="58" name="Прямоугольник 57"/>
          <p:cNvSpPr/>
          <p:nvPr/>
        </p:nvSpPr>
        <p:spPr>
          <a:xfrm>
            <a:off x="3845060" y="5397609"/>
            <a:ext cx="604106" cy="707886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z="4000" b="1" spc="-8" dirty="0" smtClean="0">
                <a:solidFill>
                  <a:srgbClr val="FF0000"/>
                </a:solidFill>
                <a:latin typeface="PragmaticaITT"/>
                <a:ea typeface="Open Sans" panose="020B0606030504020204" pitchFamily="34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PragmaticaIT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595734" y="5498037"/>
            <a:ext cx="4264487" cy="73866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/>
            <a:r>
              <a:rPr lang="ru-RU" sz="1400" spc="-8" dirty="0" smtClean="0">
                <a:solidFill>
                  <a:srgbClr val="00206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муниципальных образования (</a:t>
            </a:r>
            <a:r>
              <a:rPr lang="ru-RU" sz="1400" spc="-8" dirty="0" err="1" smtClean="0">
                <a:solidFill>
                  <a:srgbClr val="00206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Альметьевский</a:t>
            </a:r>
            <a:r>
              <a:rPr lang="ru-RU" sz="1400" spc="-8" dirty="0" smtClean="0">
                <a:solidFill>
                  <a:srgbClr val="00206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, Нижнекамский, </a:t>
            </a:r>
            <a:r>
              <a:rPr lang="ru-RU" sz="1400" spc="-8" dirty="0" err="1" smtClean="0">
                <a:solidFill>
                  <a:srgbClr val="00206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Лениногорский</a:t>
            </a:r>
            <a:r>
              <a:rPr lang="ru-RU" sz="1400" spc="-8" dirty="0" smtClean="0">
                <a:solidFill>
                  <a:srgbClr val="00206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районы)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1405718" y="157893"/>
            <a:ext cx="6400801" cy="76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PragmaticaITT"/>
              </a:rPr>
              <a:t>ОСОБЕННОСТИ СОЗДАНИЯ ОСОБОЙ ЭКОНОМИЧЕСКОЙ ЗОНЫ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658043" y="290422"/>
            <a:ext cx="265814" cy="612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2833157" y="2468654"/>
            <a:ext cx="4905116" cy="92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Частный проект, не требует привлечение государственных средств (возможность выкупа земельных участков резидентами в долгосрочной перспективе)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2819507" y="3519526"/>
            <a:ext cx="4905117" cy="926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Повышение инвестиционной активности промышленных предприятий Республики Татарстан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ideim\Desktop\монетк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46905" y="3670634"/>
            <a:ext cx="855178" cy="640302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3874630" y="6081874"/>
            <a:ext cx="779251" cy="707886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z="4000" b="1" spc="-8" dirty="0" smtClean="0">
                <a:solidFill>
                  <a:srgbClr val="FF0000"/>
                </a:solidFill>
                <a:latin typeface="PragmaticaITT"/>
                <a:ea typeface="Open Sans" panose="020B0606030504020204" pitchFamily="34" charset="0"/>
                <a:cs typeface="Times New Roman" panose="02020603050405020304" pitchFamily="18" charset="0"/>
              </a:rPr>
              <a:t>39</a:t>
            </a:r>
            <a:endParaRPr lang="ru-RU" sz="4000" b="1" dirty="0">
              <a:solidFill>
                <a:srgbClr val="FF0000"/>
              </a:solidFill>
              <a:latin typeface="PragmaticaIT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84361" y="6168654"/>
            <a:ext cx="4111537" cy="523220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/>
            <a:r>
              <a:rPr lang="ru-RU" sz="1400" spc="-8" dirty="0" smtClean="0">
                <a:solidFill>
                  <a:srgbClr val="002060"/>
                </a:solidFill>
                <a:latin typeface="PragmaticaITT"/>
                <a:ea typeface="Open Sans" panose="020B0606030504020204" pitchFamily="34" charset="0"/>
                <a:cs typeface="Open Sans" panose="020B0606030504020204" pitchFamily="34" charset="0"/>
              </a:rPr>
              <a:t>количество земельных участков частной формы собственности</a:t>
            </a:r>
            <a:endParaRPr lang="ru-RU" sz="1400" dirty="0">
              <a:solidFill>
                <a:srgbClr val="002060"/>
              </a:solidFill>
              <a:latin typeface="PragmaticaIT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23827" y="5810427"/>
            <a:ext cx="2389694" cy="5775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18624" y="1989004"/>
            <a:ext cx="2798223" cy="73866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РЕЛЕВАНТНЫЙ ОПЫТ УПРАВЛЯЮЩЕЙ КОМПАНИИ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7016" y="2010147"/>
            <a:ext cx="865921" cy="646331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en-US" sz="3600" b="1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15</a:t>
            </a:r>
            <a:endParaRPr lang="ru-RU" sz="20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440" y="5372373"/>
            <a:ext cx="3175886" cy="73866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ПРОМЫШЛЕННЫЕ ПЛОЩАДКИ, НАХОДЯЩИЕСЯ В УПРАВЛЕНИИ 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489" y="5223114"/>
            <a:ext cx="4239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Инновационно-производственный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 технопарк  «Идея-Юго-Восток» 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2122" y="5827590"/>
            <a:ext cx="42171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Индустриальный парк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Алабуга-2. Нефтехимия»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13168" y="5416723"/>
            <a:ext cx="485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Arial" panose="020B0604020202020204" pitchFamily="34" charset="0"/>
              </a:rPr>
              <a:t>2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0751" y="3582554"/>
            <a:ext cx="2101756" cy="73866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БАЛАНС</a:t>
            </a:r>
          </a:p>
          <a:p>
            <a:pPr marL="9525" algn="ctr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УПРАВЛЯЮЩЕЙ КОМПАНИИ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53124" y="2772445"/>
            <a:ext cx="846165" cy="646331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3600" b="1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65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41318" y="3366455"/>
            <a:ext cx="871619" cy="646331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3600" b="1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24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56398" y="3931946"/>
            <a:ext cx="842891" cy="646331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3600" b="1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19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25001" y="4525956"/>
            <a:ext cx="433092" cy="646331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3600" b="1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53883" y="2817984"/>
            <a:ext cx="4299045" cy="523220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объектов коммунальной и </a:t>
            </a:r>
          </a:p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транспортной инфраструктуры 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53883" y="3341483"/>
            <a:ext cx="4299046" cy="738664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зданий и сооружений, </a:t>
            </a:r>
          </a:p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включая промышленного </a:t>
            </a:r>
          </a:p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назначения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67531" y="4096575"/>
            <a:ext cx="4285397" cy="30777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иных объектов инфраструктуры 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81179" y="4660103"/>
            <a:ext cx="4271750" cy="30777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just"/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земельных участков</a:t>
            </a:r>
            <a:endParaRPr lang="ru-RU" sz="1400" dirty="0">
              <a:solidFill>
                <a:srgbClr val="00206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405718" y="157893"/>
            <a:ext cx="6400801" cy="76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PragmaticaITT"/>
              </a:rPr>
              <a:t>УПРАВЛЯЮЩАЯ КОМПАНИЯ ОСОБОЙ ЭКОНОМИЧЕСКОЙ ЗОНЫ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2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658043" y="290422"/>
            <a:ext cx="265814" cy="6124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6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45332" y="2166156"/>
            <a:ext cx="4307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-8" dirty="0" smtClean="0">
                <a:solidFill>
                  <a:srgbClr val="002060"/>
                </a:solidFill>
                <a:latin typeface="Arial Black" pitchFamily="34" charset="0"/>
                <a:ea typeface="Open Sans" panose="020B0606030504020204" pitchFamily="34" charset="0"/>
                <a:cs typeface="Times New Roman" panose="02020603050405020304" pitchFamily="18" charset="0"/>
              </a:rPr>
              <a:t>лет</a:t>
            </a:r>
            <a:endParaRPr lang="ru-RU" sz="1400" dirty="0"/>
          </a:p>
        </p:txBody>
      </p:sp>
      <p:cxnSp>
        <p:nvCxnSpPr>
          <p:cNvPr id="74" name="Прямая со стрелкой 73"/>
          <p:cNvCxnSpPr>
            <a:stCxn id="37" idx="3"/>
            <a:endCxn id="41" idx="1"/>
          </p:cNvCxnSpPr>
          <p:nvPr/>
        </p:nvCxnSpPr>
        <p:spPr>
          <a:xfrm flipV="1">
            <a:off x="3002507" y="3095611"/>
            <a:ext cx="750617" cy="85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37" idx="3"/>
            <a:endCxn id="42" idx="1"/>
          </p:cNvCxnSpPr>
          <p:nvPr/>
        </p:nvCxnSpPr>
        <p:spPr>
          <a:xfrm flipV="1">
            <a:off x="3002507" y="3689621"/>
            <a:ext cx="738811" cy="262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7" idx="3"/>
            <a:endCxn id="43" idx="1"/>
          </p:cNvCxnSpPr>
          <p:nvPr/>
        </p:nvCxnSpPr>
        <p:spPr>
          <a:xfrm>
            <a:off x="3002507" y="3951886"/>
            <a:ext cx="753891" cy="303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7" idx="3"/>
            <a:endCxn id="44" idx="1"/>
          </p:cNvCxnSpPr>
          <p:nvPr/>
        </p:nvCxnSpPr>
        <p:spPr>
          <a:xfrm>
            <a:off x="3002507" y="3951886"/>
            <a:ext cx="822494" cy="897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stCxn id="36" idx="3"/>
            <a:endCxn id="2" idx="1"/>
          </p:cNvCxnSpPr>
          <p:nvPr/>
        </p:nvCxnSpPr>
        <p:spPr>
          <a:xfrm flipV="1">
            <a:off x="4299041" y="5484724"/>
            <a:ext cx="400448" cy="255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36" idx="3"/>
            <a:endCxn id="3" idx="1"/>
          </p:cNvCxnSpPr>
          <p:nvPr/>
        </p:nvCxnSpPr>
        <p:spPr>
          <a:xfrm>
            <a:off x="4299041" y="5739889"/>
            <a:ext cx="423081" cy="349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96037" y="1227011"/>
            <a:ext cx="7820167" cy="369332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marL="9525" algn="ctr"/>
            <a:r>
              <a:rPr lang="ru-RU" spc="-8" dirty="0" smtClean="0">
                <a:solidFill>
                  <a:srgbClr val="FF0000"/>
                </a:solidFill>
                <a:latin typeface="Arial Black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УПРАВЛЯЮЩАЯ КОМПАНИЯ «АЛАБУГА-2. НЕФТЕХИМИЯ»</a:t>
            </a:r>
            <a:endParaRPr lang="ru-RU" dirty="0">
              <a:solidFill>
                <a:srgbClr val="FF0000"/>
              </a:solidFill>
              <a:latin typeface="Arial Black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>
          <a:xfrm>
            <a:off x="1310185" y="157893"/>
            <a:ext cx="6660107" cy="76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70" b="1" dirty="0" smtClean="0">
                <a:solidFill>
                  <a:srgbClr val="0070C0"/>
                </a:solidFill>
                <a:latin typeface="PragmaticaITT"/>
              </a:rPr>
              <a:t>КЛЮЧЕВЫЕ ПОКАЗАТЕЛИ ПРОЕКТА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26" y="129396"/>
            <a:ext cx="690504" cy="6816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93298"/>
            <a:ext cx="265814" cy="612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3" descr="C:\Users\ideim\Desktop\Анна\Документы\реквезиты\Исходники_Алабуга_2\Логотип\Логотип\Логотип_P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58" y="276045"/>
            <a:ext cx="734702" cy="66610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06105" y="854016"/>
            <a:ext cx="7030529" cy="538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14604" y="290423"/>
            <a:ext cx="129396" cy="612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75260" y="290422"/>
            <a:ext cx="641444" cy="612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9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99050256"/>
              </p:ext>
            </p:extLst>
          </p:nvPr>
        </p:nvGraphicFramePr>
        <p:xfrm>
          <a:off x="499800" y="1261314"/>
          <a:ext cx="8280875" cy="49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88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>
            <a:spLocks/>
          </p:cNvSpPr>
          <p:nvPr/>
        </p:nvSpPr>
        <p:spPr bwMode="auto">
          <a:xfrm>
            <a:off x="0" y="2579405"/>
            <a:ext cx="9086193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rgbClr val="002060"/>
                </a:solidFill>
                <a:latin typeface="PragmaticaITT"/>
              </a:rPr>
              <a:t>БЛАГОДАРИМ ЗА ВНИМАНИЕ!</a:t>
            </a:r>
            <a:endParaRPr lang="ru-RU" altLang="ru-RU" sz="2800" dirty="0">
              <a:solidFill>
                <a:srgbClr val="002060"/>
              </a:solidFill>
              <a:latin typeface="PragmaticaIT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0"/>
            <a:ext cx="9144000" cy="1499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>
            <a:off x="4114800" y="0"/>
            <a:ext cx="4994253" cy="1499192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5" y="206537"/>
            <a:ext cx="1100248" cy="1086118"/>
          </a:xfrm>
          <a:prstGeom prst="rect">
            <a:avLst/>
          </a:prstGeom>
        </p:spPr>
      </p:pic>
      <p:sp>
        <p:nvSpPr>
          <p:cNvPr id="16" name="Заголовок 12"/>
          <p:cNvSpPr>
            <a:spLocks/>
          </p:cNvSpPr>
          <p:nvPr/>
        </p:nvSpPr>
        <p:spPr bwMode="auto">
          <a:xfrm>
            <a:off x="-401672" y="460923"/>
            <a:ext cx="3968037" cy="57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1pPr>
            <a:lvl2pPr marL="742950" indent="-28575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2pPr>
            <a:lvl3pPr marL="11430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3pPr>
            <a:lvl4pPr marL="16002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4pPr>
            <a:lvl5pPr marL="2057400" indent="-228600"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Pragmatica MediumITT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PragmaticaITT"/>
              </a:rPr>
              <a:t>РЕСПУБЛИКА</a:t>
            </a:r>
            <a:r>
              <a:rPr lang="ru-RU" altLang="ru-RU" sz="1600" dirty="0">
                <a:solidFill>
                  <a:schemeClr val="bg1"/>
                </a:solidFill>
                <a:latin typeface="PragmaticaITT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PragmaticaITT"/>
              </a:rPr>
              <a:t>ТАТАРСТАН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DADA22C-254A-EA4E-9052-F7768A70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27" y="240936"/>
            <a:ext cx="3740763" cy="9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1987</TotalTime>
  <Words>280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Open Sans</vt:lpstr>
      <vt:lpstr>PragmaticaITT</vt:lpstr>
      <vt:lpstr>Times New Roman</vt:lpstr>
      <vt:lpstr>Тема Office</vt:lpstr>
      <vt:lpstr>Презентация PowerPoint</vt:lpstr>
      <vt:lpstr>СХЕМА ТЕРРИТОРИАЛЬНОГО РАЗМЕЩЕНИЯ ОЭЗ</vt:lpstr>
      <vt:lpstr>Презентация PowerPoint</vt:lpstr>
      <vt:lpstr>ПРЕИМУЩЕСТВА ДЛЯ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Хазипов Айрат Расимович</dc:creator>
  <cp:lastModifiedBy>Курамшин Рустам Юсупович</cp:lastModifiedBy>
  <cp:revision>187</cp:revision>
  <cp:lastPrinted>2019-04-12T11:53:13Z</cp:lastPrinted>
  <dcterms:created xsi:type="dcterms:W3CDTF">2018-04-05T11:35:11Z</dcterms:created>
  <dcterms:modified xsi:type="dcterms:W3CDTF">2019-04-12T11:53:28Z</dcterms:modified>
</cp:coreProperties>
</file>