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303" r:id="rId3"/>
    <p:sldId id="370" r:id="rId4"/>
    <p:sldId id="372" r:id="rId5"/>
    <p:sldId id="375" r:id="rId6"/>
    <p:sldId id="373" r:id="rId7"/>
    <p:sldId id="376" r:id="rId8"/>
    <p:sldId id="353" r:id="rId9"/>
    <p:sldId id="355" r:id="rId10"/>
    <p:sldId id="377" r:id="rId11"/>
    <p:sldId id="364" r:id="rId12"/>
    <p:sldId id="378" r:id="rId13"/>
    <p:sldId id="379" r:id="rId14"/>
    <p:sldId id="319" r:id="rId15"/>
    <p:sldId id="363" r:id="rId16"/>
    <p:sldId id="381" r:id="rId17"/>
    <p:sldId id="382" r:id="rId18"/>
    <p:sldId id="310" r:id="rId19"/>
    <p:sldId id="326" r:id="rId20"/>
    <p:sldId id="3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1E"/>
    <a:srgbClr val="418A18"/>
    <a:srgbClr val="8CD153"/>
    <a:srgbClr val="A1C064"/>
    <a:srgbClr val="61CE24"/>
    <a:srgbClr val="7CDF45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37" autoAdjust="0"/>
  </p:normalViewPr>
  <p:slideViewPr>
    <p:cSldViewPr>
      <p:cViewPr varScale="1">
        <p:scale>
          <a:sx n="67" d="100"/>
          <a:sy n="67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6ED2-8BCD-4980-8751-0CDD1B2F288A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DA2-5B93-4745-BA36-2F87B3684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84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064CD-A8CF-46D5-8E51-5B10A96711F1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A6A9B-23DC-4A30-A255-E55EAC523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331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6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5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75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6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6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8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3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8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02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1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AR_STYLE_2013_B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640" y="104780"/>
            <a:ext cx="7602408" cy="5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="1">
                <a:solidFill>
                  <a:srgbClr val="2E8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8348" y="44624"/>
            <a:ext cx="1046462" cy="8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 bwMode="auto">
          <a:xfrm>
            <a:off x="179519" y="634024"/>
            <a:ext cx="76928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782" y="89281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 bwMode="auto">
          <a:xfrm>
            <a:off x="8462965" y="607827"/>
            <a:ext cx="5000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02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7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9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17.png"/><Relationship Id="rId3" Type="http://schemas.openxmlformats.org/officeDocument/2006/relationships/tags" Target="../tags/tag31.xml"/><Relationship Id="rId21" Type="http://schemas.openxmlformats.org/officeDocument/2006/relationships/hyperlink" Target="http://s40.radikal.ru/i088/1009/84/cf6556f3dae1.jpg" TargetMode="Externa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16.jpe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slideLayout" Target="../slideLayouts/slideLayout2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5.jpe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14.jpeg"/><Relationship Id="rId28" Type="http://schemas.openxmlformats.org/officeDocument/2006/relationships/image" Target="../media/image19.jpe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13.jpeg"/><Relationship Id="rId27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8"/>
            <a:ext cx="7992888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Инструменты реализации долгосрочных инвестиционных проектов на базе </a:t>
            </a: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регламента </a:t>
            </a: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«Инвестиционные проекты с гос. поддержкой и гос. участием» 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 основе проектного финансирования в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Республике Татарстан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2736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«Схема реализации инвестиционных проектов с гос. поддержкой / гос. участием»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«Ежегодной общественной премии «Регионы – устойчивое развитие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u="sng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2592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по работе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субъектами РФ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Решетник Мария  </a:t>
            </a:r>
          </a:p>
          <a:p>
            <a:pPr algn="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Оргкомитет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«Ежегодная общественная премия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«Регионы – устойчивое развитие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Маштакова Мария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 апреля 2015 г.</a:t>
            </a: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 Казань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79512" y="245353"/>
            <a:ext cx="75819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Преимущества реализации проектов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нуля»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рамках Конкурса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82991"/>
              </p:ext>
            </p:extLst>
          </p:nvPr>
        </p:nvGraphicFramePr>
        <p:xfrm>
          <a:off x="179512" y="908720"/>
          <a:ext cx="8784977" cy="57586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86460"/>
                <a:gridCol w="2805286"/>
                <a:gridCol w="19932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Требования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проектам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проектам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стандартные условия финансово – кредитных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институтов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исходно-разрешительной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9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проектно-сметной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земельного участка для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случае возможности размещения проекта на территории индустриального парка)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Требование к наличию собственных средств от Инициатора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проекта в региональной программе для получения государственной поддержки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проектов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50 млн.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8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54"/>
          <p:cNvSpPr txBox="1">
            <a:spLocks/>
          </p:cNvSpPr>
          <p:nvPr/>
        </p:nvSpPr>
        <p:spPr bwMode="auto">
          <a:xfrm>
            <a:off x="161640" y="230904"/>
            <a:ext cx="449920" cy="276999"/>
          </a:xfrm>
          <a:prstGeom prst="rect">
            <a:avLst/>
          </a:prstGeom>
          <a:solidFill>
            <a:srgbClr val="005426"/>
          </a:solidFill>
          <a:ln w="9525" cmpd="dbl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144016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Инициаторы 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15841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координатор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99592" y="1268760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2204864"/>
            <a:ext cx="1224136" cy="307777"/>
          </a:xfrm>
          <a:prstGeom prst="rect">
            <a:avLst/>
          </a:prstGeom>
          <a:solidFill>
            <a:srgbClr val="50AA1E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87624" y="1988840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2636912"/>
            <a:ext cx="302433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Сбор первичного пакета документов по Инициатору проекта по Схеме (до 14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Проведение первичного анализа (до 14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Сбор пакета документов по проекту по Схеме (до 45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полного пакета документов для направления финансовым институтам для анализа в рамках Схемы (до 14 дней)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403648" y="2492896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4283968" y="3861048"/>
            <a:ext cx="648072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3573016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Инвесторам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- 14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293096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внешнему эксперту по финансам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085184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субъектам РФ (господдержка) 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5715016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членам Попечительского совета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6376972"/>
            <a:ext cx="3816424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Подписание Инвестиционного соглашение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8772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инвестиционного проекта до  момента итогового решения (всеми участниками) занимает 3,5 месяца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 txBox="1">
            <a:spLocks noGrp="1"/>
          </p:cNvSpPr>
          <p:nvPr>
            <p:ph type="title"/>
          </p:nvPr>
        </p:nvSpPr>
        <p:spPr>
          <a:xfrm>
            <a:off x="182563" y="198880"/>
            <a:ext cx="7581900" cy="3404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Процедура рассмотрение инвестиционных проектов в рамках  Конкурса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8"/>
          <p:cNvSpPr txBox="1">
            <a:spLocks noGrp="1"/>
          </p:cNvSpPr>
          <p:nvPr>
            <p:ph type="title"/>
          </p:nvPr>
        </p:nvSpPr>
        <p:spPr>
          <a:xfrm>
            <a:off x="395536" y="49832"/>
            <a:ext cx="7632848" cy="64820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Процедура рассмотрения региональных инвестиционных проектов по «Схеме взаимодействия при реализации инвестиционных проектов с гос. поддержкой / гос. участием», утвержденной № __ Сбербанк России для реализации в соответствии с Постановлением Правительства № 1044 от 11.10.2014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88640"/>
            <a:ext cx="464296" cy="338554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836712"/>
            <a:ext cx="6192688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Подписание Инвестиционного соглашение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1268760"/>
            <a:ext cx="6192688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разработка Проектно – сметной документации (ПСД) под условия внешнего эксперта по финансам (1)  / получение разрешение на строительство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1844824"/>
            <a:ext cx="6192688" cy="2923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формирование пакета документов для предоставления в МЭР РФ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2564904"/>
            <a:ext cx="8784976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МЭР РФ / Получение протокола о отборе проекта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024" y="3212976"/>
            <a:ext cx="8605464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ВЭБ / Получение положительного заключения по проекту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3568" y="3861048"/>
            <a:ext cx="828092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</a:t>
            </a:r>
            <a:r>
              <a:rPr lang="ru-RU" sz="12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МинФин</a:t>
            </a:r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/ решение о предоставлении гос. гарантии по проекту (приказ) /направление решение всем участникам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3768" y="5517232"/>
            <a:ext cx="5472608" cy="2923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Заключение Кредитного договора и сопутствующих Договоров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4208" y="1268760"/>
            <a:ext cx="2592288" cy="8925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Мониторинг ведет Оргкомитет Конкурса</a:t>
            </a:r>
          </a:p>
          <a:p>
            <a:pPr algn="ctr"/>
            <a:endParaRPr lang="ru-RU" sz="13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771800" y="220486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1880" y="2920588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(согласно графика заседаний)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3203848" y="292494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4283968" y="436510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635896" y="3573016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23928" y="3568660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(10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4360748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(5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5616" y="4664169"/>
            <a:ext cx="784887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пакета документов в ВЭБ / подготовка проекта Договора на предоставление государственной гарантии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32040" y="5157192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(5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4716016" y="5157192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43288"/>
              </p:ext>
            </p:extLst>
          </p:nvPr>
        </p:nvGraphicFramePr>
        <p:xfrm>
          <a:off x="142844" y="1621503"/>
          <a:ext cx="8715436" cy="40397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73745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нормативно – правовым документам по выделению государственной поддержки (ФЗ-209 и нормативно – правовым документам субъектов РФ)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Еженедельно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586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Экспертным советом (профильные научные институты / общероссийские общественные организации)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 / в месяц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финансовой сегментации (внешних экспертов по финансам)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6447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инвестиционными фондами (членами Попечительского совета) 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дней с момента получения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250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внешним экспертом по финансам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день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дней с момента получения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37469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Попечительским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советом Конкурса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8477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Заключение Инвестиционного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Соглашения, с целью реализации проекта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8"/>
          <p:cNvSpPr txBox="1">
            <a:spLocks noGrp="1"/>
          </p:cNvSpPr>
          <p:nvPr>
            <p:ph type="title"/>
          </p:nvPr>
        </p:nvSpPr>
        <p:spPr>
          <a:xfrm>
            <a:off x="182563" y="198880"/>
            <a:ext cx="7581900" cy="3404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ериодичность и сроки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рассмотрения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инвестиционных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6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43450"/>
              </p:ext>
            </p:extLst>
          </p:nvPr>
        </p:nvGraphicFramePr>
        <p:xfrm>
          <a:off x="179512" y="1916832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8"/>
          <p:cNvSpPr txBox="1">
            <a:spLocks/>
          </p:cNvSpPr>
          <p:nvPr/>
        </p:nvSpPr>
        <p:spPr bwMode="auto">
          <a:xfrm>
            <a:off x="182563" y="198880"/>
            <a:ext cx="7581900" cy="3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6" tIns="46648" rIns="93296" bIns="46648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Периодичность и сроки предоставления инвестиционных проектов</a:t>
            </a:r>
            <a:endParaRPr lang="ru-RU" sz="16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2" y="1407879"/>
          <a:ext cx="8856986" cy="266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058"/>
                <a:gridCol w="1142730"/>
                <a:gridCol w="1177451"/>
                <a:gridCol w="1268247"/>
                <a:gridCol w="1379366"/>
                <a:gridCol w="1306768"/>
                <a:gridCol w="1379366"/>
              </a:tblGrid>
              <a:tr h="36924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инициатора проекта, направленные на реализацию проекта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 Инициатора проекта  (инвестиционного бюджета проекта)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Доп.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вложения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78178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пакета документов по Проекту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«П»)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«РД»)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</a:t>
                      </a: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СМР 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 закупки </a:t>
                      </a:r>
                    </a:p>
                    <a:p>
                      <a:pPr algn="ctr"/>
                      <a:r>
                        <a:rPr lang="ru-RU" sz="120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Уплата процентов</a:t>
                      </a:r>
                      <a:r>
                        <a:rPr lang="ru-RU" sz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кредиту на инвестиционной стадии 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гос. пошлины по Экспертизе Проектной документации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0,5%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суммы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более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4%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3,5% от стоимость проекта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 более 2%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8"/>
          <p:cNvSpPr txBox="1">
            <a:spLocks/>
          </p:cNvSpPr>
          <p:nvPr/>
        </p:nvSpPr>
        <p:spPr bwMode="auto">
          <a:xfrm>
            <a:off x="899591" y="198880"/>
            <a:ext cx="7166860" cy="3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96" tIns="46648" rIns="93296" bIns="46648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Периодичность и сроки предоставления инвестиционных проектов</a:t>
            </a:r>
            <a:endParaRPr lang="ru-RU" sz="16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2060848"/>
          <a:ext cx="8784975" cy="2655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900"/>
                <a:gridCol w="1524781"/>
                <a:gridCol w="1124692"/>
                <a:gridCol w="1530672"/>
                <a:gridCol w="1228083"/>
                <a:gridCol w="1296310"/>
                <a:gridCol w="1364537"/>
              </a:tblGrid>
              <a:tr h="36924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инициатора проекта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 Инвестора (инвестиционного бюджета проекта)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Доп.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вложения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86937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«П»)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«РД»)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СМР 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 закупки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Уплата процентов</a:t>
                      </a:r>
                      <a:r>
                        <a:rPr lang="ru-RU" sz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кредиту на инвестиционной стадии 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Доп-ое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3,9%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20% от стоимости Проекта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  6,1%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менее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15% от сумма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82563" y="184428"/>
            <a:ext cx="725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Попечительского Совета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96752"/>
          <a:ext cx="8895864" cy="491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1551049"/>
                <a:gridCol w="864096"/>
                <a:gridCol w="1152128"/>
                <a:gridCol w="1440160"/>
                <a:gridCol w="1224136"/>
                <a:gridCol w="936104"/>
                <a:gridCol w="1440159"/>
              </a:tblGrid>
              <a:tr h="501343">
                <a:tc rowSpan="2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Члены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Попечительского Совета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членам Попечительского Совета</a:t>
                      </a: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015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Гос-ное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участие в уставном капитале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Отраслевая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  <a:endParaRPr lang="ru-RU" sz="12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Территориальная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Утв-на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«Схема» / Форма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Сог-ия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Приняты / Согласованы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«Особые условия финансирования»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49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Инвестиционные </a:t>
                      </a:r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Согласованы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76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 – кредитные организации 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СТАТУС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«Сбербанк России»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041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ЗАО «ВТБ</a:t>
                      </a:r>
                      <a:r>
                        <a:rPr lang="ru-RU" sz="1200" b="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«Газпромбанк»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-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(стадия утверждения)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</a:t>
                      </a:r>
                      <a:r>
                        <a:rPr lang="ru-RU" sz="1200" b="0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МСП-Банк</a:t>
                      </a:r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(работа через Банки партнеры)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182563" y="137325"/>
            <a:ext cx="7581900" cy="46353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just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Текущие результаты работы Конкурса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77001"/>
              </p:ext>
            </p:extLst>
          </p:nvPr>
        </p:nvGraphicFramePr>
        <p:xfrm>
          <a:off x="323528" y="1397000"/>
          <a:ext cx="8496944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738"/>
                <a:gridCol w="30142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проектов,</a:t>
                      </a:r>
                      <a:r>
                        <a:rPr lang="ru-RU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находящихся на стадии реализации (по подписанным инвестиционным соглашениям)</a:t>
                      </a:r>
                    </a:p>
                    <a:p>
                      <a:pPr algn="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33, 240</a:t>
                      </a:r>
                      <a:r>
                        <a:rPr lang="ru-RU" sz="18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Инвестиционной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соглашений, находящихся на стадии согласования </a:t>
                      </a: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65,507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5" y="465313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база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индустриальных парков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обновляется ежегодно / (обновляется 2 раза в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нормативно – правовых актов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выделении гос. поддержки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(обновляется ежегодно / (2 раза в год)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79928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u="sng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err="1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Маштакова</a:t>
            </a:r>
            <a:r>
              <a:rPr lang="ru-RU" b="1" u="sng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Мария Юрьевна</a:t>
            </a:r>
            <a:endParaRPr lang="en-US" b="1" u="sng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отдела анализа инвестиционных 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комитет Конкурса 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Ежегодная общественная премия «Регионы - устойчивое развитие»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аб. (495) 236-7-36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моб. (926) 136-11-12</a:t>
            </a:r>
          </a:p>
          <a:p>
            <a:r>
              <a:rPr lang="en-US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mashtakova@infra-konkurs.ru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www.infra-konkurs.ru</a:t>
            </a: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Решетник Мария Сергеевна</a:t>
            </a:r>
          </a:p>
          <a:p>
            <a:endParaRPr lang="en-US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Управление по работе с субъектами РФ</a:t>
            </a:r>
          </a:p>
          <a:p>
            <a:endParaRPr lang="ru-RU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Тел.: (495) 957-55-08;  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.: (985) 992-68-38</a:t>
            </a:r>
          </a:p>
          <a:p>
            <a:r>
              <a:rPr lang="en-US" u="sng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MSKirpicheva@sberbank.ru</a:t>
            </a:r>
            <a:endParaRPr lang="ru-RU" u="sng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8"/>
          <p:cNvGrpSpPr/>
          <p:nvPr/>
        </p:nvGrpSpPr>
        <p:grpSpPr>
          <a:xfrm>
            <a:off x="107504" y="908720"/>
            <a:ext cx="8540262" cy="5445125"/>
            <a:chOff x="381000" y="1039813"/>
            <a:chExt cx="9251950" cy="5445125"/>
          </a:xfrm>
        </p:grpSpPr>
        <p:sp>
          <p:nvSpPr>
            <p:cNvPr id="4" name="Rectangle 3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908300" y="6302375"/>
              <a:ext cx="1203325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3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311650" y="6302375"/>
              <a:ext cx="5321300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908300" y="51863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311650" y="51863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908300" y="41068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311650" y="41068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908300" y="2998788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311650" y="2998788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08300" y="190341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311650" y="190341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11650" y="105251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новый проект и Вы не понимаете начинать ли Вам тратить деньги на разработку ПСД по проекту без наличия решения финансовых институтов о финансировании  Вашего проекта</a:t>
              </a:r>
            </a:p>
          </p:txBody>
        </p:sp>
        <p:sp>
          <p:nvSpPr>
            <p:cNvPr id="15" name="Прямоугольник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11650" y="2154238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Вы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не владеете всеми знаниями по требованиям всех участников инвестиционной деятельности для реализации инвестиционного проекта, чтобы им соответствовать </a:t>
              </a:r>
            </a:p>
          </p:txBody>
        </p:sp>
        <p:sp>
          <p:nvSpPr>
            <p:cNvPr id="16" name="Прямоугольник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11650" y="3257550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нет достаточно собственных средств для реализации инвестиционного проекта и Вам нужен со - инвестор (не доли собственных  средств в размере 30% от суммы проекта)</a:t>
              </a:r>
            </a:p>
          </p:txBody>
        </p:sp>
        <p:sp>
          <p:nvSpPr>
            <p:cNvPr id="17" name="Прямоугольник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11650" y="436086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У Вас нет </a:t>
              </a:r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опыта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координации всех участников инвестиционной деятельности для реализации инвестиционного проекта (финансовыми институтами (Банками), инвестиционными фондами и органами исполнительной власти)</a:t>
              </a:r>
            </a:p>
          </p:txBody>
        </p:sp>
        <p:sp>
          <p:nvSpPr>
            <p:cNvPr id="18" name="Прямоугольник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08300" y="1052513"/>
              <a:ext cx="1203325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Решение банка на ранней стадии проекта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08300" y="2154238"/>
              <a:ext cx="1264614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Методические материалы 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Банк и РУР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22588" y="4360863"/>
              <a:ext cx="1280838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Дорожная карта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РУР –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«СБЕРБАНК»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22588" y="3257550"/>
              <a:ext cx="1328336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Согласованный алгоритм работы с со инвестором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08300" y="5464175"/>
              <a:ext cx="1295125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Справочная информация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11650" y="5464175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Вы хотите узнать больше о формах государственной поддержки и использовать эти знания для получения финансирования в рамках «Особых условий финансирования инвестиционных проектов с гос. поддержкой / гос. участием» для реализации инвестиционного проекта</a:t>
              </a:r>
            </a:p>
          </p:txBody>
        </p:sp>
        <p:sp>
          <p:nvSpPr>
            <p:cNvPr id="24" name="Прямоугольник 13"/>
            <p:cNvSpPr/>
            <p:nvPr>
              <p:custDataLst>
                <p:tags r:id="rId21"/>
              </p:custDataLst>
            </p:nvPr>
          </p:nvSpPr>
          <p:spPr>
            <a:xfrm>
              <a:off x="512763" y="4914900"/>
              <a:ext cx="2035175" cy="8969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Координация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Техническое и методическое сопровождение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5" name="Прямоугольник 13"/>
            <p:cNvSpPr/>
            <p:nvPr>
              <p:custDataLst>
                <p:tags r:id="rId22"/>
              </p:custDataLst>
            </p:nvPr>
          </p:nvSpPr>
          <p:spPr>
            <a:xfrm>
              <a:off x="506506" y="1488530"/>
              <a:ext cx="2174875" cy="89693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Сеть</a:t>
              </a: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Экспертиза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Финансовые продукты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Финансирование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269082" y="1153319"/>
              <a:ext cx="2563812" cy="2336800"/>
            </a:xfrm>
            <a:custGeom>
              <a:avLst/>
              <a:gdLst>
                <a:gd name="T0" fmla="*/ 2147483647 w 3956"/>
                <a:gd name="T1" fmla="*/ 2147483647 h 3265"/>
                <a:gd name="T2" fmla="*/ 2147483647 w 3956"/>
                <a:gd name="T3" fmla="*/ 2147483647 h 3265"/>
                <a:gd name="T4" fmla="*/ 2147483647 w 3956"/>
                <a:gd name="T5" fmla="*/ 2147483647 h 3265"/>
                <a:gd name="T6" fmla="*/ 2147483647 w 3956"/>
                <a:gd name="T7" fmla="*/ 2147483647 h 3265"/>
                <a:gd name="T8" fmla="*/ 2147483647 w 3956"/>
                <a:gd name="T9" fmla="*/ 0 h 3265"/>
                <a:gd name="T10" fmla="*/ 0 w 3956"/>
                <a:gd name="T11" fmla="*/ 2147483647 h 3265"/>
                <a:gd name="T12" fmla="*/ 2147483647 w 3956"/>
                <a:gd name="T13" fmla="*/ 2147483647 h 3265"/>
                <a:gd name="T14" fmla="*/ 2147483647 w 3956"/>
                <a:gd name="T15" fmla="*/ 2147483647 h 3265"/>
                <a:gd name="T16" fmla="*/ 2147483647 w 3956"/>
                <a:gd name="T17" fmla="*/ 2147483647 h 3265"/>
                <a:gd name="T18" fmla="*/ 2147483647 w 3956"/>
                <a:gd name="T19" fmla="*/ 2147483647 h 3265"/>
                <a:gd name="T20" fmla="*/ 2147483647 w 3956"/>
                <a:gd name="T21" fmla="*/ 2147483647 h 3265"/>
                <a:gd name="T22" fmla="*/ 2147483647 w 3956"/>
                <a:gd name="T23" fmla="*/ 2147483647 h 3265"/>
                <a:gd name="T24" fmla="*/ 2147483647 w 3956"/>
                <a:gd name="T25" fmla="*/ 2147483647 h 3265"/>
                <a:gd name="T26" fmla="*/ 2147483647 w 3956"/>
                <a:gd name="T27" fmla="*/ 2147483647 h 3265"/>
                <a:gd name="T28" fmla="*/ 2147483647 w 3956"/>
                <a:gd name="T29" fmla="*/ 2147483647 h 3265"/>
                <a:gd name="T30" fmla="*/ 2147483647 w 3956"/>
                <a:gd name="T31" fmla="*/ 2147483647 h 3265"/>
                <a:gd name="T32" fmla="*/ 2147483647 w 3956"/>
                <a:gd name="T33" fmla="*/ 2147483647 h 3265"/>
                <a:gd name="T34" fmla="*/ 2147483647 w 3956"/>
                <a:gd name="T35" fmla="*/ 2147483647 h 3265"/>
                <a:gd name="T36" fmla="*/ 2147483647 w 3956"/>
                <a:gd name="T37" fmla="*/ 2147483647 h 3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56"/>
                <a:gd name="T58" fmla="*/ 0 h 3265"/>
                <a:gd name="T59" fmla="*/ 3956 w 3956"/>
                <a:gd name="T60" fmla="*/ 3265 h 3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56" h="3265">
                  <a:moveTo>
                    <a:pt x="3956" y="864"/>
                  </a:moveTo>
                  <a:lnTo>
                    <a:pt x="3582" y="381"/>
                  </a:lnTo>
                  <a:lnTo>
                    <a:pt x="3582" y="505"/>
                  </a:lnTo>
                  <a:lnTo>
                    <a:pt x="3372" y="505"/>
                  </a:lnTo>
                  <a:lnTo>
                    <a:pt x="3481" y="0"/>
                  </a:lnTo>
                  <a:lnTo>
                    <a:pt x="0" y="1"/>
                  </a:lnTo>
                  <a:lnTo>
                    <a:pt x="8" y="3265"/>
                  </a:lnTo>
                  <a:lnTo>
                    <a:pt x="2783" y="3264"/>
                  </a:lnTo>
                  <a:lnTo>
                    <a:pt x="2889" y="2760"/>
                  </a:lnTo>
                  <a:lnTo>
                    <a:pt x="2794" y="2760"/>
                  </a:lnTo>
                  <a:lnTo>
                    <a:pt x="2794" y="2884"/>
                  </a:lnTo>
                  <a:lnTo>
                    <a:pt x="2420" y="2401"/>
                  </a:lnTo>
                  <a:lnTo>
                    <a:pt x="2794" y="1918"/>
                  </a:lnTo>
                  <a:lnTo>
                    <a:pt x="2794" y="2042"/>
                  </a:lnTo>
                  <a:lnTo>
                    <a:pt x="3044" y="2042"/>
                  </a:lnTo>
                  <a:lnTo>
                    <a:pt x="3220" y="1224"/>
                  </a:lnTo>
                  <a:lnTo>
                    <a:pt x="3582" y="1224"/>
                  </a:lnTo>
                  <a:lnTo>
                    <a:pt x="3582" y="1344"/>
                  </a:lnTo>
                  <a:lnTo>
                    <a:pt x="3956" y="864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rot="5400000">
              <a:off x="229394" y="3915569"/>
              <a:ext cx="2641600" cy="2338388"/>
            </a:xfrm>
            <a:custGeom>
              <a:avLst/>
              <a:gdLst>
                <a:gd name="T0" fmla="*/ 2147483647 w 2975"/>
                <a:gd name="T1" fmla="*/ 2147483647 h 3268"/>
                <a:gd name="T2" fmla="*/ 2147483647 w 2975"/>
                <a:gd name="T3" fmla="*/ 2147483647 h 3268"/>
                <a:gd name="T4" fmla="*/ 2147483647 w 2975"/>
                <a:gd name="T5" fmla="*/ 2147483647 h 3268"/>
                <a:gd name="T6" fmla="*/ 2147483647 w 2975"/>
                <a:gd name="T7" fmla="*/ 2147483647 h 3268"/>
                <a:gd name="T8" fmla="*/ 2147483647 w 2975"/>
                <a:gd name="T9" fmla="*/ 2147483647 h 3268"/>
                <a:gd name="T10" fmla="*/ 2147483647 w 2975"/>
                <a:gd name="T11" fmla="*/ 2147483647 h 3268"/>
                <a:gd name="T12" fmla="*/ 2147483647 w 2975"/>
                <a:gd name="T13" fmla="*/ 2147483647 h 3268"/>
                <a:gd name="T14" fmla="*/ 2147483647 w 2975"/>
                <a:gd name="T15" fmla="*/ 2147483647 h 3268"/>
                <a:gd name="T16" fmla="*/ 2147483647 w 2975"/>
                <a:gd name="T17" fmla="*/ 2147483647 h 3268"/>
                <a:gd name="T18" fmla="*/ 2147483647 w 2975"/>
                <a:gd name="T19" fmla="*/ 2147483647 h 3268"/>
                <a:gd name="T20" fmla="*/ 2147483647 w 2975"/>
                <a:gd name="T21" fmla="*/ 2147483647 h 3268"/>
                <a:gd name="T22" fmla="*/ 0 w 2975"/>
                <a:gd name="T23" fmla="*/ 2147483647 h 3268"/>
                <a:gd name="T24" fmla="*/ 2147483647 w 2975"/>
                <a:gd name="T25" fmla="*/ 2147483647 h 3268"/>
                <a:gd name="T26" fmla="*/ 2147483647 w 2975"/>
                <a:gd name="T27" fmla="*/ 2147483647 h 3268"/>
                <a:gd name="T28" fmla="*/ 2147483647 w 2975"/>
                <a:gd name="T29" fmla="*/ 2147483647 h 3268"/>
                <a:gd name="T30" fmla="*/ 2147483647 w 2975"/>
                <a:gd name="T31" fmla="*/ 2147483647 h 3268"/>
                <a:gd name="T32" fmla="*/ 2147483647 w 2975"/>
                <a:gd name="T33" fmla="*/ 2147483647 h 3268"/>
                <a:gd name="T34" fmla="*/ 2147483647 w 2975"/>
                <a:gd name="T35" fmla="*/ 0 h 3268"/>
                <a:gd name="T36" fmla="*/ 2147483647 w 2975"/>
                <a:gd name="T37" fmla="*/ 2147483647 h 32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5"/>
                <a:gd name="T58" fmla="*/ 0 h 3268"/>
                <a:gd name="T59" fmla="*/ 2975 w 2975"/>
                <a:gd name="T60" fmla="*/ 3268 h 32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5" h="3268">
                  <a:moveTo>
                    <a:pt x="1173" y="3"/>
                  </a:moveTo>
                  <a:lnTo>
                    <a:pt x="1064" y="508"/>
                  </a:lnTo>
                  <a:lnTo>
                    <a:pt x="1162" y="508"/>
                  </a:lnTo>
                  <a:lnTo>
                    <a:pt x="1162" y="384"/>
                  </a:lnTo>
                  <a:lnTo>
                    <a:pt x="1536" y="867"/>
                  </a:lnTo>
                  <a:lnTo>
                    <a:pt x="1162" y="1347"/>
                  </a:lnTo>
                  <a:lnTo>
                    <a:pt x="1162" y="1227"/>
                  </a:lnTo>
                  <a:lnTo>
                    <a:pt x="908" y="1227"/>
                  </a:lnTo>
                  <a:lnTo>
                    <a:pt x="733" y="2045"/>
                  </a:lnTo>
                  <a:lnTo>
                    <a:pt x="374" y="2045"/>
                  </a:lnTo>
                  <a:lnTo>
                    <a:pt x="374" y="1921"/>
                  </a:lnTo>
                  <a:lnTo>
                    <a:pt x="0" y="2404"/>
                  </a:lnTo>
                  <a:lnTo>
                    <a:pt x="374" y="2887"/>
                  </a:lnTo>
                  <a:lnTo>
                    <a:pt x="374" y="2763"/>
                  </a:lnTo>
                  <a:lnTo>
                    <a:pt x="581" y="2763"/>
                  </a:lnTo>
                  <a:lnTo>
                    <a:pt x="472" y="3267"/>
                  </a:lnTo>
                  <a:lnTo>
                    <a:pt x="2971" y="3268"/>
                  </a:lnTo>
                  <a:lnTo>
                    <a:pt x="2975" y="0"/>
                  </a:lnTo>
                  <a:lnTo>
                    <a:pt x="1173" y="3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492125" y="3179763"/>
              <a:ext cx="2133600" cy="1131887"/>
              <a:chOff x="310" y="2003"/>
              <a:chExt cx="1344" cy="713"/>
            </a:xfrm>
          </p:grpSpPr>
          <p:sp>
            <p:nvSpPr>
              <p:cNvPr id="30" name="Oval 4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42" y="2035"/>
                <a:ext cx="1312" cy="68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0" y="2003"/>
                <a:ext cx="1312" cy="681"/>
              </a:xfrm>
              <a:prstGeom prst="ellipse">
                <a:avLst/>
              </a:prstGeom>
              <a:solidFill>
                <a:srgbClr val="00703C">
                  <a:alpha val="79999"/>
                </a:srgbClr>
              </a:solidFill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36000" rIns="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Программные</a:t>
                </a:r>
                <a:r>
                  <a:rPr kumimoji="0" lang="ru-RU" sz="12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решения 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9" name="Рисунок 33" descr="sbpict_sblogo_ru_horizontal_main_20pct.png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28625" y="1150938"/>
              <a:ext cx="1947863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64982" y="5517232"/>
            <a:ext cx="2606818" cy="648072"/>
          </a:xfrm>
          <a:prstGeom prst="rect">
            <a:avLst/>
          </a:prstGeom>
          <a:ln algn="ctr"/>
        </p:spPr>
        <p:txBody>
          <a:bodyPr vert="horz" lIns="0" tIns="45713" rIns="0" bIns="45713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15"/>
          <p:cNvGrpSpPr>
            <a:grpSpLocks/>
          </p:cNvGrpSpPr>
          <p:nvPr/>
        </p:nvGrpSpPr>
        <p:grpSpPr bwMode="auto">
          <a:xfrm>
            <a:off x="179512" y="5661248"/>
            <a:ext cx="535930" cy="575444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36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7" name="Рисунок 34" descr="РФ.png"/>
            <p:cNvPicPr>
              <a:picLocks noChangeAspect="1"/>
            </p:cNvPicPr>
            <p:nvPr/>
          </p:nvPicPr>
          <p:blipFill>
            <a:blip r:embed="rId29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51520" y="5877272"/>
            <a:ext cx="36004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467544" y="1268760"/>
            <a:ext cx="8247860" cy="1014952"/>
          </a:xfrm>
          <a:prstGeom prst="round2SameRect">
            <a:avLst>
              <a:gd name="adj1" fmla="val 9334"/>
              <a:gd name="adj2" fmla="val 0"/>
            </a:avLst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КОМПЛЕКСНОГО СОПРОВОЖДЕНИЯ И ПОДГОТОВКИ  ПРОЕКТОВ К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ФИНАНСИРОВАНИЮ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515350" y="6424613"/>
            <a:ext cx="520700" cy="265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5861D-0E85-4B89-8890-A30BC760EB7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5" y="2564904"/>
            <a:ext cx="244827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СТАНДАРТ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сбору заявок инвестиционных проектов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797152"/>
            <a:ext cx="2448272" cy="19888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ПОЗВОЛЯЕТ ОДНОВРЕМЕННО  ПОЛУЧИТЬ: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Долговое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Инвестиционное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Государственную  поддержку (региональная/федеральная)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107504" y="764704"/>
            <a:ext cx="1150937" cy="1152525"/>
            <a:chOff x="3992566" y="3067052"/>
            <a:chExt cx="1150938" cy="1152525"/>
          </a:xfrm>
        </p:grpSpPr>
        <p:sp>
          <p:nvSpPr>
            <p:cNvPr id="8" name="Oval 46"/>
            <p:cNvSpPr>
              <a:spLocks noChangeAspect="1" noChangeArrowheads="1"/>
            </p:cNvSpPr>
            <p:nvPr/>
          </p:nvSpPr>
          <p:spPr bwMode="auto">
            <a:xfrm>
              <a:off x="3992566" y="3067052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9" name="Рисунок 32" descr="logotip_Sberbank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5441" y="3211514"/>
              <a:ext cx="8778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8024365" y="908720"/>
            <a:ext cx="1116013" cy="1079500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11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Рисунок 34" descr="РФ.png"/>
            <p:cNvPicPr>
              <a:picLocks noChangeAspect="1"/>
            </p:cNvPicPr>
            <p:nvPr/>
          </p:nvPicPr>
          <p:blipFill>
            <a:blip r:embed="rId3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172127" y="105273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РУР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2564904"/>
            <a:ext cx="352839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АЛГОРИТМ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отбора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рассмотрения, структурирования и реализации инвестиционных проектов</a:t>
            </a:r>
            <a:r>
              <a:rPr lang="ru-RU" sz="1600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2564904"/>
            <a:ext cx="2736304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инансовый продукт</a:t>
            </a:r>
            <a:endParaRPr lang="ru-RU" sz="16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«Особые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финансирования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инвестиционных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проектов с государственной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поддержкой»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4725144"/>
            <a:ext cx="3528392" cy="20162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СТАНДАРТИЗИРУЕТ ПРОЕКТЫ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ПОД ТРЕБОВАНИЯ: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Финансово-кредитных организаций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Инвестиционных фондов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Субъектов РФ (региональных программ) Федеральных целевых и государственных программ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Страховых компаний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4725144"/>
            <a:ext cx="2736304" cy="19805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ДАЕТ ВОЗМОЖНОСТЬ: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Получить финансирование по  более низкой  ставке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Увеличить сроки кредитования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Упростить сбор документов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42"/>
          <p:cNvSpPr>
            <a:spLocks noChangeAspect="1" noChangeArrowheads="1"/>
          </p:cNvSpPr>
          <p:nvPr/>
        </p:nvSpPr>
        <p:spPr bwMode="auto">
          <a:xfrm>
            <a:off x="6372200" y="2780928"/>
            <a:ext cx="1150938" cy="115252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>
            <a:off x="4499992" y="1772816"/>
            <a:ext cx="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64"/>
          <p:cNvSpPr>
            <a:spLocks noChangeShapeType="1"/>
          </p:cNvSpPr>
          <p:nvPr/>
        </p:nvSpPr>
        <p:spPr bwMode="auto">
          <a:xfrm flipH="1">
            <a:off x="3059832" y="1988840"/>
            <a:ext cx="3168351" cy="3168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 flipH="1" flipV="1">
            <a:off x="3059832" y="1916832"/>
            <a:ext cx="2808311" cy="3096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66"/>
          <p:cNvSpPr>
            <a:spLocks noChangeShapeType="1"/>
          </p:cNvSpPr>
          <p:nvPr/>
        </p:nvSpPr>
        <p:spPr bwMode="auto">
          <a:xfrm flipH="1" flipV="1">
            <a:off x="2700338" y="3424238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52"/>
          <p:cNvSpPr>
            <a:spLocks noChangeArrowheads="1"/>
          </p:cNvSpPr>
          <p:nvPr/>
        </p:nvSpPr>
        <p:spPr bwMode="auto">
          <a:xfrm>
            <a:off x="3851920" y="3861048"/>
            <a:ext cx="1435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57263">
              <a:lnSpc>
                <a:spcPct val="95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</a:p>
        </p:txBody>
      </p:sp>
      <p:sp>
        <p:nvSpPr>
          <p:cNvPr id="29" name="Oval 42"/>
          <p:cNvSpPr>
            <a:spLocks noChangeAspect="1" noChangeArrowheads="1"/>
          </p:cNvSpPr>
          <p:nvPr/>
        </p:nvSpPr>
        <p:spPr bwMode="auto">
          <a:xfrm>
            <a:off x="1763688" y="2996952"/>
            <a:ext cx="1150938" cy="115252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2"/>
          <p:cNvSpPr>
            <a:spLocks noChangeArrowheads="1"/>
          </p:cNvSpPr>
          <p:nvPr/>
        </p:nvSpPr>
        <p:spPr bwMode="auto">
          <a:xfrm>
            <a:off x="7452320" y="2996952"/>
            <a:ext cx="1625600" cy="70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Субъекты РФ и муниципальные образования</a:t>
            </a:r>
            <a:endParaRPr lang="ru-RU" sz="1400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41"/>
          <p:cNvSpPr>
            <a:spLocks noChangeAspect="1" noChangeArrowheads="1"/>
          </p:cNvSpPr>
          <p:nvPr/>
        </p:nvSpPr>
        <p:spPr bwMode="auto">
          <a:xfrm>
            <a:off x="5940152" y="1196752"/>
            <a:ext cx="1151110" cy="1152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3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793251" cy="8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3923928" y="2852936"/>
            <a:ext cx="1150938" cy="1152525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34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Рисунок 34" descr="РФ.png"/>
            <p:cNvPicPr>
              <a:picLocks noChangeAspect="1"/>
            </p:cNvPicPr>
            <p:nvPr/>
          </p:nvPicPr>
          <p:blipFill>
            <a:blip r:embed="rId3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53"/>
          <p:cNvGrpSpPr>
            <a:grpSpLocks/>
          </p:cNvGrpSpPr>
          <p:nvPr/>
        </p:nvGrpSpPr>
        <p:grpSpPr bwMode="auto">
          <a:xfrm>
            <a:off x="5508104" y="4581128"/>
            <a:ext cx="1150937" cy="1152525"/>
            <a:chOff x="5357818" y="4572008"/>
            <a:chExt cx="1150937" cy="1152525"/>
          </a:xfrm>
        </p:grpSpPr>
        <p:sp>
          <p:nvSpPr>
            <p:cNvPr id="37" name="Oval 44"/>
            <p:cNvSpPr>
              <a:spLocks noChangeAspect="1" noChangeArrowheads="1"/>
            </p:cNvSpPr>
            <p:nvPr/>
          </p:nvSpPr>
          <p:spPr bwMode="auto">
            <a:xfrm>
              <a:off x="5357818" y="4572008"/>
              <a:ext cx="1150937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Рисунок 35" descr="население.png"/>
            <p:cNvPicPr>
              <a:picLocks noChangeAspect="1"/>
            </p:cNvPicPr>
            <p:nvPr/>
          </p:nvPicPr>
          <p:blipFill>
            <a:blip r:embed="rId4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5643570" y="4857760"/>
              <a:ext cx="627063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54"/>
          <p:cNvGrpSpPr>
            <a:grpSpLocks/>
          </p:cNvGrpSpPr>
          <p:nvPr/>
        </p:nvGrpSpPr>
        <p:grpSpPr bwMode="auto">
          <a:xfrm>
            <a:off x="2483768" y="4581128"/>
            <a:ext cx="1150937" cy="1152525"/>
            <a:chOff x="2555875" y="4572008"/>
            <a:chExt cx="1150938" cy="1152525"/>
          </a:xfrm>
        </p:grpSpPr>
        <p:sp>
          <p:nvSpPr>
            <p:cNvPr id="40" name="Oval 45"/>
            <p:cNvSpPr>
              <a:spLocks noChangeAspect="1" noChangeArrowheads="1"/>
            </p:cNvSpPr>
            <p:nvPr/>
          </p:nvSpPr>
          <p:spPr bwMode="auto">
            <a:xfrm>
              <a:off x="2555875" y="4572008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Рисунок 36" descr="michaeldb081100031.png"/>
            <p:cNvPicPr>
              <a:picLocks noChangeAspect="1"/>
            </p:cNvPicPr>
            <p:nvPr/>
          </p:nvPicPr>
          <p:blipFill>
            <a:blip r:embed="rId5" cstate="print">
              <a:lum contrast="-10000"/>
            </a:blip>
            <a:stretch>
              <a:fillRect/>
            </a:stretch>
          </p:blipFill>
          <p:spPr>
            <a:xfrm>
              <a:off x="2643174" y="4786322"/>
              <a:ext cx="977355" cy="674841"/>
            </a:xfrm>
            <a:prstGeom prst="ellipse">
              <a:avLst/>
            </a:prstGeom>
          </p:spPr>
        </p:pic>
      </p:grp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1907704" y="3284984"/>
            <a:ext cx="825500" cy="503238"/>
            <a:chOff x="2643174" y="2856709"/>
            <a:chExt cx="824480" cy="502125"/>
          </a:xfrm>
        </p:grpSpPr>
        <p:grpSp>
          <p:nvGrpSpPr>
            <p:cNvPr id="7" name="Группа 36"/>
            <p:cNvGrpSpPr>
              <a:grpSpLocks/>
            </p:cNvGrpSpPr>
            <p:nvPr/>
          </p:nvGrpSpPr>
          <p:grpSpPr bwMode="auto">
            <a:xfrm>
              <a:off x="2652699" y="3071805"/>
              <a:ext cx="814955" cy="287023"/>
              <a:chOff x="2652699" y="2854834"/>
              <a:chExt cx="814955" cy="50400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2652687" y="3141894"/>
                <a:ext cx="71349" cy="2169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776359" y="3072358"/>
                <a:ext cx="72935" cy="286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Прямоугольник 46"/>
              <p:cNvSpPr/>
              <p:nvPr/>
            </p:nvSpPr>
            <p:spPr>
              <a:xfrm>
                <a:off x="2900031" y="2963883"/>
                <a:ext cx="72935" cy="394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023703" y="2963883"/>
                <a:ext cx="72935" cy="394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147375" y="2855407"/>
                <a:ext cx="72935" cy="5034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271047" y="2891566"/>
                <a:ext cx="72935" cy="4672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396304" y="3036200"/>
                <a:ext cx="71350" cy="3226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643244" y="2961183"/>
              <a:ext cx="142559" cy="1426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0017" y="2969173"/>
              <a:ext cx="142698" cy="712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888932" y="2888389"/>
              <a:ext cx="182337" cy="159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6200000" flipH="1">
              <a:off x="3048330" y="2897058"/>
              <a:ext cx="106128" cy="8879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136276" y="2856709"/>
              <a:ext cx="309180" cy="118800"/>
            </a:xfrm>
            <a:prstGeom prst="line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5"/>
          <p:cNvGrpSpPr>
            <a:grpSpLocks/>
          </p:cNvGrpSpPr>
          <p:nvPr/>
        </p:nvGrpSpPr>
        <p:grpSpPr bwMode="auto">
          <a:xfrm>
            <a:off x="2123728" y="1196752"/>
            <a:ext cx="1150937" cy="1152525"/>
            <a:chOff x="3992566" y="3067052"/>
            <a:chExt cx="1150938" cy="1152525"/>
          </a:xfrm>
        </p:grpSpPr>
        <p:sp>
          <p:nvSpPr>
            <p:cNvPr id="57" name="Oval 46"/>
            <p:cNvSpPr>
              <a:spLocks noChangeAspect="1" noChangeArrowheads="1"/>
            </p:cNvSpPr>
            <p:nvPr/>
          </p:nvSpPr>
          <p:spPr bwMode="auto">
            <a:xfrm>
              <a:off x="3992566" y="3067052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Рисунок 32" descr="logotip_Sberbanka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5441" y="3211514"/>
              <a:ext cx="8778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3635896" y="836712"/>
            <a:ext cx="1800200" cy="1360609"/>
          </a:xfrm>
          <a:prstGeom prst="ellipse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17"/>
          <p:cNvSpPr>
            <a:spLocks noChangeArrowheads="1"/>
          </p:cNvSpPr>
          <p:nvPr/>
        </p:nvSpPr>
        <p:spPr bwMode="auto">
          <a:xfrm>
            <a:off x="323528" y="4725144"/>
            <a:ext cx="2232248" cy="17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Поставщики услуг</a:t>
            </a: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Строительные компании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Поставщики оборудования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Проектные институты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Страховые компании</a:t>
            </a:r>
          </a:p>
        </p:txBody>
      </p:sp>
      <p:sp>
        <p:nvSpPr>
          <p:cNvPr id="62" name="Прямоугольник 31"/>
          <p:cNvSpPr>
            <a:spLocks noChangeArrowheads="1"/>
          </p:cNvSpPr>
          <p:nvPr/>
        </p:nvSpPr>
        <p:spPr bwMode="auto">
          <a:xfrm>
            <a:off x="6732240" y="4797152"/>
            <a:ext cx="2411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«Союз Промышленников и Предпринимателей»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АСИ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«Деловая России»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Экспертные сообщества</a:t>
            </a:r>
          </a:p>
          <a:p>
            <a:pPr defTabSz="957263">
              <a:lnSpc>
                <a:spcPct val="95000"/>
              </a:lnSpc>
              <a:spcAft>
                <a:spcPts val="600"/>
              </a:spcAft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9512" y="2924944"/>
            <a:ext cx="1493466" cy="106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Инвесторы</a:t>
            </a:r>
          </a:p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Российские и иностранные ИНВЕСТФОНДЫ</a:t>
            </a:r>
          </a:p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92280" y="1196752"/>
            <a:ext cx="1656184" cy="93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Федеральные министерства   и ведомства </a:t>
            </a:r>
          </a:p>
          <a:p>
            <a:pPr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050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16"/>
          <p:cNvSpPr>
            <a:spLocks noChangeArrowheads="1"/>
          </p:cNvSpPr>
          <p:nvPr/>
        </p:nvSpPr>
        <p:spPr bwMode="auto">
          <a:xfrm>
            <a:off x="539552" y="1268761"/>
            <a:ext cx="144016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Финансовые институты</a:t>
            </a:r>
          </a:p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Банки с госучастием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4139952" y="2996952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РУР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327" cy="43204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Координация основных участников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инвестпроце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8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852936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2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27784" y="1412776"/>
            <a:ext cx="390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Заявки Инвестиционных проектов </a:t>
            </a:r>
            <a:endParaRPr lang="ru-RU" b="1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44824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Первичный анализ юр. лица для соответствие государственных программ и ФЦП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492896"/>
            <a:ext cx="68407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инвестиционном комитете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(решение инвестора)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3140968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комитете Банка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(внешнего эксперта по финансам)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3789040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Субъектом РФ</a:t>
            </a:r>
            <a:endParaRPr lang="en-US" sz="1600" b="1" dirty="0" smtClean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4170566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заседании Попечительского совета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764704"/>
            <a:ext cx="345638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 Конкурса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3995936" y="4509119"/>
            <a:ext cx="936104" cy="217765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971600" y="4654877"/>
            <a:ext cx="68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инвестиционных проектов по механизму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«Особые условия финансирования инвестиционных проектов»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755576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Стрелка вниз 67"/>
          <p:cNvSpPr/>
          <p:nvPr/>
        </p:nvSpPr>
        <p:spPr>
          <a:xfrm>
            <a:off x="755576" y="23506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Стрелка вниз 68"/>
          <p:cNvSpPr/>
          <p:nvPr/>
        </p:nvSpPr>
        <p:spPr>
          <a:xfrm>
            <a:off x="755576" y="2998693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>
            <a:off x="827584" y="436684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755576" y="364676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низ 71"/>
          <p:cNvSpPr/>
          <p:nvPr/>
        </p:nvSpPr>
        <p:spPr>
          <a:xfrm>
            <a:off x="8172400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>
            <a:off x="8172400" y="220660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Стрелка вниз 73"/>
          <p:cNvSpPr/>
          <p:nvPr/>
        </p:nvSpPr>
        <p:spPr>
          <a:xfrm>
            <a:off x="8172400" y="2782669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трелка вниз 74"/>
          <p:cNvSpPr/>
          <p:nvPr/>
        </p:nvSpPr>
        <p:spPr>
          <a:xfrm>
            <a:off x="8172400" y="41508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Стрелка вниз 75"/>
          <p:cNvSpPr/>
          <p:nvPr/>
        </p:nvSpPr>
        <p:spPr>
          <a:xfrm>
            <a:off x="8172400" y="34307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43577"/>
              </p:ext>
            </p:extLst>
          </p:nvPr>
        </p:nvGraphicFramePr>
        <p:xfrm>
          <a:off x="251520" y="5589240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4781"/>
            <a:ext cx="7008472" cy="5159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Особые условия финансирования </a:t>
            </a:r>
            <a:endParaRPr lang="ru-RU" sz="16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229200"/>
            <a:ext cx="8501062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36712"/>
            <a:ext cx="850106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844824"/>
            <a:ext cx="8568952" cy="1074415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996952"/>
            <a:ext cx="8501062" cy="914995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658" y="3989660"/>
            <a:ext cx="8501062" cy="1023516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836712"/>
            <a:ext cx="1656184" cy="756008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ЗАЛОГ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979712" y="908720"/>
            <a:ext cx="6984776" cy="5832648"/>
          </a:xfrm>
          <a:prstGeom prst="rect">
            <a:avLst/>
          </a:prstGeom>
        </p:spPr>
        <p:txBody>
          <a:bodyPr/>
          <a:lstStyle/>
          <a:p>
            <a:pPr algn="ctr" fontAlgn="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Комфортное обеспечение</a:t>
            </a:r>
          </a:p>
          <a:p>
            <a:pPr algn="ctr" fontAlgn="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проектов, соответствующих требованиям Постановления Правительства 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1044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процентной ставки, установленной ЦБ для уполномоченных Банком в целях рефинансирования кредитов +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проектов, соответствующих требованиям ФЗ № 209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процентной ставки, установленной ЦБ для уполномоченных Банком в целях рефинансирования кредитов + 2,5%</a:t>
            </a:r>
          </a:p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проектов, соответствующих требованиям нормативно – правовых актов,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разрабатываемых в порядке реализации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рамках Распоряжения 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98-Р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отдельным нормативно – правовым актам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уплате процентов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6 до 9 месяцев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844824"/>
            <a:ext cx="1709936" cy="316835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СТОИМОСТЬ СРЕДСТВ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6021288"/>
            <a:ext cx="8424936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отсрочке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По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основному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долгу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36 месяцев</a:t>
            </a:r>
          </a:p>
          <a:p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5157192"/>
            <a:ext cx="1656184" cy="1584176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каникулы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проекты могут быть заявлены на Конкурс</a:t>
            </a:r>
            <a:endParaRPr lang="ru-RU" sz="1600" dirty="0"/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3923928" y="836712"/>
            <a:ext cx="2664296" cy="1440160"/>
          </a:xfrm>
          <a:prstGeom prst="triangle">
            <a:avLst>
              <a:gd name="adj" fmla="val 50658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" name="Трапеция 4"/>
          <p:cNvSpPr/>
          <p:nvPr/>
        </p:nvSpPr>
        <p:spPr bwMode="auto">
          <a:xfrm>
            <a:off x="2987824" y="2420888"/>
            <a:ext cx="4676044" cy="1656015"/>
          </a:xfrm>
          <a:prstGeom prst="trapezoid">
            <a:avLst>
              <a:gd name="adj" fmla="val 54006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Трапеция 5"/>
          <p:cNvSpPr/>
          <p:nvPr/>
        </p:nvSpPr>
        <p:spPr bwMode="auto">
          <a:xfrm>
            <a:off x="2267744" y="4221088"/>
            <a:ext cx="5976664" cy="1008112"/>
          </a:xfrm>
          <a:prstGeom prst="trapezoid">
            <a:avLst>
              <a:gd name="adj" fmla="val 54552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Трапеция 6"/>
          <p:cNvSpPr/>
          <p:nvPr/>
        </p:nvSpPr>
        <p:spPr bwMode="auto">
          <a:xfrm>
            <a:off x="2627784" y="5445224"/>
            <a:ext cx="5935690" cy="605484"/>
          </a:xfrm>
          <a:prstGeom prst="trapezoid">
            <a:avLst>
              <a:gd name="adj" fmla="val 493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8" name="Овал 19"/>
          <p:cNvSpPr>
            <a:spLocks noChangeArrowheads="1"/>
          </p:cNvSpPr>
          <p:nvPr/>
        </p:nvSpPr>
        <p:spPr bwMode="auto">
          <a:xfrm>
            <a:off x="323528" y="450912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A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9" name="Овал 19"/>
          <p:cNvSpPr>
            <a:spLocks noChangeArrowheads="1"/>
          </p:cNvSpPr>
          <p:nvPr/>
        </p:nvSpPr>
        <p:spPr bwMode="auto">
          <a:xfrm>
            <a:off x="323528" y="2564904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B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10" name="Овал 19"/>
          <p:cNvSpPr>
            <a:spLocks noChangeArrowheads="1"/>
          </p:cNvSpPr>
          <p:nvPr/>
        </p:nvSpPr>
        <p:spPr bwMode="auto">
          <a:xfrm>
            <a:off x="323528" y="1196752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C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323528" y="2276872"/>
            <a:ext cx="800697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304771" y="4117665"/>
            <a:ext cx="797154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318942" y="5301208"/>
            <a:ext cx="804196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авая фигурная скобка 13"/>
          <p:cNvSpPr/>
          <p:nvPr/>
        </p:nvSpPr>
        <p:spPr bwMode="auto">
          <a:xfrm>
            <a:off x="8100392" y="1357391"/>
            <a:ext cx="202019" cy="80310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 bwMode="auto">
          <a:xfrm>
            <a:off x="8100392" y="2339165"/>
            <a:ext cx="226823" cy="168651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 bwMode="auto">
          <a:xfrm>
            <a:off x="8103930" y="4214111"/>
            <a:ext cx="249761" cy="96780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8482" y="1544514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691" y="2978546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3691" y="4499828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1268760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Специальные программные решения отдельно по каждому проекту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899" y="2604990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Ускоренная схема рассмотрения 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342" y="4355363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Комплексная система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опровождения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445224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Механизмы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финансирования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1412776"/>
            <a:ext cx="140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Незавершенное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роизводство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Модернизация     др. проекты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904" y="2852936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наличием 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разрешительной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документации     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4365104"/>
            <a:ext cx="38164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 нуля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en-US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наличия разработанной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сметной документации)</a:t>
            </a:r>
          </a:p>
        </p:txBody>
      </p:sp>
      <p:sp>
        <p:nvSpPr>
          <p:cNvPr id="27" name="Трапеция 26"/>
          <p:cNvSpPr/>
          <p:nvPr/>
        </p:nvSpPr>
        <p:spPr bwMode="auto">
          <a:xfrm>
            <a:off x="1619672" y="5373216"/>
            <a:ext cx="7306574" cy="1152128"/>
          </a:xfrm>
          <a:prstGeom prst="trapezoid">
            <a:avLst>
              <a:gd name="adj" fmla="val 54552"/>
            </a:avLst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Инвестиционное 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Концессия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другие механизмы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" descr="Картинка 30 из 29046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8280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619036" cy="4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7" descr="http://im7-tub-ru.yandex.net/i?id=337587134-02-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45117"/>
            <a:ext cx="274313" cy="4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bsncharteredaccountants.co.uk/images/business_start_up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91680" y="5517232"/>
            <a:ext cx="751102" cy="46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2"/>
          <p:cNvGrpSpPr/>
          <p:nvPr/>
        </p:nvGrpSpPr>
        <p:grpSpPr>
          <a:xfrm>
            <a:off x="1691680" y="2996952"/>
            <a:ext cx="648072" cy="622675"/>
            <a:chOff x="2275003" y="3098149"/>
            <a:chExt cx="911489" cy="719137"/>
          </a:xfrm>
        </p:grpSpPr>
        <p:pic>
          <p:nvPicPr>
            <p:cNvPr id="8" name="Picture 20" descr="D:\Go\20110530_Сбербанк\Презентация\Материалы\heyhey.ru_City_iconset_PNG\City_iconset_PNG\bridge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003" y="3098149"/>
              <a:ext cx="779065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7" descr="\\volkov-7\Exchange\icons razdel\Иконки\Трактор и свинка\Трактор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917" y="3307698"/>
              <a:ext cx="536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7596336" y="1628800"/>
            <a:ext cx="1477134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Комбинированные схемы финансирования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3"/>
            </p:custDataLst>
          </p:nvPr>
        </p:nvSpPr>
        <p:spPr>
          <a:xfrm>
            <a:off x="6012160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Концессии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4"/>
            </p:custDataLst>
          </p:nvPr>
        </p:nvSpPr>
        <p:spPr>
          <a:xfrm>
            <a:off x="4427984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Проектное финансирование с госучастием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5"/>
            </p:custDataLst>
          </p:nvPr>
        </p:nvSpPr>
        <p:spPr>
          <a:xfrm>
            <a:off x="4427984" y="836712"/>
            <a:ext cx="4608512" cy="2918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Типы финансовых продуктов</a:t>
            </a:r>
          </a:p>
        </p:txBody>
      </p:sp>
      <p:sp>
        <p:nvSpPr>
          <p:cNvPr id="15" name="Прямоугольник 14"/>
          <p:cNvSpPr/>
          <p:nvPr>
            <p:custDataLst>
              <p:tags r:id="rId6"/>
            </p:custDataLst>
          </p:nvPr>
        </p:nvSpPr>
        <p:spPr>
          <a:xfrm>
            <a:off x="2630035" y="1628800"/>
            <a:ext cx="172594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en-US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7"/>
            </p:custDataLst>
          </p:nvPr>
        </p:nvSpPr>
        <p:spPr>
          <a:xfrm>
            <a:off x="107504" y="1196752"/>
            <a:ext cx="4216176" cy="3726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Приоритетные сектора экономики</a:t>
            </a:r>
            <a:endParaRPr lang="ru-RU" sz="13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8"/>
            </p:custDataLst>
          </p:nvPr>
        </p:nvSpPr>
        <p:spPr>
          <a:xfrm>
            <a:off x="107505" y="2420888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секторы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39752" y="2204864"/>
            <a:ext cx="2016224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Социальные учреждения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39752" y="3068960"/>
            <a:ext cx="1821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Логистические центры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парки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Дороги и 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39752" y="3789040"/>
            <a:ext cx="20882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Водоснабжение, водоотведение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Отопление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Переработка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отходов и 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39752" y="4797152"/>
            <a:ext cx="2160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Генерация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Сети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пр. </a:t>
            </a:r>
          </a:p>
        </p:txBody>
      </p:sp>
      <p:sp>
        <p:nvSpPr>
          <p:cNvPr id="22" name="Прямоугольник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1760" y="5517232"/>
            <a:ext cx="1821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Тепличные хозяйства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Птицефабрики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4"/>
            </p:custDataLst>
          </p:nvPr>
        </p:nvSpPr>
        <p:spPr>
          <a:xfrm>
            <a:off x="107505" y="3212976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</a:p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24" name="Прямоугольник 23"/>
          <p:cNvSpPr/>
          <p:nvPr>
            <p:custDataLst>
              <p:tags r:id="rId15"/>
            </p:custDataLst>
          </p:nvPr>
        </p:nvSpPr>
        <p:spPr>
          <a:xfrm>
            <a:off x="107505" y="3933056"/>
            <a:ext cx="1368151" cy="51296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sp>
        <p:nvSpPr>
          <p:cNvPr id="25" name="Прямоугольник 24"/>
          <p:cNvSpPr/>
          <p:nvPr>
            <p:custDataLst>
              <p:tags r:id="rId16"/>
            </p:custDataLst>
          </p:nvPr>
        </p:nvSpPr>
        <p:spPr>
          <a:xfrm>
            <a:off x="107505" y="479715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Энергетика</a:t>
            </a:r>
          </a:p>
        </p:txBody>
      </p:sp>
      <p:sp>
        <p:nvSpPr>
          <p:cNvPr id="26" name="Прямоугольник 25"/>
          <p:cNvSpPr/>
          <p:nvPr>
            <p:custDataLst>
              <p:tags r:id="rId17"/>
            </p:custDataLst>
          </p:nvPr>
        </p:nvSpPr>
        <p:spPr>
          <a:xfrm>
            <a:off x="107505" y="554923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АПК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655212" y="2986335"/>
            <a:ext cx="43229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655212" y="356879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655212" y="415125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4655212" y="473371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4655212" y="531617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4655212" y="589863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4427984" y="6481099"/>
            <a:ext cx="4550134" cy="2602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4655212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V="1">
            <a:off x="8964613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flipV="1">
            <a:off x="6092208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7527617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рямоугольник 37"/>
          <p:cNvSpPr/>
          <p:nvPr>
            <p:custDataLst>
              <p:tags r:id="rId18"/>
            </p:custDataLst>
          </p:nvPr>
        </p:nvSpPr>
        <p:spPr>
          <a:xfrm>
            <a:off x="107505" y="6197304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сектора</a:t>
            </a:r>
          </a:p>
        </p:txBody>
      </p:sp>
      <p:sp>
        <p:nvSpPr>
          <p:cNvPr id="39" name="Прямоугольник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11760" y="6021288"/>
            <a:ext cx="1821467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Инновационная экономика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Промышленность прочие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6237312"/>
            <a:ext cx="627514" cy="41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19"/>
          <p:cNvSpPr>
            <a:spLocks noChangeArrowheads="1"/>
          </p:cNvSpPr>
          <p:nvPr/>
        </p:nvSpPr>
        <p:spPr bwMode="auto">
          <a:xfrm>
            <a:off x="4932040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2" name="Овал 19"/>
          <p:cNvSpPr>
            <a:spLocks noChangeArrowheads="1"/>
          </p:cNvSpPr>
          <p:nvPr/>
        </p:nvSpPr>
        <p:spPr bwMode="auto">
          <a:xfrm>
            <a:off x="6516216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3" name="Овал 19"/>
          <p:cNvSpPr>
            <a:spLocks noChangeArrowheads="1"/>
          </p:cNvSpPr>
          <p:nvPr/>
        </p:nvSpPr>
        <p:spPr bwMode="auto">
          <a:xfrm>
            <a:off x="4932040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4" name="Овал 19"/>
          <p:cNvSpPr>
            <a:spLocks noChangeArrowheads="1"/>
          </p:cNvSpPr>
          <p:nvPr/>
        </p:nvSpPr>
        <p:spPr bwMode="auto">
          <a:xfrm>
            <a:off x="4932040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5" name="Овал 19"/>
          <p:cNvSpPr>
            <a:spLocks noChangeArrowheads="1"/>
          </p:cNvSpPr>
          <p:nvPr/>
        </p:nvSpPr>
        <p:spPr bwMode="auto">
          <a:xfrm>
            <a:off x="8128403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6" name="Овал 19"/>
          <p:cNvSpPr>
            <a:spLocks noChangeArrowheads="1"/>
          </p:cNvSpPr>
          <p:nvPr/>
        </p:nvSpPr>
        <p:spPr bwMode="auto">
          <a:xfrm>
            <a:off x="4932040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7" name="Овал 19"/>
          <p:cNvSpPr>
            <a:spLocks noChangeArrowheads="1"/>
          </p:cNvSpPr>
          <p:nvPr/>
        </p:nvSpPr>
        <p:spPr bwMode="auto">
          <a:xfrm>
            <a:off x="6588224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8" name="Овал 19"/>
          <p:cNvSpPr>
            <a:spLocks noChangeArrowheads="1"/>
          </p:cNvSpPr>
          <p:nvPr/>
        </p:nvSpPr>
        <p:spPr bwMode="auto">
          <a:xfrm>
            <a:off x="6588224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9" name="Овал 19"/>
          <p:cNvSpPr>
            <a:spLocks noChangeArrowheads="1"/>
          </p:cNvSpPr>
          <p:nvPr/>
        </p:nvSpPr>
        <p:spPr bwMode="auto">
          <a:xfrm>
            <a:off x="8128403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0" name="Овал 19"/>
          <p:cNvSpPr>
            <a:spLocks noChangeArrowheads="1"/>
          </p:cNvSpPr>
          <p:nvPr/>
        </p:nvSpPr>
        <p:spPr bwMode="auto">
          <a:xfrm>
            <a:off x="4932040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1" name="Овал 19"/>
          <p:cNvSpPr>
            <a:spLocks noChangeArrowheads="1"/>
          </p:cNvSpPr>
          <p:nvPr/>
        </p:nvSpPr>
        <p:spPr bwMode="auto">
          <a:xfrm>
            <a:off x="4932040" y="566124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2" name="Овал 19"/>
          <p:cNvSpPr>
            <a:spLocks noChangeArrowheads="1"/>
          </p:cNvSpPr>
          <p:nvPr/>
        </p:nvSpPr>
        <p:spPr bwMode="auto">
          <a:xfrm>
            <a:off x="8128403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5" name="Заголовок 54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449920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188640"/>
            <a:ext cx="387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 инвестиционных проектов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16" y="188640"/>
            <a:ext cx="7602408" cy="36652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Схема финансирования инвестиционного проекта </a:t>
            </a:r>
            <a:endParaRPr lang="ru-RU" sz="16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3995936" y="836712"/>
            <a:ext cx="3024336" cy="823913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endParaRPr lang="en-US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1 – учреждение компании-Заемщика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Инициатором </a:t>
            </a: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проекта и Инвестором и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своих долей участия</a:t>
            </a:r>
          </a:p>
          <a:p>
            <a:pPr algn="ctr"/>
            <a:endParaRPr lang="ru-RU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48"/>
          <p:cNvSpPr txBox="1">
            <a:spLocks noChangeArrowheads="1"/>
          </p:cNvSpPr>
          <p:nvPr/>
        </p:nvSpPr>
        <p:spPr bwMode="auto">
          <a:xfrm>
            <a:off x="3370474" y="3117968"/>
            <a:ext cx="409290" cy="4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860032" y="2492896"/>
            <a:ext cx="1422400" cy="7703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Заемщик</a:t>
            </a:r>
          </a:p>
          <a:p>
            <a:pPr algn="ctr"/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SPV)</a:t>
            </a:r>
            <a:endParaRPr lang="ru-RU" sz="1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923928" y="1772816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вложение от 10% </a:t>
            </a:r>
            <a:endParaRPr lang="en-US" sz="1050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5436096" y="1772816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30% </a:t>
            </a:r>
            <a:endParaRPr lang="en-US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flipH="1">
            <a:off x="1475656" y="2564904"/>
            <a:ext cx="3168352" cy="144016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467544" y="2924944"/>
            <a:ext cx="1388616" cy="479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Управляющая компания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3501008"/>
            <a:ext cx="136815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467544" y="4290169"/>
            <a:ext cx="1368152" cy="5069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Страховая компания</a:t>
            </a:r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auto">
          <a:xfrm>
            <a:off x="1979712" y="2708920"/>
            <a:ext cx="2664296" cy="288032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r>
              <a:rPr lang="ru-RU" sz="11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2 –заключение договора  управление</a:t>
            </a: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107504" y="764704"/>
            <a:ext cx="3672408" cy="1152128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algn="just"/>
            <a:endParaRPr lang="en-US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  <a:buClr>
                <a:srgbClr val="008A53"/>
              </a:buClr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 договору УК обеспечивает:</a:t>
            </a:r>
          </a:p>
          <a:p>
            <a:pPr marL="171450" lvl="1" indent="-171450" algn="just">
              <a:spcBef>
                <a:spcPct val="0"/>
              </a:spcBef>
              <a:buClr>
                <a:srgbClr val="008A53"/>
              </a:buClr>
              <a:buFont typeface="Arial"/>
              <a:buChar char="•"/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и ведение дорожной инвестиционной </a:t>
            </a:r>
            <a:endParaRPr lang="ru-RU" sz="11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  <a:buClr>
                <a:srgbClr val="008A53"/>
              </a:buClr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 проекту;</a:t>
            </a:r>
          </a:p>
          <a:p>
            <a:pPr marL="88900" lvl="1" indent="-88900" algn="just">
              <a:spcBef>
                <a:spcPct val="0"/>
              </a:spcBef>
              <a:buClr>
                <a:srgbClr val="008A53"/>
              </a:buClr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Проработка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рынка сбыта, наполнение контрактной базы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1259632" y="2348880"/>
            <a:ext cx="216024" cy="576064"/>
          </a:xfrm>
          <a:prstGeom prst="upDown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7967" y="40138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 rot="20253676" flipH="1">
            <a:off x="2012087" y="3706196"/>
            <a:ext cx="2755164" cy="156937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5508104" y="5229200"/>
            <a:ext cx="1466850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Кредитор</a:t>
            </a:r>
          </a:p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Двойная стрелка вверх/вниз 38"/>
          <p:cNvSpPr/>
          <p:nvPr/>
        </p:nvSpPr>
        <p:spPr>
          <a:xfrm>
            <a:off x="5652120" y="3284984"/>
            <a:ext cx="288032" cy="1872208"/>
          </a:xfrm>
          <a:prstGeom prst="upDown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 rot="5400000">
            <a:off x="3671901" y="4833157"/>
            <a:ext cx="3168350" cy="360040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marL="193675" indent="-193675" algn="ctr">
              <a:lnSpc>
                <a:spcPct val="95000"/>
              </a:lnSpc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lnSpc>
                <a:spcPct val="95000"/>
              </a:lnSpc>
            </a:pP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предоставления обеспечения по кредиту</a:t>
            </a:r>
            <a:endParaRPr lang="en-US" sz="12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lnSpc>
                <a:spcPct val="95000"/>
              </a:lnSpc>
            </a:pP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 rot="5400000">
            <a:off x="5436096" y="4005064"/>
            <a:ext cx="1800200" cy="504056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marL="193675" indent="-193675">
              <a:lnSpc>
                <a:spcPct val="95000"/>
              </a:lnSpc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>
              <a:lnSpc>
                <a:spcPct val="95000"/>
              </a:lnSpc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получение кредита</a:t>
            </a:r>
            <a:endParaRPr lang="en-US" sz="12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>
              <a:lnSpc>
                <a:spcPct val="95000"/>
              </a:lnSpc>
            </a:pP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2267744" y="5157192"/>
            <a:ext cx="1754882" cy="15557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Залог имущественных прав  на объекты (впоследствии готовые объекты), создаваемые в рамках инвестиционного </a:t>
            </a:r>
            <a:r>
              <a:rPr lang="ru-RU" sz="12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116"/>
          <p:cNvCxnSpPr>
            <a:cxnSpLocks noChangeShapeType="1"/>
          </p:cNvCxnSpPr>
          <p:nvPr/>
        </p:nvCxnSpPr>
        <p:spPr bwMode="auto">
          <a:xfrm>
            <a:off x="4211960" y="5373216"/>
            <a:ext cx="731196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med" len="lg"/>
            <a:tailEnd type="triangle" w="med" len="lg"/>
          </a:ln>
        </p:spPr>
      </p:cxn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7147805" y="908720"/>
            <a:ext cx="1816683" cy="554461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ДАЛЬНЕЙШИЕ  действия</a:t>
            </a: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перечисление средств за выполненные работы  Техзакзчику</a:t>
            </a:r>
          </a:p>
          <a:p>
            <a:pPr algn="just">
              <a:lnSpc>
                <a:spcPct val="95000"/>
              </a:lnSpc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сдача объектов в аренду Инициатору и получение арендной платы (Источником арендной платы будет являться выручка от эксплуатации построенных в рамках проекта объектов, эффективность использования которых отражается в финансовом плане проекта)</a:t>
            </a:r>
          </a:p>
          <a:p>
            <a:pPr marL="193675" indent="-193675" algn="just">
              <a:lnSpc>
                <a:spcPct val="95000"/>
              </a:lnSpc>
            </a:pPr>
            <a:r>
              <a:rPr lang="ru-RU" sz="11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7а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– эксплуатация объектов Инициатором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погашение кредита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– выплаты для Инвестора (происходят только после </a:t>
            </a: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полного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погашения кредита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10800000" flipH="1">
            <a:off x="6300192" y="2708920"/>
            <a:ext cx="792088" cy="216024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yGlM7QSEGrZVDKm8gx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QJY_LyIUCLo5ORYbyZ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xEVvIfQUOrRTnfQGOV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hSJkj6Lk2X37.s_66P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g5hH19FUKl4IKs_WAz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h50PZvbU2ajD2cS3SH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7mQBIXi0aSxn1EAy__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OKc0Gpdk6UbKMGsn3B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hoPc8v1U2mm8eYWL5M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_FK.lsvEmNjwBZy_vd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LPaDBlTkO1ws54N1Fx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0kaGdUvE.mEfAn0_5f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lxGY.oG0O32cHklxLv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w3KW.CUy6xiUzY51Ky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DOB6CgJEWU0mb_UndW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ll82uMk0uveuOmlutX0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nlUT7plUGhiL6RMy0g.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vcetUjMUCaMTo9xkWk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X.snqLTUOXQDcHjMtp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K8nqnJuUyeJSEantDm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nsrrKl7kiaDqkogTkb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wZL3G6_02kYy..FMth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xhPHS2kq_V1YnzP186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Zr97YgbkSFD5WLNOwf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qpyp48q0.EUVutfIe_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gn7jfnhEatUZjfU3us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wY7pfe2kWVmW1lAtP1CQ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3200</TotalTime>
  <Words>1984</Words>
  <Application>Microsoft Office PowerPoint</Application>
  <PresentationFormat>Экран (4:3)</PresentationFormat>
  <Paragraphs>537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 Office</vt:lpstr>
      <vt:lpstr>2_Тема Office</vt:lpstr>
      <vt:lpstr>  Инструменты реализации долгосрочных инвестиционных проектов на базе регламента  «Инвестиционные проекты с гос. поддержкой и гос. участием»  на основе проектного финансирования в Республике Татарстан  </vt:lpstr>
      <vt:lpstr>Презентация PowerPoint</vt:lpstr>
      <vt:lpstr>Презентация PowerPoint</vt:lpstr>
      <vt:lpstr>Координация основных участников инвестпроцеcса </vt:lpstr>
      <vt:lpstr>Презентация PowerPoint</vt:lpstr>
      <vt:lpstr>Особые условия финансирования </vt:lpstr>
      <vt:lpstr>             Какие проекты могут быть заявлены на Конкурс</vt:lpstr>
      <vt:lpstr>7</vt:lpstr>
      <vt:lpstr>Схема финансирования инвестиционного проекта </vt:lpstr>
      <vt:lpstr>    Преимущества реализации проектов «с нуля» в рамках Конкурса</vt:lpstr>
      <vt:lpstr>          Процедура рассмотрение инвестиционных проектов в рамках  Конкурса </vt:lpstr>
      <vt:lpstr> Процедура рассмотрения региональных инвестиционных проектов по «Схеме взаимодействия при реализации инвестиционных проектов с гос. поддержкой / гос. участием», утвержденной № __ Сбербанк России для реализации в соответствии с Постановлением Правительства № 1044 от 11.10.2014</vt:lpstr>
      <vt:lpstr>          Периодичность и сроки рассмотрения инвестиционных проектов</vt:lpstr>
      <vt:lpstr>12</vt:lpstr>
      <vt:lpstr>13</vt:lpstr>
      <vt:lpstr>14</vt:lpstr>
      <vt:lpstr>Принципы формирования Попечительского Совета</vt:lpstr>
      <vt:lpstr>Текущие результаты работы Конкурса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реализации инвестиционных проектов с господержкой / госучастием в рамках исполнения</dc:title>
  <dc:creator>belichenko</dc:creator>
  <cp:lastModifiedBy>Юрий Кваша</cp:lastModifiedBy>
  <cp:revision>297</cp:revision>
  <cp:lastPrinted>2015-03-03T10:46:27Z</cp:lastPrinted>
  <dcterms:created xsi:type="dcterms:W3CDTF">2014-11-17T08:55:10Z</dcterms:created>
  <dcterms:modified xsi:type="dcterms:W3CDTF">2015-03-31T11:06:05Z</dcterms:modified>
</cp:coreProperties>
</file>