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76" r:id="rId2"/>
  </p:sldMasterIdLst>
  <p:notesMasterIdLst>
    <p:notesMasterId r:id="rId12"/>
  </p:notesMasterIdLst>
  <p:handoutMasterIdLst>
    <p:handoutMasterId r:id="rId13"/>
  </p:handoutMasterIdLst>
  <p:sldIdLst>
    <p:sldId id="303" r:id="rId3"/>
    <p:sldId id="304" r:id="rId4"/>
    <p:sldId id="366" r:id="rId5"/>
    <p:sldId id="369" r:id="rId6"/>
    <p:sldId id="314" r:id="rId7"/>
    <p:sldId id="373" r:id="rId8"/>
    <p:sldId id="375" r:id="rId9"/>
    <p:sldId id="374" r:id="rId10"/>
    <p:sldId id="3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064"/>
    <a:srgbClr val="418A18"/>
    <a:srgbClr val="50AA1E"/>
    <a:srgbClr val="8CD153"/>
    <a:srgbClr val="61CE24"/>
    <a:srgbClr val="7CDF45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37" autoAdjust="0"/>
  </p:normalViewPr>
  <p:slideViewPr>
    <p:cSldViewPr>
      <p:cViewPr varScale="1">
        <p:scale>
          <a:sx n="67" d="100"/>
          <a:sy n="67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6ED2-8BCD-4980-8751-0CDD1B2F288A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2DA2-5B93-4745-BA36-2F87B3684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78457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064CD-A8CF-46D5-8E51-5B10A96711F1}" type="datetimeFigureOut">
              <a:rPr lang="ru-RU" smtClean="0"/>
              <a:pPr/>
              <a:t>31.03.2015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A6A9B-23DC-4A30-A255-E55EAC5234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4331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1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66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5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757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6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763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6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6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980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1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179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033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58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587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72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37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11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ZAR_STYLE_2013_Bas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640" y="104780"/>
            <a:ext cx="7602408" cy="52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rgbClr val="2E8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ru-RU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668348" y="44624"/>
            <a:ext cx="1046462" cy="81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 userDrawn="1"/>
        </p:nvCxnSpPr>
        <p:spPr bwMode="auto">
          <a:xfrm>
            <a:off x="179519" y="634024"/>
            <a:ext cx="769289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8782" y="89281"/>
            <a:ext cx="290477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 userDrawn="1"/>
        </p:nvCxnSpPr>
        <p:spPr bwMode="auto">
          <a:xfrm>
            <a:off x="8462965" y="607827"/>
            <a:ext cx="5000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702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1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0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89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89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6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90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1844824"/>
            <a:ext cx="28083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«Схема реализации инвестиционных проектов с гос. поддержкой / гос. участием»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«Ежегодной общественной премии «Регионы – устойчивое развитие»</a:t>
            </a:r>
            <a:endParaRPr lang="ru-RU" sz="1600" b="1" u="sng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437112"/>
            <a:ext cx="27363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 по работе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субъектами РФ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Решетник Мария  </a:t>
            </a:r>
          </a:p>
          <a:p>
            <a:pPr algn="r"/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Конкурса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«Ежегодная общественная премия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«Регионы – устойчивое развитие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Кваша Юрий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 апреля 2015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г. Казань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799288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Инструменты реализации долгосрочных инвестиционных проектов на базе </a:t>
            </a: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регламента </a:t>
            </a: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«Инвестиционные проекты с гос. поддержкой и гос. участием»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 основе проектного финансирования в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Республике Татарстан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endParaRPr lang="ru-RU" sz="2000" b="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581191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Содержание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731270"/>
              </p:ext>
            </p:extLst>
          </p:nvPr>
        </p:nvGraphicFramePr>
        <p:xfrm>
          <a:off x="179512" y="1700808"/>
          <a:ext cx="8712968" cy="202152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8712968"/>
              </a:tblGrid>
              <a:tr h="93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 anchor="ctr"/>
                </a:tc>
              </a:tr>
              <a:tr h="328597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Общая информация о Ежегодной общероссийской премии Конкурса «Регионы – устойчивое развитие» (далее Конкурс)</a:t>
                      </a:r>
                      <a:endParaRPr lang="en-US" sz="1400" b="0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   Цели и задачи проведения Конкурса и основные шаги к ее реализации</a:t>
                      </a:r>
                      <a:endParaRPr lang="en-US" sz="1400" b="0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    Организационная структура Конкурса</a:t>
                      </a: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    Информация по весеннему отбору инвестиционных проектов</a:t>
                      </a: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    Текущий статус работы Оргкомитета и Республики Татарстан</a:t>
                      </a:r>
                      <a:endParaRPr lang="en-US" sz="1400" b="0" kern="1200" dirty="0" smtClean="0">
                        <a:solidFill>
                          <a:srgbClr val="418A18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4781"/>
            <a:ext cx="700847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Общая информация о Конкурсе «Регионы – устойчивое развитие»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1556792"/>
            <a:ext cx="1728192" cy="1080120"/>
          </a:xfrm>
          <a:prstGeom prst="rect">
            <a:avLst/>
          </a:prstGeom>
          <a:solidFill>
            <a:srgbClr val="50AA1E"/>
          </a:solidFill>
          <a:ln>
            <a:solidFill>
              <a:srgbClr val="50AA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ОАО «Сбербанк России» (УРС)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2526" y="900009"/>
            <a:ext cx="13436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Организатор </a:t>
            </a:r>
          </a:p>
          <a:p>
            <a:pPr algn="ctr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Конкурса:</a:t>
            </a:r>
            <a:endParaRPr lang="ru-RU" sz="16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780928"/>
            <a:ext cx="3608784" cy="11126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КОНКУРС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960403"/>
            <a:ext cx="3528392" cy="10487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Поручение Правительства Российской Федерации от 10 августа 2011 года № ДК-П9-5670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77220" y="5192032"/>
            <a:ext cx="3270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инвестиционной привлекательности регионов РФ и создания новых механизмов финансирования инвестиционных проектов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4581128"/>
            <a:ext cx="3672408" cy="92333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методическое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техническое обеспечение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проведения мероприятий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Конкурса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4005064"/>
            <a:ext cx="3608784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Оргкомитет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112" y="4890646"/>
            <a:ext cx="3573414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ЦЕЛЬ ПРОВЕДЕНИЯ КОНКУРСА:</a:t>
            </a:r>
            <a:endParaRPr lang="ru-RU" sz="1600" b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4781"/>
            <a:ext cx="664843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Задачи Оргкомитета 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537321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финансовых механизмов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реализации проектов в различных отраслях реального сектора экономики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2420888"/>
            <a:ext cx="3816425" cy="9361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Отбор и систематизация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региональных проектов и программ регионов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0" y="3573016"/>
            <a:ext cx="3816425" cy="16561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Структурирование проектов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участием сторонних экспертов, с целью повышения инвестиционной привлекательности инвестиционных проектов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4581128"/>
            <a:ext cx="4320480" cy="94202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Отбор инвесторов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реализации отобранных в рамках Конкурса проектов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5977" y="980728"/>
            <a:ext cx="4399594" cy="15841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и внедрение оптимизированной системы прохождения инвестиционной Заявки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отобранных финансовых институтах, с целью сокращение сроков по ее рассмотрению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5976" y="2708920"/>
            <a:ext cx="4379502" cy="16849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Комплектование инвестиционных площадок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(индустриальных парков) проектами, обеспечивающих внутреннюю кооперацию, при сохранении независимости каждого субъекта хозяйственной деятельности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105273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нормативно-правовых и административных условий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реализации инвестиционных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проектов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764704"/>
            <a:ext cx="3312368" cy="1138773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Попечительский совет Конкурса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 Бушмин Е.В.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Сопредседатель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Катырин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С.Н.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2996952"/>
            <a:ext cx="3312368" cy="892552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Оргкомитет Конкурса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 Шеметов В.И.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5354042"/>
            <a:ext cx="3312368" cy="369332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Экспертный совет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0776" y="2348880"/>
            <a:ext cx="5101704" cy="224676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Осуществляет проведение Конкурса и всех его мероприятий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Обеспечивает методическое и техническое обеспечение проведения мероприятий Конкурса</a:t>
            </a: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Контролирует ход осуществления проектов, получивших финансирование по итогам Конкурса</a:t>
            </a: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Осуществляет подбор партнеров Конкурса из представителей СМИ, финансовых и страховых институтов, организаций поставщиков и производителей продукции, необходимой для реализации проектов Конкурса, проектных и научных организаций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0776" y="887814"/>
            <a:ext cx="4986216" cy="11695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Рассматривает предложения Экспертного и Организационного комитетов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Определяет победителей Конкурса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Определяет размер и формы финансирования победителей  Конкурса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28803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Структура Конкурса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25626" y="4997494"/>
            <a:ext cx="5138862" cy="18158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существляет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поэтапную независимую экспертизу направленных на Конкурс заявок на участие, финансовых планов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проектов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ыносит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рекомендательное коллегиальное решение по  кандидатам в победители Конкурса для рассмотрения Попечительским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Советом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Разрабатывает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индивидуальную для каждого проекта структуру финансирования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6552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Оргкомитет и Республика Татарстан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908720"/>
            <a:ext cx="4032448" cy="830997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управления стратегического развития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Министерства транспорта и дорожного хозяйства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Усманов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Айрат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Нагимович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620688"/>
            <a:ext cx="5980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Региональные координаторы от Республики Татарстан</a:t>
            </a:r>
            <a:endParaRPr lang="ru-RU" b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2780928"/>
            <a:ext cx="4032448" cy="1015663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 поддержки и сопровождения инвестиционных проектов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Агентства инвестиционного развития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Мингазов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Рустам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Рамилевич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2780928"/>
            <a:ext cx="3960440" cy="1015663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 инвестиционной политики и целевых программ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Министерства сельского хозяйства и продовольствия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Гафуров Ильдар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Шаукатович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908720"/>
            <a:ext cx="4032448" cy="830997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министра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Министерства лесного хозяйства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Гумеров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Раис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Калимуллович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1844824"/>
            <a:ext cx="4032448" cy="830997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Министерства информатизации и связи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Гареев Алмаз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Тагирович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0" y="1844824"/>
            <a:ext cx="4032448" cy="830997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министра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Министерства по делам молодежи и спорту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Мингулов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Алмаз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Минвазыхович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528" y="3933056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министра Министерства промышленности и торговли Республики Татарстан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Хусаинов Алмаз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Шаукатович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3933056"/>
            <a:ext cx="3960440" cy="1015663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 планирования и индикативного управления Министерства строительства, архитектуры и жилищно-коммунального хозяйства Республики Татарстан 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Шусть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Инна Владимировна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3528" y="4725144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 инвестиционной деятельности Министерства экономики Республики Татарстан Губайдуллин Игорь Вадимович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13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7"/>
          <p:cNvSpPr txBox="1">
            <a:spLocks noGrp="1"/>
          </p:cNvSpPr>
          <p:nvPr>
            <p:ph type="title"/>
          </p:nvPr>
        </p:nvSpPr>
        <p:spPr bwMode="auto">
          <a:xfrm>
            <a:off x="161640" y="184738"/>
            <a:ext cx="593936" cy="369332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  <a:r>
              <a:rPr 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88640"/>
            <a:ext cx="4058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Оргкомитет и Республика Татарстан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620688"/>
            <a:ext cx="8784976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Ответственные исполнители</a:t>
            </a:r>
            <a:endParaRPr lang="en-US" sz="1400" b="1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 работе с инициаторами проектов по включению в консолидированную заявку от Республики Татарстан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340768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советник отдела инвестиционной деятельности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Хуснутдинова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Ольга Германовна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340768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советник отдела планирования и индикативного управления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Хваткова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Лариса Викторовна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2276872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советник отдела инноваций и государственного заказа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Собчук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Надежда Борисовна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2276872"/>
            <a:ext cx="4032448" cy="461665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консультант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Залялиева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Айсылу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Ракиповна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3284984"/>
            <a:ext cx="4032448" cy="461665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специалист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Михайлов Сергей Анатольевич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3284984"/>
            <a:ext cx="4032448" cy="461665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советник отдела развития и реализации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Бадретдинова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Миляуша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Фоатовна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293096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Ведущий советник отдела экспертизы инвестиционных проектов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Тазиев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Эмиль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Алмазович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4293096"/>
            <a:ext cx="4032448" cy="646331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начальника отдела инвестиционной политики и целевых программ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Хусаинов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Айрат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Шавкатович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11760" y="5301208"/>
            <a:ext cx="4032448" cy="461665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аналитического отдела</a:t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Ахмеров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Марат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Равилевич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4781"/>
            <a:ext cx="7080480" cy="515908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Текущий статус работы Оргкомитета и Республики Татарстан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4515"/>
              </p:ext>
            </p:extLst>
          </p:nvPr>
        </p:nvGraphicFramePr>
        <p:xfrm>
          <a:off x="179512" y="692696"/>
          <a:ext cx="8784976" cy="6014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6408712"/>
                <a:gridCol w="1080120"/>
                <a:gridCol w="1080120"/>
              </a:tblGrid>
              <a:tr h="144016"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rgbClr val="418A18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</a:t>
                      </a:r>
                      <a:r>
                        <a:rPr lang="ru-RU" sz="1400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поступившее за весь период работы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198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25616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400" b="1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</a:t>
                      </a:r>
                      <a:r>
                        <a:rPr lang="ru-RU" sz="1400" u="sng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Инициатору проекта </a:t>
                      </a:r>
                      <a:endParaRPr lang="ru-RU" sz="1400" u="sng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</a:t>
                      </a:r>
                      <a:r>
                        <a:rPr lang="ru-RU" sz="1400" u="none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проектов, прошедших </a:t>
                      </a:r>
                      <a:r>
                        <a:rPr lang="ru-RU" sz="1400" u="sng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Входную Экспертизу</a:t>
                      </a:r>
                      <a:endParaRPr lang="ru-RU" sz="1400" u="sng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24336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0" lvl="2" indent="0" algn="just"/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400" b="1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</a:t>
                      </a:r>
                      <a:r>
                        <a:rPr lang="ru-RU" sz="1400" u="sng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Инвестиционному проекта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299432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71600" marR="0" lvl="3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</a:t>
                      </a:r>
                      <a:r>
                        <a:rPr lang="ru-RU" sz="1400" u="sng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рынку сбыта продукции и подтверждение доли собственных средств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828800" marR="0" lvl="4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получивших решение </a:t>
                      </a:r>
                      <a:r>
                        <a:rPr lang="ru-RU" sz="1400" u="sng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Инвестиционного</a:t>
                      </a:r>
                      <a:r>
                        <a:rPr lang="ru-RU" sz="1400" u="sng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комитета </a:t>
                      </a:r>
                      <a:r>
                        <a:rPr lang="ru-RU" sz="1400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(Инвестора)</a:t>
                      </a:r>
                      <a:endParaRPr lang="ru-RU" sz="1400" u="sng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286000" marR="0" lvl="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получивших решение внешнего</a:t>
                      </a:r>
                      <a:r>
                        <a:rPr lang="ru-RU" sz="1400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sng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Эксперта по финансам </a:t>
                      </a:r>
                      <a:r>
                        <a:rPr lang="ru-RU" sz="1400" baseline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(Банк)</a:t>
                      </a:r>
                      <a:endParaRPr lang="ru-RU" sz="1400" u="sng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743200" marR="0" lvl="6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ставших  победителями Конкурса  (Попечительский совет)</a:t>
                      </a:r>
                      <a:endParaRPr lang="ru-RU" sz="1400" u="sng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458064"/>
            <a:ext cx="856895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Кваша Юрий Александрович</a:t>
            </a: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Заместитель  </a:t>
            </a:r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 Руководителя    направления    по    взаимодействию   с исполнительными  органами  государственной  власти  и  общероссийскими общественными организациями Организационного комитета Конкурса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Ежегодная общественная премия «Регионы – устойчивое развитие»</a:t>
            </a:r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 Раб.   8 (495) 236 – 70 – 36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 Моб.  8 (926) 187-03-62</a:t>
            </a:r>
          </a:p>
          <a:p>
            <a:r>
              <a:rPr lang="en-US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kvasha@infra-konkurs.ru</a:t>
            </a:r>
          </a:p>
          <a:p>
            <a:r>
              <a:rPr lang="en-US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www.infra-konkurs.ru</a:t>
            </a: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Решетник Мария</a:t>
            </a:r>
            <a:r>
              <a:rPr lang="en-US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Сергеевна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Руководитель направления 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 работе с субъектами </a:t>
            </a:r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РФ ОАО «Сбербанк России» </a:t>
            </a:r>
            <a:b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Тел.: (495) 957-55-08;  Моб.: (985) 992-68-38</a:t>
            </a:r>
          </a:p>
          <a:p>
            <a:r>
              <a:rPr lang="en-US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MSKirpicheva@sberbank.ru</a:t>
            </a:r>
            <a:endParaRPr lang="ru-RU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6288392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</TotalTime>
  <Words>707</Words>
  <Application>Microsoft Office PowerPoint</Application>
  <PresentationFormat>Экран (4:3)</PresentationFormat>
  <Paragraphs>128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1_Тема Office</vt:lpstr>
      <vt:lpstr>2_Тема Office</vt:lpstr>
      <vt:lpstr>  Инструменты реализации долгосрочных инвестиционных проектов на базе регламента  «Инвестиционные проекты с гос. поддержкой и гос. участием»  на основе проектного финансирования в  Республике Татарстан </vt:lpstr>
      <vt:lpstr>          Содержание</vt:lpstr>
      <vt:lpstr>Общая информация о Конкурсе «Регионы – устойчивое развитие»</vt:lpstr>
      <vt:lpstr>Задачи Оргкомитета </vt:lpstr>
      <vt:lpstr> Структура Конкурса</vt:lpstr>
      <vt:lpstr> Оргкомитет и Республика Татарстан</vt:lpstr>
      <vt:lpstr>5’</vt:lpstr>
      <vt:lpstr>Текущий статус работы Оргкомитета и Республики Татарстан</vt:lpstr>
      <vt:lpstr>Спасибо за внимание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реализации инвестиционных проектов с господержкой / госучастием в рамках исполнения</dc:title>
  <dc:creator>belichenko</dc:creator>
  <cp:lastModifiedBy>Юрий Кваша</cp:lastModifiedBy>
  <cp:revision>320</cp:revision>
  <cp:lastPrinted>2015-03-20T03:05:59Z</cp:lastPrinted>
  <dcterms:created xsi:type="dcterms:W3CDTF">2014-11-17T08:55:10Z</dcterms:created>
  <dcterms:modified xsi:type="dcterms:W3CDTF">2015-03-31T11:02:14Z</dcterms:modified>
</cp:coreProperties>
</file>