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676" r:id="rId2"/>
  </p:sldMasterIdLst>
  <p:notesMasterIdLst>
    <p:notesMasterId r:id="rId9"/>
  </p:notesMasterIdLst>
  <p:handoutMasterIdLst>
    <p:handoutMasterId r:id="rId10"/>
  </p:handoutMasterIdLst>
  <p:sldIdLst>
    <p:sldId id="303" r:id="rId3"/>
    <p:sldId id="304" r:id="rId4"/>
    <p:sldId id="341" r:id="rId5"/>
    <p:sldId id="333" r:id="rId6"/>
    <p:sldId id="344" r:id="rId7"/>
    <p:sldId id="34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18A18"/>
    <a:srgbClr val="50AA1E"/>
    <a:srgbClr val="8CD153"/>
    <a:srgbClr val="A1C064"/>
    <a:srgbClr val="61CE24"/>
    <a:srgbClr val="7CDF45"/>
    <a:srgbClr val="33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37" autoAdjust="0"/>
  </p:normalViewPr>
  <p:slideViewPr>
    <p:cSldViewPr>
      <p:cViewPr varScale="1">
        <p:scale>
          <a:sx n="70" d="100"/>
          <a:sy n="70" d="100"/>
        </p:scale>
        <p:origin x="-14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A6ED2-8BCD-4980-8751-0CDD1B2F288A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42DA2-5B93-4745-BA36-2F87B3684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478457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064CD-A8CF-46D5-8E51-5B10A96711F1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A6A9B-23DC-4A30-A255-E55EAC5234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743314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39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801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8667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121526" y="234878"/>
            <a:ext cx="6858405" cy="298327"/>
          </a:xfrm>
          <a:prstGeom prst="rect">
            <a:avLst/>
          </a:prstGeom>
        </p:spPr>
        <p:txBody>
          <a:bodyPr lIns="91430" tIns="45716" rIns="91430" bIns="45716" anchor="ctr" anchorCtr="0"/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pic>
        <p:nvPicPr>
          <p:cNvPr id="3" name="Picture 48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51" y="656819"/>
            <a:ext cx="898849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21221" y="1359061"/>
            <a:ext cx="8841727" cy="4775059"/>
          </a:xfrm>
          <a:prstGeom prst="rect">
            <a:avLst/>
          </a:prstGeom>
        </p:spPr>
        <p:txBody>
          <a:bodyPr lIns="91430" tIns="45716" rIns="91430" bIns="4571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21221" y="786060"/>
            <a:ext cx="8841727" cy="584767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19353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10757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0065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5763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2266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916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980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31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4179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033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58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587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8172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0378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121526" y="234878"/>
            <a:ext cx="6858405" cy="298327"/>
          </a:xfrm>
          <a:prstGeom prst="rect">
            <a:avLst/>
          </a:prstGeom>
        </p:spPr>
        <p:txBody>
          <a:bodyPr lIns="91430" tIns="45716" rIns="91430" bIns="45716" anchor="ctr" anchorCtr="0"/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pic>
        <p:nvPicPr>
          <p:cNvPr id="3" name="Picture 48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51" y="656819"/>
            <a:ext cx="898849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21221" y="1359061"/>
            <a:ext cx="8841727" cy="4775059"/>
          </a:xfrm>
          <a:prstGeom prst="rect">
            <a:avLst/>
          </a:prstGeom>
        </p:spPr>
        <p:txBody>
          <a:bodyPr lIns="91430" tIns="45716" rIns="91430" bIns="4571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21221" y="786060"/>
            <a:ext cx="8841727" cy="584767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287020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7119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ZAR_STYLE_2013_Bas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1640" y="104780"/>
            <a:ext cx="7602408" cy="529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2400" b="1">
                <a:solidFill>
                  <a:srgbClr val="2E80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ru-RU" dirty="0" smtClean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7668348" y="44624"/>
            <a:ext cx="1046462" cy="81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 userDrawn="1"/>
        </p:nvCxnSpPr>
        <p:spPr bwMode="auto">
          <a:xfrm>
            <a:off x="179519" y="634024"/>
            <a:ext cx="769289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688782" y="89281"/>
            <a:ext cx="290477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Прямая соединительная линия 18"/>
          <p:cNvCxnSpPr/>
          <p:nvPr userDrawn="1"/>
        </p:nvCxnSpPr>
        <p:spPr bwMode="auto">
          <a:xfrm>
            <a:off x="8462965" y="607827"/>
            <a:ext cx="50006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="" val="77023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847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04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4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151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330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889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642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89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96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5" y="260648"/>
            <a:ext cx="7992888" cy="1440160"/>
          </a:xfrm>
        </p:spPr>
        <p:txBody>
          <a:bodyPr>
            <a:noAutofit/>
          </a:bodyPr>
          <a:lstStyle/>
          <a:p>
            <a:pPr algn="ctr"/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Инструменты реализации долгосрочных 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инвестиционных проектов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«Инвестиционные проекты с гос. поддержкой и гос. участием» 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 основе проектного финансирования в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Республике Татарстан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endParaRPr lang="ru-RU" sz="2000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916832"/>
            <a:ext cx="27363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«Схема реализации инвестиционных проектов с гос. поддержкой / гос.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участием»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рамках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«Ежегодной общественной премии «Регионы – устойчивое развитие»</a:t>
            </a:r>
            <a:endParaRPr lang="ru-RU" sz="1600" b="1" u="sng" dirty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2977" y="4005064"/>
            <a:ext cx="259228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en-US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работе </a:t>
            </a: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субъектами РФ </a:t>
            </a: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</a:t>
            </a: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Решетник Мария  </a:t>
            </a:r>
          </a:p>
          <a:p>
            <a:pPr algn="r"/>
            <a:endParaRPr lang="ru-RU" sz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Оргкомитет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Конкурса </a:t>
            </a:r>
          </a:p>
          <a:p>
            <a:pPr algn="r"/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«Ежегодная общественная премия </a:t>
            </a:r>
          </a:p>
          <a:p>
            <a:pPr algn="r"/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«Регионы – устойчивое развитие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/>
            <a:endParaRPr lang="en-US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апреля 2015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Казань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9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57" y="104780"/>
            <a:ext cx="7581191" cy="52924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Содержание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082531" y="6231743"/>
            <a:ext cx="1967841" cy="52924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94743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2E8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01731270"/>
              </p:ext>
            </p:extLst>
          </p:nvPr>
        </p:nvGraphicFramePr>
        <p:xfrm>
          <a:off x="323528" y="1395258"/>
          <a:ext cx="8352928" cy="771144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8352928"/>
              </a:tblGrid>
              <a:tr h="935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 anchor="ctr"/>
                </a:tc>
              </a:tr>
              <a:tr h="3285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ru-RU" sz="14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Факторы, вызывающие необходимость координации работы заинтересованных в привлечении инвестиций сторон.</a:t>
                      </a:r>
                      <a:endParaRPr lang="ru-RU" sz="1400" b="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I</a:t>
            </a:r>
            <a:endParaRPr lang="ru-RU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48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4781"/>
            <a:ext cx="7008472" cy="515907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Факторы,  вызывающие необходимость координации работы заинтересованных в привлечении инвестиций сторон.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9156" y="821350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Инициаторам проектов</a:t>
            </a: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Понятность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– в виде получения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на ранней стадии работы над проектом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необходимой информации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 возможных формах и условиях финансирования и поддержки,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для возможности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рассчитать финансовые ресурсы и разработать порядок действий. </a:t>
            </a:r>
            <a:endParaRPr lang="ru-RU" sz="14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Гарантии защиты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от потери Бизнеса и излишней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бюрократии.</a:t>
            </a:r>
          </a:p>
          <a:p>
            <a:pPr algn="just"/>
            <a:r>
              <a:rPr lang="ru-RU" sz="14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Органам государственной власти Субъектов федерации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Рост предпринимательской активности в области малого и среднего бизнеса, направленной на создание новых субъектов хозяйственной деятельности, в том числе сосредоточенных на специально выделяемых инвестиционных площадках, включая индустриальные парки. 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Активное подключение кредитно-финансовых учреждений к работе с предпринимателями и инициативными гражданами па этапе формирования бизнес-идей. 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Наличие понятного федерального законодательства, регулирующего государственную поддержку инвестиционной деятельности, базирующегося на реальных предложениях предпринимателей. </a:t>
            </a:r>
          </a:p>
          <a:p>
            <a:pPr algn="just"/>
            <a:r>
              <a:rPr lang="ru-RU" sz="14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Федеральные органам государственной власти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Участие в анализе всего потока поступающих инвестиционных проектов и бизнес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идей, с целью выработки универсальных механизмов государственной поддержки инвестиционной деятельности.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Контроль 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работы региональных органов исполнительной власти по фактическим показателям (реализация инвестиционных соглашений). </a:t>
            </a:r>
            <a:endParaRPr lang="ru-RU" sz="14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комплектовать из представленных к рассмотрению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проектов производственные кластеры,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обеспечивающие производственную кооперацию с якорным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резидентом,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специально выделенных инвестиционных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площадок,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включая площадки монопрофильных муниципальных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образований.</a:t>
            </a:r>
          </a:p>
          <a:p>
            <a:pPr algn="just"/>
            <a:endParaRPr lang="ru-RU" sz="1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5736158"/>
            <a:ext cx="87129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Оргкомитет Конкурса «Регионы – устойчивое развитие»  - </a:t>
            </a:r>
            <a:r>
              <a:rPr lang="en-US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создан </a:t>
            </a:r>
            <a:r>
              <a:rPr lang="en-US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в 2011 году</a:t>
            </a:r>
          </a:p>
          <a:p>
            <a:pPr lvl="1" indent="257175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Правительство РФ  - Поручение 10 августа 2011 года № ДК-П9-5670</a:t>
            </a:r>
          </a:p>
          <a:p>
            <a:pPr lvl="1" indent="257175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 </a:t>
            </a:r>
          </a:p>
          <a:p>
            <a:pPr lvl="1" algn="just"/>
            <a:r>
              <a:rPr lang="ru-RU" sz="1600" i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ЗАО «ВТБ – Банк» (</a:t>
            </a:r>
            <a:r>
              <a:rPr lang="ru-RU" sz="1600" i="1" dirty="0" err="1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со-организатор</a:t>
            </a:r>
            <a:r>
              <a:rPr lang="ru-RU" sz="1600" i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с  мая 2014 года)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995936" y="5373216"/>
            <a:ext cx="648072" cy="360040"/>
          </a:xfrm>
          <a:prstGeom prst="downArrow">
            <a:avLst/>
          </a:prstGeom>
          <a:solidFill>
            <a:srgbClr val="418A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418A18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Продукт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620688"/>
            <a:ext cx="88569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2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 и Оргкомитет Конкурса создали: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2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Единая Программа (алгоритм) по сбору заявок инвестиционных проектов</a:t>
            </a:r>
            <a:r>
              <a:rPr lang="ru-RU" sz="12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для получения Инициаторами проектов (одновременно): 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Долгового финансирования  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Инвестиционного финансирования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Государственной поддержки (региональная / федеральная)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v"/>
            </a:pPr>
            <a:endParaRPr lang="ru-RU" sz="1200" b="1" u="sng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2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Универсальная (единая) Программа (алгоритм)</a:t>
            </a: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отбора, рассмотрения, структурирования и реализации инвестиционных проектов, который стандартизирован под требования: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финансово- кредитных организаций 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Инвестиционных фондов с государственным участием в уставном капитале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страховых компаний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субъектов РФ и требованиям региональных программ 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федеральных целевых программ и государственных программ (действующих и создаваемых)</a:t>
            </a:r>
            <a:endParaRPr lang="ru-RU" sz="1200" b="1" u="sng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150000"/>
              </a:lnSpc>
            </a:pPr>
            <a:endParaRPr lang="ru-RU" sz="12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2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Регламент (финансовый продукт)</a:t>
            </a: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для финансирования реализации инвестиционных проектов на базе механизма Проектное финансирование («Особые условия финансирования реализации инвестиционных проектов с государственной поддержкой / государственным участием») 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572000" y="5589240"/>
            <a:ext cx="576064" cy="504056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5962054"/>
            <a:ext cx="88569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ctr">
              <a:lnSpc>
                <a:spcPct val="150000"/>
              </a:lnSpc>
            </a:pPr>
            <a:r>
              <a:rPr lang="ru-RU" sz="12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Универсальная (единая) Система (алгоритм</a:t>
            </a: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00100" lvl="1" indent="-342900" algn="ctr">
              <a:lnSpc>
                <a:spcPct val="150000"/>
              </a:lnSpc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работы по реализации инвестиционных проектов</a:t>
            </a:r>
          </a:p>
          <a:p>
            <a:pPr marL="800100" lvl="1" indent="-342900" algn="ctr">
              <a:lnSpc>
                <a:spcPct val="150000"/>
              </a:lnSpc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при взаимодействии со всеми участниками инвестиционной деятельности на базе проектного финансирования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75656" y="2708920"/>
            <a:ext cx="468052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 algn="ctr">
              <a:lnSpc>
                <a:spcPct val="150000"/>
              </a:lnSpc>
            </a:pPr>
            <a:r>
              <a:rPr lang="ru-RU" sz="14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Универсальная (единая) Программа (алгоритм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lvl="1" indent="-342900" algn="ctr">
              <a:lnSpc>
                <a:spcPct val="150000"/>
              </a:lnSpc>
            </a:pPr>
            <a:r>
              <a:rPr lang="ru-RU" sz="1400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«Схема взаимодействия при реализации инвестиционных проектов с гос. поддержкой / гос. участием» *</a:t>
            </a:r>
            <a:endParaRPr lang="ru-RU" sz="1400" u="sng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53469" y="764704"/>
            <a:ext cx="1901290" cy="1077218"/>
          </a:xfrm>
          <a:prstGeom prst="rect">
            <a:avLst/>
          </a:prstGeom>
          <a:solidFill>
            <a:srgbClr val="50AA1E"/>
          </a:solidFill>
          <a:ln w="15875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ОАО 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«Сбербанк России»</a:t>
            </a:r>
          </a:p>
          <a:p>
            <a:pPr algn="ctr"/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1978" y="1628800"/>
            <a:ext cx="1269964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Оргкомитет 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Конкурса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5400000">
            <a:off x="3645657" y="2240868"/>
            <a:ext cx="504056" cy="57606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5496" y="4293096"/>
            <a:ext cx="91085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lvl="1" indent="-360363" algn="just"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Алгоритм позволяет начать реализацию инвестиционного проекта только при наличии решения о финансировании проекта инвестиционным фондом (</a:t>
            </a:r>
            <a:r>
              <a:rPr lang="ru-RU" sz="1400" dirty="0" err="1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ами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) и финансово – кредитной организацией</a:t>
            </a:r>
          </a:p>
          <a:p>
            <a:pPr marL="360363" lvl="1" indent="-360363" algn="just">
              <a:buFont typeface="Wingdings" pitchFamily="2" charset="2"/>
              <a:buChar char="v"/>
            </a:pPr>
            <a:endParaRPr lang="ru-RU" sz="14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363" lvl="1" indent="-360363" algn="just"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Алгоритм исключает необоснованные затраты предприятия при подготовке документов по проекту для рассмотрения финансово – кредитной организацией (Банком)  </a:t>
            </a:r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3599892" y="3753036"/>
            <a:ext cx="648072" cy="57606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496" y="5733256"/>
            <a:ext cx="9001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Методическая и техническая работа по организации работы Конкурса возложена на Оргкомитет Конкурса</a:t>
            </a:r>
          </a:p>
          <a:p>
            <a:pPr algn="just"/>
            <a:endParaRPr lang="ru-RU" sz="14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i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* На текущий момент рассматриваются проекты, реализация которых возможна при использовании средств государственных форм поддержки как финансового – кредитных организаций так и Инициаторов проектов (Распоряжение № 98-р от 27.01.2015), включая Постановление Правительства № 1044 от 11.10.2014 года)</a:t>
            </a:r>
            <a:endParaRPr lang="ru-RU" sz="1400" i="1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6288392" cy="52924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1266" y="2222441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Решетник Мария</a:t>
            </a:r>
            <a:r>
              <a:rPr lang="en-US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Сергеевна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Руководитель направления 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Управление по работе с субъектами РФ ОАО «Сбербанк России» </a:t>
            </a:r>
            <a:b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Тел.: (495) 957-55-08;  </a:t>
            </a:r>
            <a:r>
              <a:rPr lang="ru-RU" dirty="0" err="1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Моб</a:t>
            </a:r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.: (985) 992-68-38</a:t>
            </a:r>
          </a:p>
          <a:p>
            <a:r>
              <a:rPr lang="en-US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MSKirpicheva@sberbank.ru</a:t>
            </a:r>
            <a:endParaRPr lang="ru-RU" u="sng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89076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CgDo1hxkOuCtGa_AgtQ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CgDo1hxkOuCtGa_AgtQg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2920</TotalTime>
  <Words>602</Words>
  <Application>Microsoft Office PowerPoint</Application>
  <PresentationFormat>Экран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1_Тема Office</vt:lpstr>
      <vt:lpstr>2_Тема Office</vt:lpstr>
      <vt:lpstr> Инструменты реализации долгосрочных  инвестиционных проектов «Инвестиционные проекты с гос. поддержкой и гос. участием»  на основе проектного финансирования в Республике Татарстан </vt:lpstr>
      <vt:lpstr>          Содержание</vt:lpstr>
      <vt:lpstr>Факторы,  вызывающие необходимость координации работы заинтересованных в привлечении инвестиций сторон.</vt:lpstr>
      <vt:lpstr>              Продукт </vt:lpstr>
      <vt:lpstr> </vt:lpstr>
      <vt:lpstr>Спасибо за внимание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Механизмы реализации инвестиционных проектов с господержкой / госучастием в рамках исполнения</dc:title>
  <dc:creator>belichenko</dc:creator>
  <cp:lastModifiedBy>sokolovskaya</cp:lastModifiedBy>
  <cp:revision>281</cp:revision>
  <cp:lastPrinted>2015-03-03T10:46:27Z</cp:lastPrinted>
  <dcterms:created xsi:type="dcterms:W3CDTF">2014-11-17T08:55:10Z</dcterms:created>
  <dcterms:modified xsi:type="dcterms:W3CDTF">2015-03-25T12:00:12Z</dcterms:modified>
</cp:coreProperties>
</file>