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9" r:id="rId2"/>
    <p:sldId id="275" r:id="rId3"/>
    <p:sldId id="276" r:id="rId4"/>
    <p:sldId id="280" r:id="rId5"/>
    <p:sldId id="278" r:id="rId6"/>
    <p:sldId id="279" r:id="rId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ABDB77"/>
    <a:srgbClr val="993300"/>
    <a:srgbClr val="FF6600"/>
    <a:srgbClr val="FFCC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>
      <p:cViewPr varScale="1">
        <p:scale>
          <a:sx n="71" d="100"/>
          <a:sy n="71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339933"/>
              </a:solidFill>
              <a:latin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727034846244706"/>
          <c:y val="8.6560708422168259E-2"/>
          <c:w val="0.66612403906570294"/>
          <c:h val="0.913439291577831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кредитного портфеля
по состоянию на 01.01.15 г.</c:v>
                </c:pt>
              </c:strCache>
            </c:strRef>
          </c:tx>
          <c:explosion val="25"/>
          <c:dPt>
            <c:idx val="0"/>
            <c:bubble3D val="0"/>
            <c:explosion val="16"/>
            <c:spPr>
              <a:solidFill>
                <a:srgbClr val="0070C0"/>
              </a:solidFill>
            </c:spPr>
          </c:dPt>
          <c:dPt>
            <c:idx val="1"/>
            <c:bubble3D val="0"/>
            <c:explosion val="0"/>
            <c:spPr>
              <a:solidFill>
                <a:schemeClr val="accent1">
                  <a:lumMod val="75000"/>
                  <a:lumOff val="25000"/>
                </a:schemeClr>
              </a:solidFill>
            </c:spPr>
          </c:dPt>
          <c:dLbls>
            <c:dLbl>
              <c:idx val="0"/>
              <c:layout>
                <c:manualLayout>
                  <c:x val="-0.23886512483580341"/>
                  <c:y val="7.59527600989660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Краткосрочное</a:t>
                    </a:r>
                  </a:p>
                  <a:p>
                    <a:r>
                      <a:rPr lang="ru-RU" dirty="0"/>
                      <a:t>
54%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573018521250018"/>
                  <c:y val="5.28686847845830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Инвестиционное</a:t>
                    </a:r>
                  </a:p>
                  <a:p>
                    <a:r>
                      <a:rPr lang="ru-RU" dirty="0"/>
                      <a:t>
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50" b="1" i="0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Краткосрочное</c:v>
                </c:pt>
                <c:pt idx="1">
                  <c:v>Инвестиционное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8487354999218429E-3"/>
          <c:w val="1"/>
          <c:h val="0.971980417423606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h="114300"/>
              <a:bevelB/>
            </a:sp3d>
          </c:spPr>
          <c:explosion val="13"/>
          <c:dPt>
            <c:idx val="0"/>
            <c:bubble3D val="0"/>
            <c:explosion val="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14300" h="114300"/>
                <a:bevelB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 w="114300" h="114300"/>
                <a:bevelB/>
              </a:sp3d>
            </c:spPr>
          </c:dPt>
          <c:dLbls>
            <c:dLbl>
              <c:idx val="0"/>
              <c:layout>
                <c:manualLayout>
                  <c:x val="-0.12875748010569632"/>
                  <c:y val="0.12522359855025611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 smtClean="0">
                        <a:latin typeface="+mn-lt"/>
                      </a:rPr>
                      <a:t>18%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209050729921574E-2"/>
                  <c:y val="-0.20374999999999999"/>
                </c:manualLayout>
              </c:layout>
              <c:tx>
                <c:rich>
                  <a:bodyPr/>
                  <a:lstStyle/>
                  <a:p>
                    <a:r>
                      <a:rPr lang="en-US" sz="800" b="1" dirty="0" smtClean="0">
                        <a:latin typeface="+mn-lt"/>
                      </a:rPr>
                      <a:t>8</a:t>
                    </a:r>
                    <a:r>
                      <a:rPr lang="ru-RU" sz="800" b="1" dirty="0" smtClean="0">
                        <a:latin typeface="+mn-lt"/>
                      </a:rPr>
                      <a:t>2</a:t>
                    </a:r>
                    <a:r>
                      <a:rPr lang="en-US" sz="800" b="1" dirty="0" smtClean="0">
                        <a:latin typeface="+mn-lt"/>
                      </a:rPr>
                      <a:t>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0.18099999999999999</c:v>
                </c:pt>
                <c:pt idx="1">
                  <c:v>0.81899999999999995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885512720808799"/>
          <c:y val="1.5052770704362083E-2"/>
        </c:manualLayout>
      </c:layout>
      <c:overlay val="0"/>
      <c:txPr>
        <a:bodyPr/>
        <a:lstStyle/>
        <a:p>
          <a:pPr>
            <a:defRPr sz="1000">
              <a:solidFill>
                <a:srgbClr val="00502A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776269559325255"/>
          <c:y val="7.0217873060929761E-2"/>
          <c:w val="0.78507915320026223"/>
          <c:h val="0.922029829934513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Добыча полезных ископаемых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9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3351777338749801"/>
                  <c:y val="0.20724104200318194"/>
                </c:manualLayout>
              </c:layout>
              <c:tx>
                <c:rich>
                  <a:bodyPr/>
                  <a:lstStyle/>
                  <a:p>
                    <a:r>
                      <a:rPr lang="ru-RU" sz="800" b="1" dirty="0" smtClean="0"/>
                      <a:t>24</a:t>
                    </a:r>
                    <a:r>
                      <a:rPr lang="en-US" sz="800" b="1" dirty="0" smtClean="0"/>
                      <a:t>%</a:t>
                    </a:r>
                    <a:endParaRPr lang="en-US" sz="1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5497227361211072"/>
                  <c:y val="-0.11725530258382984"/>
                </c:manualLayout>
              </c:layout>
              <c:tx>
                <c:rich>
                  <a:bodyPr/>
                  <a:lstStyle/>
                  <a:p>
                    <a:r>
                      <a:rPr lang="en-US" sz="800" dirty="0" smtClean="0"/>
                      <a:t>76</a:t>
                    </a:r>
                    <a:r>
                      <a:rPr lang="ru-RU" sz="800" baseline="0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 по ВО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152267465188616"/>
          <c:y val="3.3018994342629102E-2"/>
        </c:manualLayout>
      </c:layout>
      <c:overlay val="0"/>
      <c:txPr>
        <a:bodyPr/>
        <a:lstStyle/>
        <a:p>
          <a:pPr>
            <a:defRPr sz="1000">
              <a:solidFill>
                <a:srgbClr val="00502A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37201274832661"/>
          <c:y val="8.1125467235859713E-2"/>
          <c:w val="0.76864185776715011"/>
          <c:h val="0.856742223117427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Обрабатывающие производства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3"/>
          <c:dPt>
            <c:idx val="0"/>
            <c:bubble3D val="0"/>
            <c:explosion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1" dirty="0" smtClean="0"/>
                      <a:t>3</a:t>
                    </a:r>
                    <a:r>
                      <a:rPr lang="ru-RU" sz="800" b="1" dirty="0" smtClean="0"/>
                      <a:t>3</a:t>
                    </a:r>
                    <a:r>
                      <a:rPr lang="en-US" sz="800" b="1" dirty="0" smtClean="0"/>
                      <a:t>%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1" dirty="0" smtClean="0"/>
                      <a:t>67%</a:t>
                    </a:r>
                    <a:endParaRPr lang="en-US" sz="1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ГО по ВО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0.32900000000000001</c:v>
                </c:pt>
                <c:pt idx="1">
                  <c:v>0.67100000000000004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13007549425726E-2"/>
          <c:y val="0"/>
          <c:w val="0.84378819020108875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Сельское хозяйство, охота и лесное хозяйство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70"/>
          <c:dPt>
            <c:idx val="0"/>
            <c:bubble3D val="0"/>
            <c:explosion val="1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7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82</a:t>
                    </a:r>
                    <a:r>
                      <a:rPr lang="ru-RU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 по ВО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0.185</c:v>
                </c:pt>
                <c:pt idx="1">
                  <c:v>0.81499999999999995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7866296478254663E-2"/>
          <c:y val="1.9693324673326872E-3"/>
        </c:manualLayout>
      </c:layout>
      <c:overlay val="0"/>
      <c:txPr>
        <a:bodyPr anchor="t" anchorCtr="0"/>
        <a:lstStyle/>
        <a:p>
          <a:pPr algn="ctr">
            <a:defRPr sz="1000">
              <a:solidFill>
                <a:srgbClr val="00502A"/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599971255764804"/>
          <c:y val="0.11568693222120618"/>
          <c:w val="0.68179761011039353"/>
          <c:h val="0.8843130677787938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Оптовая и розничная торговля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6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2455172817358669"/>
                  <c:y val="0.14620270743917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67556507636183"/>
                  <c:y val="-0.11125200875586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 по ВО</c:v>
                </c:pt>
                <c:pt idx="1">
                  <c:v>Прочие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0.161</c:v>
                </c:pt>
                <c:pt idx="1">
                  <c:v>0.83899999999999997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918897453490829E-2"/>
          <c:y val="0"/>
          <c:w val="0.84496321437745847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1"/>
          <c:dPt>
            <c:idx val="0"/>
            <c:bubble3D val="0"/>
            <c:explosion val="9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9.7345786972963685E-2"/>
                  <c:y val="0.10314905732845715"/>
                </c:manualLayout>
              </c:layout>
              <c:tx>
                <c:rich>
                  <a:bodyPr/>
                  <a:lstStyle/>
                  <a:p>
                    <a:r>
                      <a:rPr lang="ru-RU" sz="700" b="1" dirty="0" smtClean="0">
                        <a:latin typeface="+mn-lt"/>
                      </a:rPr>
                      <a:t>16%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901974209137494"/>
                  <c:y val="-0.35655361287844628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latin typeface="+mn-lt"/>
                      </a:defRPr>
                    </a:pPr>
                    <a:r>
                      <a:rPr lang="en-US" sz="800" b="1" dirty="0" smtClean="0">
                        <a:latin typeface="+mn-lt"/>
                      </a:rPr>
                      <a:t>84%</a:t>
                    </a:r>
                    <a:endParaRPr lang="en-US" sz="8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700" b="1">
                    <a:latin typeface="+mn-lt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0.155</c:v>
                </c:pt>
                <c:pt idx="1">
                  <c:v>0.84499999999999997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0.06882</cdr:y>
    </cdr:from>
    <cdr:to>
      <cdr:x>1</cdr:x>
      <cdr:y>0.17055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544"/>
          <a:ext cx="2880320" cy="222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200" b="1" i="0" u="none" strike="noStrike" kern="1200" baseline="0">
              <a:solidFill>
                <a:srgbClr val="00502A"/>
              </a:solidFill>
              <a:latin typeface="+mn-lt"/>
              <a:ea typeface="+mn-ea"/>
              <a:cs typeface="+mn-cs"/>
            </a:defRPr>
          </a:pPr>
          <a:r>
            <a:rPr lang="ru-RU" sz="1000" b="1" kern="1200" dirty="0">
              <a:solidFill>
                <a:srgbClr val="00502A"/>
              </a:solidFill>
            </a:rPr>
            <a:t>Сельское хозяйство, охота и лесное </a:t>
          </a:r>
          <a:r>
            <a:rPr lang="ru-RU" sz="1000" b="1" kern="1200" dirty="0" smtClean="0">
              <a:solidFill>
                <a:srgbClr val="00502A"/>
              </a:solidFill>
            </a:rPr>
            <a:t>хозяйство</a:t>
          </a:r>
          <a:endParaRPr lang="ru-RU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91BAE-3C7F-43BE-BD2D-DFCB5728281F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4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46985-F74A-4CB5-BE9C-C89588E578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2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BRF-91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32" y="3847537"/>
            <a:ext cx="3472469" cy="3010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795" y="4146168"/>
            <a:ext cx="7772400" cy="781201"/>
          </a:xfrm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795" y="4999039"/>
            <a:ext cx="6400800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8" name="Picture 7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17" y="292414"/>
            <a:ext cx="2457291" cy="10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0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9094" r="35019"/>
          <a:stretch/>
        </p:blipFill>
        <p:spPr>
          <a:xfrm>
            <a:off x="222481" y="2128017"/>
            <a:ext cx="783872" cy="846323"/>
          </a:xfrm>
          <a:prstGeom prst="rect">
            <a:avLst/>
          </a:prstGeom>
        </p:spPr>
      </p:pic>
      <p:pic>
        <p:nvPicPr>
          <p:cNvPr id="7" name="Picture 6" descr="SBRF-912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32" y="3847537"/>
            <a:ext cx="3472469" cy="3010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4970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8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07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RF-912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32" y="3847537"/>
            <a:ext cx="3472469" cy="3010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4970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8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10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7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4970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8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8" descr="Screen Shot 2013-12-24 at 12.16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9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95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4970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8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309" y="5947088"/>
            <a:ext cx="774460" cy="910912"/>
          </a:xfrm>
          <a:prstGeom prst="rect">
            <a:avLst/>
          </a:prstGeom>
        </p:spPr>
      </p:pic>
      <p:pic>
        <p:nvPicPr>
          <p:cNvPr id="8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10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60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54970"/>
            <a:ext cx="7772400" cy="2562229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6228"/>
            <a:ext cx="7772400" cy="802251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309" y="5947088"/>
            <a:ext cx="774460" cy="910912"/>
          </a:xfrm>
          <a:prstGeom prst="rect">
            <a:avLst/>
          </a:prstGeom>
        </p:spPr>
      </p:pic>
      <p:pic>
        <p:nvPicPr>
          <p:cNvPr id="8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10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47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0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1771"/>
            <a:ext cx="472482" cy="555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34150" cy="4320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92622" y="650412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0053F1E-772B-490C-9B5C-7681D1BC56B5}" type="slidenum">
              <a:rPr lang="ru-RU" sz="10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92622" y="6504126"/>
            <a:ext cx="3417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D0053F1E-772B-490C-9B5C-7681D1BC56B5}" type="slidenum">
              <a:rPr lang="ru-RU" sz="105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ru-RU" sz="105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6172289"/>
            <a:ext cx="472482" cy="5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3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8" y="6197139"/>
            <a:ext cx="410805" cy="6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7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56" y="6197139"/>
            <a:ext cx="410805" cy="660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9094" r="35019"/>
          <a:stretch/>
        </p:blipFill>
        <p:spPr>
          <a:xfrm>
            <a:off x="8219072" y="2128017"/>
            <a:ext cx="783872" cy="846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4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795" y="4146168"/>
            <a:ext cx="7772400" cy="781201"/>
          </a:xfrm>
        </p:spPr>
        <p:txBody>
          <a:bodyPr>
            <a:normAutofit/>
          </a:bodyPr>
          <a:lstStyle>
            <a:lvl1pPr algn="l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795" y="4999039"/>
            <a:ext cx="6400800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13" name="Picture 12" descr="Screen Shot 2013-12-24 at 12.16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08" y="292414"/>
            <a:ext cx="2457291" cy="10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6346"/>
            <a:ext cx="4038600" cy="44598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6346"/>
            <a:ext cx="4038600" cy="445981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518" y="6281771"/>
            <a:ext cx="472482" cy="5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31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2661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83054"/>
            <a:ext cx="4040188" cy="3743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62661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83054"/>
            <a:ext cx="4041775" cy="3743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6302271"/>
            <a:ext cx="472482" cy="5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5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750715" y="1732632"/>
            <a:ext cx="3744847" cy="4941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94456" y="1732632"/>
            <a:ext cx="3744847" cy="4941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pic>
        <p:nvPicPr>
          <p:cNvPr id="7" name="Picture 8" descr="Screen Shot 2013-12-24 at 12.16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8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93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637733" y="1732632"/>
            <a:ext cx="5868311" cy="4941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97" y="5763432"/>
            <a:ext cx="774460" cy="910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9094" r="35019"/>
          <a:stretch/>
        </p:blipFill>
        <p:spPr>
          <a:xfrm>
            <a:off x="377038" y="1732631"/>
            <a:ext cx="783872" cy="846323"/>
          </a:xfrm>
          <a:prstGeom prst="rect">
            <a:avLst/>
          </a:prstGeom>
        </p:spPr>
      </p:pic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10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50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97" y="5947088"/>
            <a:ext cx="774460" cy="910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9094" r="35019"/>
          <a:stretch/>
        </p:blipFill>
        <p:spPr>
          <a:xfrm>
            <a:off x="377038" y="416876"/>
            <a:ext cx="783872" cy="846323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911"/>
            <a:ext cx="5486400" cy="5380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17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911"/>
            <a:ext cx="5486400" cy="5380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56986" y="5947088"/>
            <a:ext cx="774460" cy="910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9094" r="35019"/>
          <a:stretch/>
        </p:blipFill>
        <p:spPr>
          <a:xfrm>
            <a:off x="7647887" y="416876"/>
            <a:ext cx="783872" cy="8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29094" r="35019"/>
          <a:stretch/>
        </p:blipFill>
        <p:spPr>
          <a:xfrm>
            <a:off x="7647887" y="416876"/>
            <a:ext cx="783872" cy="846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32" y="6197139"/>
            <a:ext cx="410805" cy="66086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911"/>
            <a:ext cx="5486400" cy="5380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89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1146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3784"/>
            <a:ext cx="6400800" cy="8547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5072411"/>
            <a:ext cx="1196244" cy="1785588"/>
          </a:xfrm>
          <a:prstGeom prst="rect">
            <a:avLst/>
          </a:prstGeom>
        </p:spPr>
      </p:pic>
      <p:pic>
        <p:nvPicPr>
          <p:cNvPr id="11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13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37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96" y="1293892"/>
            <a:ext cx="3119610" cy="4395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1" y="2130426"/>
            <a:ext cx="5057969" cy="1811469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29" y="4183784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7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9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9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/>
          <a:stretch/>
        </p:blipFill>
        <p:spPr>
          <a:xfrm>
            <a:off x="395536" y="1657387"/>
            <a:ext cx="3456384" cy="3926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1" y="2130426"/>
            <a:ext cx="5057969" cy="1811469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29" y="4183784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7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9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0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RF-9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7" y="1887746"/>
            <a:ext cx="2536712" cy="3351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1" y="2130426"/>
            <a:ext cx="5057969" cy="1811469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29" y="4183784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7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9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41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BRF-91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6" t="15022" r="24254" b="17832"/>
          <a:stretch/>
        </p:blipFill>
        <p:spPr>
          <a:xfrm>
            <a:off x="867105" y="1683500"/>
            <a:ext cx="2586884" cy="3771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1" y="2130426"/>
            <a:ext cx="5057969" cy="1811469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29" y="4183784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7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9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9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13 at 18.49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3719">
            <a:off x="822950" y="1674575"/>
            <a:ext cx="2671358" cy="42434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0231" y="2130426"/>
            <a:ext cx="5057969" cy="1811469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0229" y="4183784"/>
            <a:ext cx="5057969" cy="8547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7" name="Picture 8" descr="Screen Shot 2013-12-24 at 12.16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9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63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81146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83784"/>
            <a:ext cx="6400800" cy="8547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6" name="Picture 8" descr="Screen Shot 2013-12-24 at 12.16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7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9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034150" cy="495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8229600" cy="479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Screen Shot 2013-12-24 at 12.16.45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82298"/>
            <a:ext cx="1364326" cy="58376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77256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2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8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0B592A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464648"/>
          </a:solidFill>
          <a:latin typeface="+mj-lt"/>
          <a:ea typeface="+mn-ea"/>
          <a:cs typeface="+mn-cs"/>
        </a:defRPr>
      </a:lvl1pPr>
      <a:lvl2pPr marL="355600" indent="-174625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rgbClr val="464648"/>
          </a:solidFill>
          <a:latin typeface="+mj-lt"/>
          <a:ea typeface="+mn-ea"/>
          <a:cs typeface="+mn-cs"/>
        </a:defRPr>
      </a:lvl2pPr>
      <a:lvl3pPr marL="450850" indent="-9525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rgbClr val="464648"/>
          </a:solidFill>
          <a:latin typeface="+mj-lt"/>
          <a:ea typeface="+mn-ea"/>
          <a:cs typeface="+mn-cs"/>
        </a:defRPr>
      </a:lvl3pPr>
      <a:lvl4pPr marL="625475" indent="-174625" algn="l" defTabSz="457200" rtl="0" eaLnBrk="1" latinLnBrk="0" hangingPunct="1">
        <a:spcBef>
          <a:spcPct val="20000"/>
        </a:spcBef>
        <a:buFont typeface="Arial"/>
        <a:buChar char="–"/>
        <a:tabLst>
          <a:tab pos="538163" algn="l"/>
        </a:tabLst>
        <a:defRPr sz="1000" kern="1200">
          <a:solidFill>
            <a:srgbClr val="464648"/>
          </a:solidFill>
          <a:latin typeface="+mj-lt"/>
          <a:ea typeface="+mn-ea"/>
          <a:cs typeface="+mn-cs"/>
        </a:defRPr>
      </a:lvl4pPr>
      <a:lvl5pPr marL="625475" indent="-87313" algn="l" defTabSz="457200" rtl="0" eaLnBrk="1" latinLnBrk="0" hangingPunct="1">
        <a:spcBef>
          <a:spcPct val="20000"/>
        </a:spcBef>
        <a:buFont typeface="Arial"/>
        <a:buChar char="•"/>
        <a:tabLst>
          <a:tab pos="538163" algn="l"/>
        </a:tabLst>
        <a:defRPr sz="800" kern="1200">
          <a:solidFill>
            <a:srgbClr val="464648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661248"/>
            <a:ext cx="6912768" cy="781201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dirty="0" smtClean="0">
                <a:latin typeface="Calibri" panose="020F0502020204030204" pitchFamily="34" charset="0"/>
              </a:rPr>
              <a:t>Заместитель управляющего отделением «Банк Татарстан» </a:t>
            </a:r>
            <a:br>
              <a:rPr lang="ru-RU" sz="2000" dirty="0" smtClean="0">
                <a:latin typeface="Calibri" panose="020F0502020204030204" pitchFamily="34" charset="0"/>
              </a:rPr>
            </a:br>
            <a:r>
              <a:rPr lang="ru-RU" sz="2000" dirty="0" smtClean="0">
                <a:latin typeface="Calibri" panose="020F0502020204030204" pitchFamily="34" charset="0"/>
              </a:rPr>
              <a:t>Волостнов Дмитрий Владимирович</a:t>
            </a:r>
            <a:r>
              <a:rPr lang="ru-RU" dirty="0" smtClean="0">
                <a:latin typeface="Calibri" panose="020F0502020204030204" pitchFamily="34" charset="0"/>
              </a:rPr>
              <a:t/>
            </a:r>
            <a:br>
              <a:rPr lang="ru-RU" dirty="0" smtClean="0">
                <a:latin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8610-Shaykhutdino-AG\AppData\Local\Microsoft\Windows\Temporary Internet Files\Content.Outlook\RHD85J25\IMG_2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43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93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Отделение «Банк Татарстан» на карте Татарстана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1923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«Банк Татарстан» – один из крупнейших банков Республики Татарстан.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Всего филиалов банка по РТ – 599, обслуживание юридических лиц осуществляется в 44 подразделениях.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Клиенты-юридические лица – более 23 тыс. счетов.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Клиентские менеджеры по обслуживанию юридических лиц – 172.</a:t>
            </a: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5122" name="Picture 2" descr="C:\Users\8610-khayrullin-ii\Desktop\Рабочая папка\Сбербанк в 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14" y="1772816"/>
            <a:ext cx="521677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51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</a:rPr>
              <a:t>Кредитование юридических лиц</a:t>
            </a:r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81276"/>
              </p:ext>
            </p:extLst>
          </p:nvPr>
        </p:nvGraphicFramePr>
        <p:xfrm>
          <a:off x="683568" y="1124744"/>
          <a:ext cx="7848872" cy="1010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52328"/>
                <a:gridCol w="1656184"/>
                <a:gridCol w="1296144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2013 г.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2014 г.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Изм. за 2014 г., %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Ссудная задолженность юридических лиц,</a:t>
                      </a:r>
                      <a:r>
                        <a:rPr lang="ru-RU" i="1" baseline="0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 млн. руб.</a:t>
                      </a:r>
                      <a:endParaRPr lang="ru-RU" i="1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110 616,76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137 340,20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ysClr val="windowText" lastClr="000000"/>
                          </a:solidFill>
                          <a:latin typeface="Calibri" panose="020F0502020204030204" pitchFamily="34" charset="0"/>
                        </a:rPr>
                        <a:t>24,2</a:t>
                      </a:r>
                      <a:endParaRPr lang="ru-RU" dirty="0">
                        <a:solidFill>
                          <a:sysClr val="windowText" lastClr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91964340"/>
              </p:ext>
            </p:extLst>
          </p:nvPr>
        </p:nvGraphicFramePr>
        <p:xfrm>
          <a:off x="1259632" y="2321496"/>
          <a:ext cx="68880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60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95536" y="186211"/>
            <a:ext cx="6048672" cy="50648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Сбербанк в Республике Татарстан</a:t>
            </a:r>
            <a:endParaRPr 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82379721"/>
              </p:ext>
            </p:extLst>
          </p:nvPr>
        </p:nvGraphicFramePr>
        <p:xfrm>
          <a:off x="5401657" y="4481679"/>
          <a:ext cx="1690623" cy="175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70933132"/>
              </p:ext>
            </p:extLst>
          </p:nvPr>
        </p:nvGraphicFramePr>
        <p:xfrm>
          <a:off x="-201416" y="2024074"/>
          <a:ext cx="2358338" cy="200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99459868"/>
              </p:ext>
            </p:extLst>
          </p:nvPr>
        </p:nvGraphicFramePr>
        <p:xfrm>
          <a:off x="1835696" y="1984051"/>
          <a:ext cx="2451459" cy="219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31787251"/>
              </p:ext>
            </p:extLst>
          </p:nvPr>
        </p:nvGraphicFramePr>
        <p:xfrm>
          <a:off x="3995936" y="1838296"/>
          <a:ext cx="3024336" cy="252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995500830"/>
              </p:ext>
            </p:extLst>
          </p:nvPr>
        </p:nvGraphicFramePr>
        <p:xfrm>
          <a:off x="6697723" y="2052261"/>
          <a:ext cx="242831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03551838"/>
              </p:ext>
            </p:extLst>
          </p:nvPr>
        </p:nvGraphicFramePr>
        <p:xfrm>
          <a:off x="2699792" y="4430805"/>
          <a:ext cx="2462772" cy="1750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347864" y="4307695"/>
            <a:ext cx="1415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502A"/>
                </a:solidFill>
              </a:rPr>
              <a:t>Строительство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8064" y="4307695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502A"/>
                </a:solidFill>
              </a:rPr>
              <a:t>Транспорт и </a:t>
            </a:r>
            <a:r>
              <a:rPr lang="ru-RU" sz="1000" b="1" dirty="0">
                <a:solidFill>
                  <a:srgbClr val="00502A"/>
                </a:solidFill>
              </a:rPr>
              <a:t>связь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1372" y="1268760"/>
            <a:ext cx="679299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9728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Доля вложений </a:t>
            </a:r>
            <a:r>
              <a:rPr lang="ru-RU" sz="1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Сбербанка в </a:t>
            </a:r>
            <a:r>
              <a:rPr lang="ru-RU" sz="1200" b="1" dirty="0">
                <a:solidFill>
                  <a:prstClr val="white"/>
                </a:solidFill>
                <a:latin typeface="Calibri" panose="020F0502020204030204" pitchFamily="34" charset="0"/>
              </a:rPr>
              <a:t>общий объем финансирования отраслей </a:t>
            </a:r>
            <a:r>
              <a:rPr lang="ru-RU" sz="12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экономики республики, %</a:t>
            </a:r>
            <a:endParaRPr lang="ru-RU" sz="12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8000980" y="1427697"/>
            <a:ext cx="144016" cy="14401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8162417" y="1363152"/>
            <a:ext cx="9167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502A"/>
                </a:solidFill>
              </a:rPr>
              <a:t>Сбербанк</a:t>
            </a:r>
            <a:endParaRPr lang="ru-RU" b="1" dirty="0">
              <a:solidFill>
                <a:srgbClr val="005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95536" y="186211"/>
            <a:ext cx="6489834" cy="506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Корпоративно-инвестиционный центр ждет Вас!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836712"/>
            <a:ext cx="4320480" cy="28803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Площадка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для работы с 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госорганами</a:t>
            </a:r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198260"/>
            <a:ext cx="4320480" cy="28803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Центр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внешнеэкономической 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деятельности</a:t>
            </a:r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7900" y="836712"/>
            <a:ext cx="4014941" cy="79208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Интерактивные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и </a:t>
            </a:r>
            <a:r>
              <a:rPr lang="ru-RU" sz="1400" dirty="0" err="1" smtClean="0">
                <a:solidFill>
                  <a:prstClr val="white"/>
                </a:solidFill>
                <a:latin typeface="Calibri" panose="020F0502020204030204" pitchFamily="34" charset="0"/>
              </a:rPr>
              <a:t>безбарьерные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форматы обслуживания 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клиентов</a:t>
            </a:r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7900" y="1772816"/>
            <a:ext cx="4032448" cy="79208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Современные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технические и дизайнерские решения из лучшей зарубежной 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практики</a:t>
            </a:r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229200"/>
            <a:ext cx="4320480" cy="72008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Специализированное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подразделение по обслуживанию иностранных компаний – </a:t>
            </a:r>
            <a:r>
              <a:rPr lang="en-US" sz="1400" dirty="0">
                <a:solidFill>
                  <a:prstClr val="white"/>
                </a:solidFill>
                <a:latin typeface="Calibri" panose="020F0502020204030204" pitchFamily="34" charset="0"/>
              </a:rPr>
              <a:t>International Desk</a:t>
            </a:r>
            <a:endParaRPr lang="ru-RU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7900" y="5745760"/>
            <a:ext cx="4032448" cy="85159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Отдельный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вход и парковка только для юридических лиц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89" y="6021288"/>
            <a:ext cx="4320480" cy="64807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П</a:t>
            </a:r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лощадка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по обучению клиентов современным технологиям менеджмента и банковским продуктам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1544288"/>
            <a:ext cx="4320842" cy="58856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Специализированный </a:t>
            </a:r>
            <a:r>
              <a:rPr lang="ru-RU" sz="1400" dirty="0">
                <a:solidFill>
                  <a:prstClr val="white"/>
                </a:solidFill>
                <a:latin typeface="Calibri" panose="020F0502020204030204" pitchFamily="34" charset="0"/>
              </a:rPr>
              <a:t>доп. офис по обслуживанию юридических лиц</a:t>
            </a:r>
          </a:p>
        </p:txBody>
      </p:sp>
      <p:pic>
        <p:nvPicPr>
          <p:cNvPr id="16" name="Picture 4" descr="C:\Users\8610-Giniyatova-AR\Desktop\КИЦ задание\фото КИЦ\IMG_9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6416"/>
            <a:ext cx="4176464" cy="28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8610-Giniyatova-AR\Desktop\КИЦ задание\фото КИЦ\IMG_92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2192360"/>
            <a:ext cx="4536864" cy="28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6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851104" cy="49512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Calibri" panose="020F0502020204030204" pitchFamily="34" charset="0"/>
              </a:rPr>
              <a:t>Контактная информация</a:t>
            </a:r>
            <a:endParaRPr lang="ru-RU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87229"/>
              </p:ext>
            </p:extLst>
          </p:nvPr>
        </p:nvGraphicFramePr>
        <p:xfrm>
          <a:off x="251520" y="1628800"/>
          <a:ext cx="8640959" cy="2494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392"/>
                <a:gridCol w="1998072"/>
                <a:gridCol w="4464495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Звоните!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Казань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Романова Татьяна</a:t>
                      </a:r>
                    </a:p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Хайруллин Инсаф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(843) 264-58-20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12-48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)/+7917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-235-15-54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(843) 264-58-20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14-89)/+7917-895-93-49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Набережные Челны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Баутина Ирина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(8552) 39-97-15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46-83)/+7917-895-29-89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Нижнекамск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Лобова Ольга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(8555) 42-13-37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38-24)/+7919-629-49-72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Елабуга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Шорина Наталья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(85557) 3-19-55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45-79)/+7917-228-38-09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Альметьевск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libri" panose="020F0502020204030204" pitchFamily="34" charset="0"/>
                        </a:rPr>
                        <a:t>Туманов Евгений</a:t>
                      </a:r>
                      <a:endParaRPr lang="ru-RU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(8553) 31-60-18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30-74)/+7917-862-18-85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51335"/>
              </p:ext>
            </p:extLst>
          </p:nvPr>
        </p:nvGraphicFramePr>
        <p:xfrm>
          <a:off x="3419872" y="4869160"/>
          <a:ext cx="2736304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anose="020F0502020204030204" pitchFamily="34" charset="0"/>
                        </a:rPr>
                        <a:t>Пишите!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33993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regman@sb.tatarstan.ru</a:t>
                      </a:r>
                      <a:endParaRPr lang="ru-R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5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стратегия">
  <a:themeElements>
    <a:clrScheme name="SBRF_new">
      <a:dk1>
        <a:srgbClr val="000000"/>
      </a:dk1>
      <a:lt1>
        <a:sysClr val="window" lastClr="FFFFFF"/>
      </a:lt1>
      <a:dk2>
        <a:srgbClr val="95C23F"/>
      </a:dk2>
      <a:lt2>
        <a:srgbClr val="EEECE1"/>
      </a:lt2>
      <a:accent1>
        <a:srgbClr val="0B592A"/>
      </a:accent1>
      <a:accent2>
        <a:srgbClr val="328263"/>
      </a:accent2>
      <a:accent3>
        <a:srgbClr val="9BBB59"/>
      </a:accent3>
      <a:accent4>
        <a:srgbClr val="C6DE27"/>
      </a:accent4>
      <a:accent5>
        <a:srgbClr val="17AF38"/>
      </a:accent5>
      <a:accent6>
        <a:srgbClr val="9B9CA1"/>
      </a:accent6>
      <a:hlink>
        <a:srgbClr val="0B592A"/>
      </a:hlink>
      <a:folHlink>
        <a:srgbClr val="17AF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Тема1стратегия</Template>
  <TotalTime>2403</TotalTime>
  <Words>315</Words>
  <Application>Microsoft Office PowerPoint</Application>
  <PresentationFormat>Экран (4:3)</PresentationFormat>
  <Paragraphs>76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Тема1стратегия</vt:lpstr>
      <vt:lpstr>Заместитель управляющего отделением «Банк Татарстан»  Волостнов Дмитрий Владимирович </vt:lpstr>
      <vt:lpstr>Отделение «Банк Татарстан» на карте Татарстана</vt:lpstr>
      <vt:lpstr>Кредитование юридических лиц</vt:lpstr>
      <vt:lpstr>Сбербанк в Республике Татарстан</vt:lpstr>
      <vt:lpstr>Корпоративно-инвестиционный центр ждет Вас!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8610 Шайхутдинова Аделина Гусмановна</dc:creator>
  <cp:lastModifiedBy>8610 Старцев Роман Евгеньевич</cp:lastModifiedBy>
  <cp:revision>292</cp:revision>
  <cp:lastPrinted>2014-07-17T10:43:14Z</cp:lastPrinted>
  <dcterms:created xsi:type="dcterms:W3CDTF">2014-03-11T05:43:26Z</dcterms:created>
  <dcterms:modified xsi:type="dcterms:W3CDTF">2015-03-31T12:27:33Z</dcterms:modified>
</cp:coreProperties>
</file>