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1.xml" ContentType="application/vnd.openxmlformats-officedocument.themeOverr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notesSlides/notesSlide8.xml" ContentType="application/vnd.openxmlformats-officedocument.presentationml.notesSlide+xml"/>
  <Override PartName="/ppt/charts/chart4.xml" ContentType="application/vnd.openxmlformats-officedocument.drawingml.chart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rts/chart5.xml" ContentType="application/vnd.openxmlformats-officedocument.drawingml.chart+xml"/>
  <Override PartName="/ppt/theme/themeOverride2.xml" ContentType="application/vnd.openxmlformats-officedocument.themeOverr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4" r:id="rId2"/>
  </p:sldMasterIdLst>
  <p:notesMasterIdLst>
    <p:notesMasterId r:id="rId19"/>
  </p:notesMasterIdLst>
  <p:handoutMasterIdLst>
    <p:handoutMasterId r:id="rId20"/>
  </p:handoutMasterIdLst>
  <p:sldIdLst>
    <p:sldId id="273" r:id="rId3"/>
    <p:sldId id="261" r:id="rId4"/>
    <p:sldId id="258" r:id="rId5"/>
    <p:sldId id="266" r:id="rId6"/>
    <p:sldId id="263" r:id="rId7"/>
    <p:sldId id="270" r:id="rId8"/>
    <p:sldId id="298" r:id="rId9"/>
    <p:sldId id="276" r:id="rId10"/>
    <p:sldId id="277" r:id="rId11"/>
    <p:sldId id="287" r:id="rId12"/>
    <p:sldId id="288" r:id="rId13"/>
    <p:sldId id="278" r:id="rId14"/>
    <p:sldId id="295" r:id="rId15"/>
    <p:sldId id="291" r:id="rId16"/>
    <p:sldId id="293" r:id="rId17"/>
    <p:sldId id="286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CACB"/>
    <a:srgbClr val="4E75E0"/>
    <a:srgbClr val="003399"/>
    <a:srgbClr val="2BA7F6"/>
    <a:srgbClr val="FFFF99"/>
    <a:srgbClr val="FFFF00"/>
    <a:srgbClr val="3366CC"/>
    <a:srgbClr val="008000"/>
    <a:srgbClr val="FFC23C"/>
    <a:srgbClr val="13A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7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86" y="-21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_____Microsoft_Excel4.xlsx"/><Relationship Id="rId1" Type="http://schemas.openxmlformats.org/officeDocument/2006/relationships/themeOverride" Target="../theme/themeOverrid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spPr>
            <a:solidFill>
              <a:srgbClr val="2BA7F6"/>
            </a:solidFill>
          </c:spPr>
          <c:dPt>
            <c:idx val="0"/>
            <c:bubble3D val="0"/>
            <c:spPr>
              <a:solidFill>
                <a:srgbClr val="2BA7F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8D31-47F5-A988-7195F920D09B}"/>
              </c:ext>
            </c:extLst>
          </c:dPt>
          <c:dPt>
            <c:idx val="1"/>
            <c:bubble3D val="0"/>
            <c:explosion val="14"/>
            <c:spPr>
              <a:solidFill>
                <a:srgbClr val="38CAC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B74D-4418-9419-1935B65007EC}"/>
              </c:ext>
            </c:extLst>
          </c:dPt>
          <c:dPt>
            <c:idx val="2"/>
            <c:bubble3D val="0"/>
            <c:spPr>
              <a:solidFill>
                <a:srgbClr val="2BA7F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E851-431A-A282-A0B3D2038498}"/>
              </c:ext>
            </c:extLst>
          </c:dPt>
          <c:dPt>
            <c:idx val="3"/>
            <c:bubble3D val="0"/>
            <c:spPr>
              <a:solidFill>
                <a:srgbClr val="2BA7F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E851-431A-A282-A0B3D2038498}"/>
              </c:ext>
            </c:extLst>
          </c:dPt>
          <c:dPt>
            <c:idx val="4"/>
            <c:bubble3D val="0"/>
            <c:spPr>
              <a:solidFill>
                <a:srgbClr val="2BA7F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8D31-47F5-A988-7195F920D09B}"/>
              </c:ext>
            </c:extLst>
          </c:dPt>
          <c:dPt>
            <c:idx val="5"/>
            <c:bubble3D val="0"/>
            <c:spPr>
              <a:solidFill>
                <a:srgbClr val="2BA7F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B-E851-431A-A282-A0B3D2038498}"/>
              </c:ext>
            </c:extLst>
          </c:dPt>
          <c:dPt>
            <c:idx val="6"/>
            <c:bubble3D val="0"/>
            <c:spPr>
              <a:solidFill>
                <a:srgbClr val="2BA7F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D-E851-431A-A282-A0B3D2038498}"/>
              </c:ext>
            </c:extLst>
          </c:dPt>
          <c:dPt>
            <c:idx val="7"/>
            <c:bubble3D val="0"/>
            <c:spPr>
              <a:solidFill>
                <a:srgbClr val="2BA7F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F-E851-431A-A282-A0B3D2038498}"/>
              </c:ext>
            </c:extLst>
          </c:dPt>
          <c:dPt>
            <c:idx val="8"/>
            <c:bubble3D val="0"/>
            <c:spPr>
              <a:solidFill>
                <a:srgbClr val="2BA7F6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0-8D31-47F5-A988-7195F920D09B}"/>
              </c:ext>
            </c:extLst>
          </c:dPt>
          <c:cat>
            <c:strRef>
              <c:f>Лист1!$A$2:$A$10</c:f>
              <c:strCache>
                <c:ptCount val="4"/>
                <c:pt idx="0">
                  <c:v>Кв. 1</c:v>
                </c:pt>
                <c:pt idx="1">
                  <c:v>Кв. 2</c:v>
                </c:pt>
                <c:pt idx="2">
                  <c:v>Кв. 3</c:v>
                </c:pt>
                <c:pt idx="3">
                  <c:v>Кв. 4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40</c:v>
                </c:pt>
                <c:pt idx="1">
                  <c:v>40</c:v>
                </c:pt>
                <c:pt idx="2">
                  <c:v>40</c:v>
                </c:pt>
                <c:pt idx="3">
                  <c:v>40</c:v>
                </c:pt>
                <c:pt idx="4">
                  <c:v>40</c:v>
                </c:pt>
                <c:pt idx="5">
                  <c:v>40</c:v>
                </c:pt>
                <c:pt idx="6">
                  <c:v>40</c:v>
                </c:pt>
                <c:pt idx="7">
                  <c:v>40</c:v>
                </c:pt>
                <c:pt idx="8">
                  <c:v>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4D-4418-9419-1935B65007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4.9111776323098592E-2"/>
          <c:y val="4.3321258846974769E-2"/>
          <c:w val="0.93464368359655947"/>
          <c:h val="0.83437872495723575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ln w="9525" cap="rnd">
              <a:solidFill>
                <a:sysClr val="window" lastClr="FFFFFF"/>
              </a:solidFill>
              <a:prstDash val="sysDash"/>
              <a:round/>
            </a:ln>
            <a:effectLst/>
          </c:spPr>
          <c:marker>
            <c:symbol val="circle"/>
            <c:size val="34"/>
            <c:spPr>
              <a:solidFill>
                <a:srgbClr val="38CACB"/>
              </a:solidFill>
              <a:ln w="12700">
                <a:solidFill>
                  <a:sysClr val="window" lastClr="FFFFFF"/>
                </a:solidFill>
              </a:ln>
              <a:effectLst/>
            </c:spPr>
          </c:marker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2800" b="0" i="0" u="none" strike="noStrike" kern="1200" baseline="0">
                    <a:solidFill>
                      <a:srgbClr val="C00000"/>
                    </a:solidFill>
                    <a:latin typeface="Helvetica" panose="020B0604020202020204" pitchFamily="34" charset="0"/>
                    <a:ea typeface="+mn-ea"/>
                    <a:cs typeface="Helvetica" panose="020B0604020202020204" pitchFamily="34" charset="0"/>
                  </a:defRPr>
                </a:pPr>
                <a:endParaRPr lang="ru-RU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Лист1!$A$2:$A$10</c:f>
              <c:strCache>
                <c:ptCount val="9"/>
                <c:pt idx="0">
                  <c:v>2012 г.</c:v>
                </c:pt>
                <c:pt idx="1">
                  <c:v>2013 г.</c:v>
                </c:pt>
                <c:pt idx="2">
                  <c:v>2014 г.</c:v>
                </c:pt>
                <c:pt idx="3">
                  <c:v>2015 г.</c:v>
                </c:pt>
                <c:pt idx="4">
                  <c:v>2016 г.</c:v>
                </c:pt>
                <c:pt idx="5">
                  <c:v>2017 г.</c:v>
                </c:pt>
                <c:pt idx="6">
                  <c:v>2018 г.</c:v>
                </c:pt>
                <c:pt idx="7">
                  <c:v>2019 г.</c:v>
                </c:pt>
                <c:pt idx="8">
                  <c:v>2020 г.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13.5</c:v>
                </c:pt>
                <c:pt idx="1">
                  <c:v>13.1</c:v>
                </c:pt>
                <c:pt idx="2">
                  <c:v>11.8</c:v>
                </c:pt>
                <c:pt idx="3">
                  <c:v>10.8</c:v>
                </c:pt>
                <c:pt idx="4" formatCode="0\,0">
                  <c:v>9.5</c:v>
                </c:pt>
                <c:pt idx="5" formatCode="0\,0">
                  <c:v>7.5</c:v>
                </c:pt>
                <c:pt idx="6" formatCode="0\,0">
                  <c:v>7.6</c:v>
                </c:pt>
                <c:pt idx="7" formatCode="0\,0">
                  <c:v>8</c:v>
                </c:pt>
                <c:pt idx="8">
                  <c:v>5.9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FB0-4F3C-AC29-AA463373D17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241472496"/>
        <c:axId val="241470832"/>
      </c:lineChart>
      <c:catAx>
        <c:axId val="241472496"/>
        <c:scaling>
          <c:orientation val="minMax"/>
        </c:scaling>
        <c:delete val="0"/>
        <c:axPos val="b"/>
        <c:majorGridlines>
          <c:spPr>
            <a:ln w="6350" cap="flat" cmpd="sng" algn="ctr">
              <a:solidFill>
                <a:schemeClr val="bg1">
                  <a:lumMod val="75000"/>
                </a:schemeClr>
              </a:solidFill>
              <a:prstDash val="sysDash"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400" b="0" i="0" u="none" strike="noStrike" kern="1200" baseline="0">
                <a:solidFill>
                  <a:schemeClr val="tx1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ru-RU"/>
          </a:p>
        </c:txPr>
        <c:crossAx val="241470832"/>
        <c:crosses val="autoZero"/>
        <c:auto val="1"/>
        <c:lblAlgn val="ctr"/>
        <c:lblOffset val="100"/>
        <c:noMultiLvlLbl val="0"/>
      </c:catAx>
      <c:valAx>
        <c:axId val="241470832"/>
        <c:scaling>
          <c:orientation val="minMax"/>
          <c:max val="20"/>
        </c:scaling>
        <c:delete val="0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241472496"/>
        <c:crosses val="autoZero"/>
        <c:crossBetween val="between"/>
        <c:majorUnit val="5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800">
          <a:solidFill>
            <a:schemeClr val="tx1"/>
          </a:solidFill>
        </a:defRPr>
      </a:pPr>
      <a:endParaRPr lang="ru-RU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7.4321474568669318E-2"/>
          <c:y val="0.14193355054484424"/>
          <c:w val="0.88074575056463844"/>
          <c:h val="0.4936177417551093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2018 г.</c:v>
                </c:pt>
              </c:strCache>
            </c:strRef>
          </c:tx>
          <c:spPr>
            <a:pattFill prst="dkUpDiag">
              <a:fgClr>
                <a:schemeClr val="accent1"/>
              </a:fgClr>
              <a:bgClr>
                <a:schemeClr val="bg1"/>
              </a:bgClr>
            </a:pattFill>
            <a:ln w="6350">
              <a:solidFill>
                <a:schemeClr val="accent1"/>
              </a:solidFill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10,8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3D47-4C73-9E0B-DE8737A84FE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89,2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3D47-4C73-9E0B-DE8737A84FE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10.8</c:v>
                </c:pt>
                <c:pt idx="1">
                  <c:v>89.2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781-439E-B746-A6695946EAF4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2019 г.</c:v>
                </c:pt>
              </c:strCache>
            </c:strRef>
          </c:tx>
          <c:spPr>
            <a:pattFill prst="ltUpDiag">
              <a:fgClr>
                <a:schemeClr val="accent1"/>
              </a:fgClr>
              <a:bgClr>
                <a:schemeClr val="bg1"/>
              </a:bgClr>
            </a:pattFill>
            <a:ln w="6350">
              <a:solidFill>
                <a:schemeClr val="accent1"/>
              </a:solidFill>
            </a:ln>
          </c:spPr>
          <c:invertIfNegative val="0"/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13,8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3D47-4C73-9E0B-DE8737A84FE7}"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 smtClean="0"/>
                      <a:t>86,2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3D47-4C73-9E0B-DE8737A84FE7}"/>
                </c:ext>
              </c:extLst>
            </c:dLbl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Лист1!$C$2:$C$3</c:f>
              <c:numCache>
                <c:formatCode>General</c:formatCode>
                <c:ptCount val="2"/>
                <c:pt idx="0">
                  <c:v>13.8</c:v>
                </c:pt>
                <c:pt idx="1">
                  <c:v>86.2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C781-439E-B746-A6695946EAF4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2020 г.</c:v>
                </c:pt>
              </c:strCache>
            </c:strRef>
          </c:tx>
          <c:spPr>
            <a:pattFill prst="wdUpDiag">
              <a:fgClr>
                <a:schemeClr val="accent1"/>
              </a:fgClr>
              <a:bgClr>
                <a:schemeClr val="bg1"/>
              </a:bgClr>
            </a:pattFill>
            <a:ln w="6350">
              <a:solidFill>
                <a:schemeClr val="accent1"/>
              </a:solidFill>
            </a:ln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240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Лист1!$A$2:$A$3</c:f>
              <c:strCache>
                <c:ptCount val="2"/>
                <c:pt idx="0">
                  <c:v>Да</c:v>
                </c:pt>
                <c:pt idx="1">
                  <c:v>Нет</c:v>
                </c:pt>
              </c:strCache>
            </c:strRef>
          </c:cat>
          <c:val>
            <c:numRef>
              <c:f>Лист1!$D$2:$D$3</c:f>
              <c:numCache>
                <c:formatCode>General</c:formatCode>
                <c:ptCount val="2"/>
                <c:pt idx="0">
                  <c:v>15.5</c:v>
                </c:pt>
                <c:pt idx="1">
                  <c:v>84.5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C781-439E-B746-A6695946EAF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4"/>
        <c:overlap val="-14"/>
        <c:axId val="68039808"/>
        <c:axId val="68041344"/>
      </c:barChart>
      <c:catAx>
        <c:axId val="680398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2800"/>
            </a:pPr>
            <a:endParaRPr lang="ru-RU"/>
          </a:p>
        </c:txPr>
        <c:crossAx val="68041344"/>
        <c:crosses val="autoZero"/>
        <c:auto val="1"/>
        <c:lblAlgn val="ctr"/>
        <c:lblOffset val="100"/>
        <c:noMultiLvlLbl val="0"/>
      </c:catAx>
      <c:valAx>
        <c:axId val="68041344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68039808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8.1138198550001234E-2"/>
          <c:y val="0.8368931345430769"/>
          <c:w val="0.88548911619619286"/>
          <c:h val="8.7847800935397707E-2"/>
        </c:manualLayout>
      </c:layout>
      <c:overlay val="0"/>
      <c:txPr>
        <a:bodyPr/>
        <a:lstStyle/>
        <a:p>
          <a:pPr>
            <a:defRPr sz="2400"/>
          </a:pPr>
          <a:endParaRPr lang="ru-RU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600">
          <a:latin typeface="Helvetica" pitchFamily="34" charset="0"/>
          <a:cs typeface="Helvetica" pitchFamily="34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8931835784715798E-2"/>
          <c:y val="2.2964706473634796E-2"/>
          <c:w val="0.90866576404999055"/>
          <c:h val="0.6639552179461512"/>
        </c:manualLayout>
      </c:layout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Сотрудники ГИБДД</c:v>
                </c:pt>
              </c:strCache>
            </c:strRef>
          </c:tx>
          <c:spPr>
            <a:ln w="9525">
              <a:solidFill>
                <a:srgbClr val="C00000"/>
              </a:solidFill>
              <a:prstDash val="solid"/>
            </a:ln>
          </c:spPr>
          <c:marker>
            <c:symbol val="circle"/>
            <c:size val="15"/>
            <c:spPr>
              <a:solidFill>
                <a:schemeClr val="bg1"/>
              </a:solidFill>
              <a:ln w="28575" cmpd="sng">
                <a:solidFill>
                  <a:srgbClr val="C00000"/>
                </a:solidFill>
              </a:ln>
            </c:spPr>
          </c:marker>
          <c:dLbls>
            <c:spPr>
              <a:noFill/>
              <a:ln>
                <a:noFill/>
              </a:ln>
              <a:effectLst/>
            </c:sp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Лист1!$A$2:$A$8</c:f>
              <c:strCache>
                <c:ptCount val="7"/>
                <c:pt idx="0">
                  <c:v>2010 г.</c:v>
                </c:pt>
                <c:pt idx="1">
                  <c:v>2015 г.</c:v>
                </c:pt>
                <c:pt idx="2">
                  <c:v>2016 г.</c:v>
                </c:pt>
                <c:pt idx="3">
                  <c:v>2017 г.</c:v>
                </c:pt>
                <c:pt idx="4">
                  <c:v>2018 г.</c:v>
                </c:pt>
                <c:pt idx="5">
                  <c:v>2019 г.</c:v>
                </c:pt>
                <c:pt idx="6">
                  <c:v>2020 г.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71.8</c:v>
                </c:pt>
                <c:pt idx="1">
                  <c:v>59.1</c:v>
                </c:pt>
                <c:pt idx="2">
                  <c:v>52.3</c:v>
                </c:pt>
                <c:pt idx="3">
                  <c:v>50.6</c:v>
                </c:pt>
                <c:pt idx="4">
                  <c:v>48.8</c:v>
                </c:pt>
                <c:pt idx="5">
                  <c:v>49.1</c:v>
                </c:pt>
                <c:pt idx="6">
                  <c:v>49.4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DBA-4C2C-BBAC-CFC2A9C36725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Врачи, медицинские работники</c:v>
                </c:pt>
              </c:strCache>
            </c:strRef>
          </c:tx>
          <c:spPr>
            <a:ln w="9525" cmpd="sng">
              <a:solidFill>
                <a:srgbClr val="38CACB"/>
              </a:solidFill>
              <a:prstDash val="solid"/>
            </a:ln>
          </c:spPr>
          <c:marker>
            <c:symbol val="triangle"/>
            <c:size val="15"/>
            <c:spPr>
              <a:solidFill>
                <a:schemeClr val="bg1"/>
              </a:solidFill>
              <a:ln w="22225">
                <a:solidFill>
                  <a:srgbClr val="38CACB"/>
                </a:solidFill>
              </a:ln>
            </c:spPr>
          </c:marker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Лист1!$A$2:$A$8</c:f>
              <c:strCache>
                <c:ptCount val="7"/>
                <c:pt idx="0">
                  <c:v>2010 г.</c:v>
                </c:pt>
                <c:pt idx="1">
                  <c:v>2015 г.</c:v>
                </c:pt>
                <c:pt idx="2">
                  <c:v>2016 г.</c:v>
                </c:pt>
                <c:pt idx="3">
                  <c:v>2017 г.</c:v>
                </c:pt>
                <c:pt idx="4">
                  <c:v>2018 г.</c:v>
                </c:pt>
                <c:pt idx="5">
                  <c:v>2019 г.</c:v>
                </c:pt>
                <c:pt idx="6">
                  <c:v>2020 г.</c:v>
                </c:pt>
              </c:strCache>
            </c:strRef>
          </c:cat>
          <c:val>
            <c:numRef>
              <c:f>Лист1!$C$2:$C$8</c:f>
              <c:numCache>
                <c:formatCode>General</c:formatCode>
                <c:ptCount val="7"/>
                <c:pt idx="0">
                  <c:v>66.099999999999994</c:v>
                </c:pt>
                <c:pt idx="1">
                  <c:v>52.6</c:v>
                </c:pt>
                <c:pt idx="2">
                  <c:v>45.9</c:v>
                </c:pt>
                <c:pt idx="3">
                  <c:v>45</c:v>
                </c:pt>
                <c:pt idx="4">
                  <c:v>46</c:v>
                </c:pt>
                <c:pt idx="5">
                  <c:v>46.4</c:v>
                </c:pt>
                <c:pt idx="6">
                  <c:v>34.6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A-7DBA-4C2C-BBAC-CFC2A9C36725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Преподаватели вузов</c:v>
                </c:pt>
              </c:strCache>
            </c:strRef>
          </c:tx>
          <c:spPr>
            <a:ln w="9525" cmpd="sng">
              <a:solidFill>
                <a:srgbClr val="4E75E0"/>
              </a:solidFill>
              <a:prstDash val="solid"/>
            </a:ln>
          </c:spPr>
          <c:marker>
            <c:symbol val="square"/>
            <c:size val="15"/>
            <c:spPr>
              <a:solidFill>
                <a:schemeClr val="bg1"/>
              </a:solidFill>
              <a:ln w="25400">
                <a:solidFill>
                  <a:srgbClr val="4E75E0"/>
                </a:solidFill>
              </a:ln>
            </c:spPr>
          </c:marker>
          <c:dLbls>
            <c:dLbl>
              <c:idx val="6"/>
              <c:layout>
                <c:manualLayout>
                  <c:x val="2.1174562000542225E-3"/>
                  <c:y val="-3.464396240299318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11-7DBA-4C2C-BBAC-CFC2A9C36725}"/>
                </c:ext>
              </c:extLst>
            </c:dLbl>
            <c:spPr>
              <a:noFill/>
              <a:ln>
                <a:noFill/>
              </a:ln>
              <a:effectLst/>
            </c:sp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</c:ext>
            </c:extLst>
          </c:dLbls>
          <c:cat>
            <c:strRef>
              <c:f>Лист1!$A$2:$A$8</c:f>
              <c:strCache>
                <c:ptCount val="7"/>
                <c:pt idx="0">
                  <c:v>2010 г.</c:v>
                </c:pt>
                <c:pt idx="1">
                  <c:v>2015 г.</c:v>
                </c:pt>
                <c:pt idx="2">
                  <c:v>2016 г.</c:v>
                </c:pt>
                <c:pt idx="3">
                  <c:v>2017 г.</c:v>
                </c:pt>
                <c:pt idx="4">
                  <c:v>2018 г.</c:v>
                </c:pt>
                <c:pt idx="5">
                  <c:v>2019 г.</c:v>
                </c:pt>
                <c:pt idx="6">
                  <c:v>2020 г.</c:v>
                </c:pt>
              </c:strCache>
            </c:strRef>
          </c:cat>
          <c:val>
            <c:numRef>
              <c:f>Лист1!$D$2:$D$8</c:f>
              <c:numCache>
                <c:formatCode>General</c:formatCode>
                <c:ptCount val="7"/>
                <c:pt idx="0">
                  <c:v>60</c:v>
                </c:pt>
                <c:pt idx="1">
                  <c:v>48.3</c:v>
                </c:pt>
                <c:pt idx="2">
                  <c:v>40.6</c:v>
                </c:pt>
                <c:pt idx="3">
                  <c:v>41.5</c:v>
                </c:pt>
                <c:pt idx="4">
                  <c:v>44.2</c:v>
                </c:pt>
                <c:pt idx="5">
                  <c:v>42.1</c:v>
                </c:pt>
                <c:pt idx="6">
                  <c:v>22.7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0-7DBA-4C2C-BBAC-CFC2A9C3672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8089856"/>
        <c:axId val="38091392"/>
      </c:lineChart>
      <c:catAx>
        <c:axId val="38089856"/>
        <c:scaling>
          <c:orientation val="minMax"/>
        </c:scaling>
        <c:delete val="0"/>
        <c:axPos val="b"/>
        <c:majorGridlines>
          <c:spPr>
            <a:ln w="6350">
              <a:solidFill>
                <a:schemeClr val="bg1">
                  <a:lumMod val="85000"/>
                </a:schemeClr>
              </a:solidFill>
              <a:prstDash val="sysDash"/>
            </a:ln>
          </c:spPr>
        </c:majorGridlines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/>
            </a:pPr>
            <a:endParaRPr lang="ru-RU"/>
          </a:p>
        </c:txPr>
        <c:crossAx val="38091392"/>
        <c:crosses val="autoZero"/>
        <c:auto val="1"/>
        <c:lblAlgn val="ctr"/>
        <c:lblOffset val="100"/>
        <c:noMultiLvlLbl val="0"/>
      </c:catAx>
      <c:valAx>
        <c:axId val="38091392"/>
        <c:scaling>
          <c:orientation val="minMax"/>
          <c:max val="90"/>
          <c:min val="20"/>
        </c:scaling>
        <c:delete val="0"/>
        <c:axPos val="l"/>
        <c:majorGridlines>
          <c:spPr>
            <a:ln w="6350">
              <a:solidFill>
                <a:schemeClr val="bg1">
                  <a:lumMod val="75000"/>
                </a:schemeClr>
              </a:solidFill>
              <a:prstDash val="sysDot"/>
            </a:ln>
          </c:spPr>
        </c:majorGridlines>
        <c:numFmt formatCode="General" sourceLinked="1"/>
        <c:majorTickMark val="out"/>
        <c:minorTickMark val="none"/>
        <c:tickLblPos val="nextTo"/>
        <c:spPr>
          <a:ln w="6350"/>
        </c:spPr>
        <c:txPr>
          <a:bodyPr/>
          <a:lstStyle/>
          <a:p>
            <a:pPr>
              <a:defRPr sz="1600"/>
            </a:pPr>
            <a:endParaRPr lang="ru-RU"/>
          </a:p>
        </c:txPr>
        <c:crossAx val="38089856"/>
        <c:crosses val="autoZero"/>
        <c:crossBetween val="between"/>
        <c:majorUnit val="10"/>
        <c:minorUnit val="5"/>
      </c:valAx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3.8885127266181679E-2"/>
          <c:y val="0.79633532842658228"/>
          <c:w val="0.95258087495820165"/>
          <c:h val="0.16319761375759609"/>
        </c:manualLayout>
      </c:layout>
      <c:overlay val="0"/>
    </c:legend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800">
          <a:latin typeface="Helvetica" pitchFamily="34" charset="0"/>
          <a:cs typeface="Helvetica" pitchFamily="34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1320513675274223"/>
          <c:y val="1.511197744119998E-2"/>
          <c:w val="0.48739806569632016"/>
          <c:h val="0.9848880255498582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38CACB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2800" b="0">
                    <a:solidFill>
                      <a:schemeClr val="tx1"/>
                    </a:solidFill>
                    <a:latin typeface="Helvetica" pitchFamily="34" charset="0"/>
                    <a:cs typeface="Helvetica" pitchFamily="34" charset="0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Лист1!$A$2:$A$6</c:f>
              <c:strCache>
                <c:ptCount val="5"/>
                <c:pt idx="0">
                  <c:v>Это слишком рискованно для меня и для членов моей семьи</c:v>
                </c:pt>
                <c:pt idx="1">
                  <c:v>Считаю, что результатов не будет / по выявленным фактам коррупции проверки будут формальными</c:v>
                </c:pt>
                <c:pt idx="2">
                  <c:v>Работа в данном направлении уже проводится на государственном уровне</c:v>
                </c:pt>
                <c:pt idx="3">
                  <c:v>У граждан нет достаточных полномочий / работу в данном направлении должны осуществлять только специализированные органы (организации)</c:v>
                </c:pt>
                <c:pt idx="4">
                  <c:v>Не считаю необходимым (мне это не нужно)</c:v>
                </c:pt>
              </c:strCache>
            </c:strRef>
          </c:cat>
          <c:val>
            <c:numRef>
              <c:f>Лист1!$B$2:$B$6</c:f>
              <c:numCache>
                <c:formatCode>0\,0</c:formatCode>
                <c:ptCount val="5"/>
                <c:pt idx="0">
                  <c:v>6.6</c:v>
                </c:pt>
                <c:pt idx="1">
                  <c:v>10</c:v>
                </c:pt>
                <c:pt idx="2">
                  <c:v>15.4</c:v>
                </c:pt>
                <c:pt idx="3">
                  <c:v>22.8</c:v>
                </c:pt>
                <c:pt idx="4">
                  <c:v>26.9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BFD-441F-BC70-36A52F5639D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4"/>
        <c:axId val="132745472"/>
        <c:axId val="132747264"/>
      </c:barChart>
      <c:catAx>
        <c:axId val="132745472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one"/>
        <c:crossAx val="132747264"/>
        <c:crosses val="autoZero"/>
        <c:auto val="1"/>
        <c:lblAlgn val="ctr"/>
        <c:lblOffset val="100"/>
        <c:noMultiLvlLbl val="0"/>
      </c:catAx>
      <c:valAx>
        <c:axId val="132747264"/>
        <c:scaling>
          <c:orientation val="minMax"/>
        </c:scaling>
        <c:delete val="1"/>
        <c:axPos val="b"/>
        <c:numFmt formatCode="0\,0" sourceLinked="1"/>
        <c:majorTickMark val="out"/>
        <c:minorTickMark val="none"/>
        <c:tickLblPos val="none"/>
        <c:crossAx val="132745472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400">
          <a:latin typeface="+mn-lt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AAD97A-F399-423D-A084-F52596991EB4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DB48A-05B5-4C43-BF73-CA2B2B9DE77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6270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BB68F4F-8B59-4E71-8869-09A5490CFA17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B76FC0-FFB4-44F1-84FC-A8A767DFAB9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07030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8D8E6-C8C7-4110-94EE-507477E36C0B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1832832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A8D8E6-C8C7-4110-94EE-507477E36C0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939851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A8D8E6-C8C7-4110-94EE-507477E36C0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023820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BA8D8E6-C8C7-4110-94EE-507477E36C0B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721337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8D8E6-C8C7-4110-94EE-507477E36C0B}" type="slidenum">
              <a:rPr lang="zh-CN" altLang="en-US" smtClean="0"/>
              <a:pPr/>
              <a:t>8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375431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8D8E6-C8C7-4110-94EE-507477E36C0B}" type="slidenum">
              <a:rPr lang="zh-CN" altLang="en-US" smtClean="0"/>
              <a:pPr/>
              <a:t>9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36044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8D8E6-C8C7-4110-94EE-507477E36C0B}" type="slidenum">
              <a:rPr lang="zh-CN" altLang="en-US" smtClean="0"/>
              <a:pPr/>
              <a:t>10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169381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8D8E6-C8C7-4110-94EE-507477E36C0B}" type="slidenum">
              <a:rPr lang="zh-CN" altLang="en-US" smtClean="0"/>
              <a:pPr/>
              <a:t>11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683707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8D8E6-C8C7-4110-94EE-507477E36C0B}" type="slidenum">
              <a:rPr lang="zh-CN" altLang="en-US" smtClean="0"/>
              <a:pPr/>
              <a:t>12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09541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8D8E6-C8C7-4110-94EE-507477E36C0B}" type="slidenum">
              <a:rPr lang="zh-CN" altLang="en-US" smtClean="0"/>
              <a:pPr/>
              <a:t>13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93760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A8D8E6-C8C7-4110-94EE-507477E36C0B}" type="slidenum">
              <a:rPr lang="zh-CN" altLang="en-US" smtClean="0"/>
              <a:pPr/>
              <a:t>14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13755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867887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01148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40376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幻灯片"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97619808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5664" y="260649"/>
            <a:ext cx="4334272" cy="527516"/>
          </a:xfrm>
        </p:spPr>
        <p:txBody>
          <a:bodyPr>
            <a:normAutofit/>
          </a:bodyPr>
          <a:lstStyle>
            <a:lvl1pPr algn="l">
              <a:defRPr sz="2667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480054" y="260648"/>
            <a:ext cx="480053" cy="480053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8" name="矩形 7"/>
          <p:cNvSpPr/>
          <p:nvPr userDrawn="1"/>
        </p:nvSpPr>
        <p:spPr>
          <a:xfrm>
            <a:off x="713587" y="456691"/>
            <a:ext cx="387019" cy="387019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gradFill>
                <a:gsLst>
                  <a:gs pos="0">
                    <a:srgbClr val="66CCFF"/>
                  </a:gs>
                  <a:gs pos="52000">
                    <a:schemeClr val="bg1"/>
                  </a:gs>
                  <a:gs pos="100000">
                    <a:srgbClr val="0070C0"/>
                  </a:gs>
                </a:gsLst>
                <a:lin ang="0" scaled="1"/>
              </a:gradFill>
            </a:endParaRPr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1196616" y="811379"/>
            <a:ext cx="11140077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35313934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"/>
                            </p:stCondLst>
                            <p:childTnLst>
                              <p:par>
                                <p:cTn id="21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7424225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185664" y="260649"/>
            <a:ext cx="4334272" cy="527516"/>
          </a:xfrm>
        </p:spPr>
        <p:txBody>
          <a:bodyPr>
            <a:normAutofit/>
          </a:bodyPr>
          <a:lstStyle>
            <a:lvl1pPr algn="l">
              <a:defRPr sz="2667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7" name="矩形 6"/>
          <p:cNvSpPr/>
          <p:nvPr userDrawn="1"/>
        </p:nvSpPr>
        <p:spPr>
          <a:xfrm>
            <a:off x="480054" y="260648"/>
            <a:ext cx="480053" cy="480053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sp>
        <p:nvSpPr>
          <p:cNvPr id="8" name="矩形 7"/>
          <p:cNvSpPr/>
          <p:nvPr userDrawn="1"/>
        </p:nvSpPr>
        <p:spPr>
          <a:xfrm>
            <a:off x="713587" y="456691"/>
            <a:ext cx="387019" cy="387019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1200" cap="none" spc="0" normalizeH="0" baseline="0" noProof="0">
              <a:ln>
                <a:noFill/>
              </a:ln>
              <a:gradFill>
                <a:gsLst>
                  <a:gs pos="0">
                    <a:srgbClr val="66CCFF"/>
                  </a:gs>
                  <a:gs pos="52000">
                    <a:prstClr val="white"/>
                  </a:gs>
                  <a:gs pos="100000">
                    <a:srgbClr val="0070C0"/>
                  </a:gs>
                </a:gsLst>
                <a:lin ang="0" scaled="1"/>
              </a:gradFill>
              <a:effectLst/>
              <a:uLnTx/>
              <a:uFillTx/>
              <a:latin typeface="Calibri"/>
              <a:ea typeface="微软雅黑"/>
              <a:cs typeface="+mn-cs"/>
            </a:endParaRPr>
          </a:p>
        </p:txBody>
      </p:sp>
      <p:cxnSp>
        <p:nvCxnSpPr>
          <p:cNvPr id="9" name="直接连接符 8"/>
          <p:cNvCxnSpPr/>
          <p:nvPr userDrawn="1"/>
        </p:nvCxnSpPr>
        <p:spPr>
          <a:xfrm>
            <a:off x="1196616" y="811379"/>
            <a:ext cx="11140077" cy="0"/>
          </a:xfrm>
          <a:prstGeom prst="line">
            <a:avLst/>
          </a:prstGeom>
          <a:ln w="158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196270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3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3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3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3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"/>
                            </p:stCondLst>
                            <p:childTnLst>
                              <p:par>
                                <p:cTn id="21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6" grpId="0"/>
    </p:bld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5333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 marL="609585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7433354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3733"/>
            </a:lvl1pPr>
            <a:lvl2pPr>
              <a:defRPr sz="3200"/>
            </a:lvl2pPr>
            <a:lvl3pPr>
              <a:defRPr sz="2667"/>
            </a:lvl3pPr>
            <a:lvl4pPr>
              <a:defRPr sz="2400"/>
            </a:lvl4pPr>
            <a:lvl5pPr>
              <a:defRPr sz="24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633486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3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3200"/>
            </a:lvl1pPr>
            <a:lvl2pPr>
              <a:defRPr sz="2667"/>
            </a:lvl2pPr>
            <a:lvl3pPr>
              <a:defRPr sz="2400"/>
            </a:lvl3pPr>
            <a:lvl4pPr>
              <a:defRPr sz="2133"/>
            </a:lvl4pPr>
            <a:lvl5pPr>
              <a:defRPr sz="2133"/>
            </a:lvl5pPr>
            <a:lvl6pPr>
              <a:defRPr sz="2133"/>
            </a:lvl6pPr>
            <a:lvl7pPr>
              <a:defRPr sz="2133"/>
            </a:lvl7pPr>
            <a:lvl8pPr>
              <a:defRPr sz="2133"/>
            </a:lvl8pPr>
            <a:lvl9pPr>
              <a:defRPr sz="2133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143829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40531470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849434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817878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2" y="273049"/>
            <a:ext cx="4011084" cy="1162051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733" y="273052"/>
            <a:ext cx="6815667" cy="5853113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2" y="1435102"/>
            <a:ext cx="4011084" cy="46910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03422833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9"/>
          </a:xfrm>
        </p:spPr>
        <p:txBody>
          <a:bodyPr anchor="b"/>
          <a:lstStyle>
            <a:lvl1pPr algn="l">
              <a:defRPr sz="2667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3"/>
          </a:xfrm>
        </p:spPr>
        <p:txBody>
          <a:bodyPr/>
          <a:lstStyle>
            <a:lvl1pPr marL="0" indent="0">
              <a:buNone/>
              <a:defRPr sz="1867"/>
            </a:lvl1pPr>
            <a:lvl2pPr marL="609585" indent="0">
              <a:buNone/>
              <a:defRPr sz="1600"/>
            </a:lvl2pPr>
            <a:lvl3pPr marL="1219170" indent="0">
              <a:buNone/>
              <a:defRPr sz="1333"/>
            </a:lvl3pPr>
            <a:lvl4pPr marL="1828754" indent="0">
              <a:buNone/>
              <a:defRPr sz="1200"/>
            </a:lvl4pPr>
            <a:lvl5pPr marL="2438339" indent="0">
              <a:buNone/>
              <a:defRPr sz="1200"/>
            </a:lvl5pPr>
            <a:lvl6pPr marL="3047924" indent="0">
              <a:buNone/>
              <a:defRPr sz="1200"/>
            </a:lvl6pPr>
            <a:lvl7pPr marL="3657509" indent="0">
              <a:buNone/>
              <a:defRPr sz="1200"/>
            </a:lvl7pPr>
            <a:lvl8pPr marL="4267093" indent="0">
              <a:buNone/>
              <a:defRPr sz="1200"/>
            </a:lvl8pPr>
            <a:lvl9pPr marL="4876678" indent="0">
              <a:buNone/>
              <a:defRPr sz="12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7214985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3996773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1524836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316506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8576553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24017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86468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821184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14836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80091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414ECC-B7A6-4D3E-BABE-6E7A7260E46D}" type="datetimeFigureOut">
              <a:rPr lang="ru-RU" smtClean="0"/>
              <a:t>03.12.2021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FA33FE-1C7A-4E19-A9B9-E1F3F7AE68A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0418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lumMod val="75000"/>
              </a:schemeClr>
            </a:gs>
          </a:gsLst>
          <a:path path="circle">
            <a:fillToRect l="50000" t="-80000" r="50000" b="18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530820CF-B880-4189-942D-D702A7CBA730}" type="datetimeFigureOut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2021/12/3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defTabSz="1219170"/>
            <a:fld id="{0C913308-F349-4B6D-A68A-DD1791B4A57B}" type="slidenum">
              <a:rPr lang="zh-CN" altLang="en-US" smtClean="0">
                <a:solidFill>
                  <a:prstClr val="black">
                    <a:tint val="75000"/>
                  </a:prstClr>
                </a:solidFill>
              </a:rPr>
              <a:pPr defTabSz="1219170"/>
              <a:t>‹#›</a:t>
            </a:fld>
            <a:endParaRPr lang="zh-CN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Rectangle 4"/>
          <p:cNvSpPr txBox="1">
            <a:spLocks noChangeArrowheads="1"/>
          </p:cNvSpPr>
          <p:nvPr userDrawn="1"/>
        </p:nvSpPr>
        <p:spPr bwMode="auto">
          <a:xfrm>
            <a:off x="-7598" y="7101409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7678818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Singl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  <p:txStyles>
    <p:titleStyle>
      <a:lvl1pPr algn="ctr" defTabSz="1219170" rtl="0" eaLnBrk="1" latinLnBrk="0" hangingPunct="1"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矩形 11"/>
          <p:cNvSpPr/>
          <p:nvPr/>
        </p:nvSpPr>
        <p:spPr>
          <a:xfrm>
            <a:off x="-39257" y="6336704"/>
            <a:ext cx="5596020" cy="548680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0" name="矩形 9"/>
          <p:cNvSpPr/>
          <p:nvPr/>
        </p:nvSpPr>
        <p:spPr>
          <a:xfrm>
            <a:off x="1922631" y="905459"/>
            <a:ext cx="484731" cy="1488684"/>
          </a:xfrm>
          <a:prstGeom prst="rect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19" name="矩形 18"/>
          <p:cNvSpPr/>
          <p:nvPr/>
        </p:nvSpPr>
        <p:spPr>
          <a:xfrm>
            <a:off x="2391849" y="903176"/>
            <a:ext cx="7251659" cy="433033"/>
          </a:xfrm>
          <a:prstGeom prst="rect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0" name="矩形 19"/>
          <p:cNvSpPr/>
          <p:nvPr/>
        </p:nvSpPr>
        <p:spPr>
          <a:xfrm rot="5400000">
            <a:off x="7666894" y="2827095"/>
            <a:ext cx="4197165" cy="349333"/>
          </a:xfrm>
          <a:prstGeom prst="rect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1" name="矩形 20"/>
          <p:cNvSpPr/>
          <p:nvPr/>
        </p:nvSpPr>
        <p:spPr>
          <a:xfrm flipV="1">
            <a:off x="1958796" y="4485118"/>
            <a:ext cx="395361" cy="935101"/>
          </a:xfrm>
          <a:prstGeom prst="rect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2" name="矩形 21"/>
          <p:cNvSpPr/>
          <p:nvPr/>
        </p:nvSpPr>
        <p:spPr>
          <a:xfrm flipV="1">
            <a:off x="2313137" y="5087702"/>
            <a:ext cx="7627007" cy="332517"/>
          </a:xfrm>
          <a:prstGeom prst="rect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25" name="Rectangle 20"/>
          <p:cNvSpPr>
            <a:spLocks noChangeArrowheads="1"/>
          </p:cNvSpPr>
          <p:nvPr/>
        </p:nvSpPr>
        <p:spPr bwMode="auto">
          <a:xfrm>
            <a:off x="2248575" y="4628859"/>
            <a:ext cx="8496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宋体" pitchFamily="2" charset="-122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宋体" pitchFamily="2" charset="-122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宋体" pitchFamily="2" charset="-122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宋体" pitchFamily="2" charset="-122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ea typeface="宋体" pitchFamily="2" charset="-122"/>
                <a:cs typeface="宋体" pitchFamily="2" charset="-122"/>
              </a:defRPr>
            </a:lvl9pPr>
          </a:lstStyle>
          <a:p>
            <a:r>
              <a:rPr lang="ru-RU" sz="2400" b="1" dirty="0"/>
              <a:t> </a:t>
            </a:r>
            <a:endParaRPr lang="zh-CN" altLang="zh-CN" sz="2667" b="1" dirty="0">
              <a:solidFill>
                <a:schemeClr val="accent1"/>
              </a:solidFill>
            </a:endParaRPr>
          </a:p>
        </p:txBody>
      </p:sp>
      <p:cxnSp>
        <p:nvCxnSpPr>
          <p:cNvPr id="26" name="直接连接符 25"/>
          <p:cNvCxnSpPr/>
          <p:nvPr/>
        </p:nvCxnSpPr>
        <p:spPr>
          <a:xfrm>
            <a:off x="6919721" y="6066777"/>
            <a:ext cx="0" cy="318619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直接连接符 26"/>
          <p:cNvCxnSpPr/>
          <p:nvPr/>
        </p:nvCxnSpPr>
        <p:spPr>
          <a:xfrm>
            <a:off x="7661699" y="6066777"/>
            <a:ext cx="0" cy="31861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连接符 27"/>
          <p:cNvCxnSpPr/>
          <p:nvPr/>
        </p:nvCxnSpPr>
        <p:spPr>
          <a:xfrm>
            <a:off x="9113123" y="6066777"/>
            <a:ext cx="0" cy="31861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TextBox 29"/>
          <p:cNvSpPr txBox="1"/>
          <p:nvPr/>
        </p:nvSpPr>
        <p:spPr>
          <a:xfrm>
            <a:off x="5612814" y="6041131"/>
            <a:ext cx="2033890" cy="307777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ru-RU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ea typeface="方正兰亭中黑_GBK" panose="02000000000000000000" pitchFamily="2" charset="-122"/>
                <a:cs typeface="Helvetica" panose="020B0604020202020204" pitchFamily="34" charset="0"/>
              </a:rPr>
              <a:t>ПРОТИВОДЕЙСТВИЕ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ea typeface="方正兰亭中黑_GBK" panose="02000000000000000000" pitchFamily="2" charset="-122"/>
              <a:cs typeface="Helvetica" panose="020B0604020202020204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7708899" y="6041131"/>
            <a:ext cx="1348895" cy="307777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ru-RU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ea typeface="方正兰亭中黑_GBK" panose="02000000000000000000" pitchFamily="2" charset="-122"/>
                <a:cs typeface="Helvetica" panose="020B0604020202020204" pitchFamily="34" charset="0"/>
              </a:rPr>
              <a:t> КОРРУПЦИИ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ea typeface="方正兰亭中黑_GBK" panose="02000000000000000000" pitchFamily="2" charset="-122"/>
              <a:cs typeface="Helvetica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9237515" y="6046842"/>
            <a:ext cx="2637453" cy="307777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ru-RU" altLang="zh-CN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Helvetica" panose="020B0604020202020204" pitchFamily="34" charset="0"/>
                <a:ea typeface="方正兰亭中黑_GBK" panose="02000000000000000000" pitchFamily="2" charset="-122"/>
                <a:cs typeface="Helvetica" panose="020B0604020202020204" pitchFamily="34" charset="0"/>
              </a:rPr>
              <a:t>В РЕСПУБЛИКЕ ТАТАРСТАН</a:t>
            </a:r>
            <a:endParaRPr lang="zh-CN" altLang="en-US" sz="1400" dirty="0">
              <a:solidFill>
                <a:schemeClr val="tx1">
                  <a:lumMod val="75000"/>
                  <a:lumOff val="25000"/>
                </a:schemeClr>
              </a:solidFill>
              <a:latin typeface="Helvetica" panose="020B0604020202020204" pitchFamily="34" charset="0"/>
              <a:ea typeface="方正兰亭中黑_GBK" panose="02000000000000000000" pitchFamily="2" charset="-122"/>
              <a:cs typeface="Helvetica" panose="020B0604020202020204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1584568" y="6439734"/>
            <a:ext cx="3009798" cy="33855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r>
              <a:rPr lang="en-US" altLang="zh-CN" sz="1600" dirty="0">
                <a:solidFill>
                  <a:schemeClr val="bg1"/>
                </a:solidFill>
                <a:latin typeface="+mj-ea"/>
                <a:ea typeface="+mj-ea"/>
              </a:rPr>
              <a:t>HTTP</a:t>
            </a:r>
            <a:r>
              <a:rPr lang="tt-RU" altLang="zh-CN" sz="1600" dirty="0">
                <a:solidFill>
                  <a:schemeClr val="bg1"/>
                </a:solidFill>
                <a:latin typeface="+mj-ea"/>
                <a:ea typeface="+mj-ea"/>
              </a:rPr>
              <a:t>://</a:t>
            </a:r>
            <a:r>
              <a:rPr lang="en-US" altLang="zh-CN" sz="1600" dirty="0" smtClean="0">
                <a:solidFill>
                  <a:schemeClr val="bg1"/>
                </a:solidFill>
                <a:latin typeface="+mj-ea"/>
                <a:ea typeface="+mj-ea"/>
              </a:rPr>
              <a:t>MERT.TATARSTAN.RU</a:t>
            </a:r>
            <a:endParaRPr lang="zh-CN" altLang="en-US" sz="1600" dirty="0">
              <a:solidFill>
                <a:schemeClr val="bg1"/>
              </a:solidFill>
              <a:latin typeface="+mj-ea"/>
              <a:ea typeface="+mj-ea"/>
            </a:endParaRPr>
          </a:p>
        </p:txBody>
      </p:sp>
      <p:sp>
        <p:nvSpPr>
          <p:cNvPr id="34" name="任意多边形 33"/>
          <p:cNvSpPr/>
          <p:nvPr/>
        </p:nvSpPr>
        <p:spPr>
          <a:xfrm rot="961210">
            <a:off x="407702" y="3125965"/>
            <a:ext cx="1129605" cy="583023"/>
          </a:xfrm>
          <a:custGeom>
            <a:avLst/>
            <a:gdLst>
              <a:gd name="connsiteX0" fmla="*/ 0 w 1667435"/>
              <a:gd name="connsiteY0" fmla="*/ 0 h 860611"/>
              <a:gd name="connsiteX1" fmla="*/ 1667435 w 1667435"/>
              <a:gd name="connsiteY1" fmla="*/ 0 h 860611"/>
              <a:gd name="connsiteX2" fmla="*/ 739588 w 1667435"/>
              <a:gd name="connsiteY2" fmla="*/ 860611 h 860611"/>
              <a:gd name="connsiteX3" fmla="*/ 0 w 1667435"/>
              <a:gd name="connsiteY3" fmla="*/ 0 h 8606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667435" h="860611">
                <a:moveTo>
                  <a:pt x="0" y="0"/>
                </a:moveTo>
                <a:lnTo>
                  <a:pt x="1667435" y="0"/>
                </a:lnTo>
                <a:lnTo>
                  <a:pt x="739588" y="860611"/>
                </a:lnTo>
                <a:lnTo>
                  <a:pt x="0" y="0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rgbClr val="00B050"/>
              </a:solidFill>
            </a:endParaRPr>
          </a:p>
        </p:txBody>
      </p:sp>
      <p:sp>
        <p:nvSpPr>
          <p:cNvPr id="35" name="任意多边形 34"/>
          <p:cNvSpPr/>
          <p:nvPr/>
        </p:nvSpPr>
        <p:spPr>
          <a:xfrm>
            <a:off x="892686" y="4985770"/>
            <a:ext cx="748631" cy="791412"/>
          </a:xfrm>
          <a:custGeom>
            <a:avLst/>
            <a:gdLst>
              <a:gd name="connsiteX0" fmla="*/ 0 w 561473"/>
              <a:gd name="connsiteY0" fmla="*/ 0 h 593558"/>
              <a:gd name="connsiteX1" fmla="*/ 561473 w 561473"/>
              <a:gd name="connsiteY1" fmla="*/ 272716 h 593558"/>
              <a:gd name="connsiteX2" fmla="*/ 32084 w 561473"/>
              <a:gd name="connsiteY2" fmla="*/ 593558 h 593558"/>
              <a:gd name="connsiteX3" fmla="*/ 0 w 561473"/>
              <a:gd name="connsiteY3" fmla="*/ 0 h 5935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61473" h="593558">
                <a:moveTo>
                  <a:pt x="0" y="0"/>
                </a:moveTo>
                <a:lnTo>
                  <a:pt x="561473" y="272716"/>
                </a:lnTo>
                <a:lnTo>
                  <a:pt x="32084" y="593558"/>
                </a:lnTo>
                <a:lnTo>
                  <a:pt x="0" y="0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37" name="任意多边形 36"/>
          <p:cNvSpPr/>
          <p:nvPr/>
        </p:nvSpPr>
        <p:spPr>
          <a:xfrm>
            <a:off x="636500" y="4226421"/>
            <a:ext cx="449179" cy="406400"/>
          </a:xfrm>
          <a:custGeom>
            <a:avLst/>
            <a:gdLst>
              <a:gd name="connsiteX0" fmla="*/ 0 w 336884"/>
              <a:gd name="connsiteY0" fmla="*/ 0 h 304800"/>
              <a:gd name="connsiteX1" fmla="*/ 80210 w 336884"/>
              <a:gd name="connsiteY1" fmla="*/ 304800 h 304800"/>
              <a:gd name="connsiteX2" fmla="*/ 336884 w 336884"/>
              <a:gd name="connsiteY2" fmla="*/ 192505 h 304800"/>
              <a:gd name="connsiteX3" fmla="*/ 0 w 336884"/>
              <a:gd name="connsiteY3" fmla="*/ 0 h 304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36884" h="304800">
                <a:moveTo>
                  <a:pt x="0" y="0"/>
                </a:moveTo>
                <a:lnTo>
                  <a:pt x="80210" y="304800"/>
                </a:lnTo>
                <a:lnTo>
                  <a:pt x="336884" y="192505"/>
                </a:lnTo>
                <a:lnTo>
                  <a:pt x="0" y="0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>
              <a:solidFill>
                <a:srgbClr val="43B73F"/>
              </a:solidFill>
            </a:endParaRPr>
          </a:p>
        </p:txBody>
      </p:sp>
      <p:sp>
        <p:nvSpPr>
          <p:cNvPr id="38" name="任意多边形 37"/>
          <p:cNvSpPr/>
          <p:nvPr/>
        </p:nvSpPr>
        <p:spPr>
          <a:xfrm>
            <a:off x="10813259" y="5381857"/>
            <a:ext cx="641684" cy="534737"/>
          </a:xfrm>
          <a:custGeom>
            <a:avLst/>
            <a:gdLst>
              <a:gd name="connsiteX0" fmla="*/ 176463 w 481263"/>
              <a:gd name="connsiteY0" fmla="*/ 96253 h 401053"/>
              <a:gd name="connsiteX1" fmla="*/ 0 w 481263"/>
              <a:gd name="connsiteY1" fmla="*/ 401053 h 401053"/>
              <a:gd name="connsiteX2" fmla="*/ 481263 w 481263"/>
              <a:gd name="connsiteY2" fmla="*/ 0 h 401053"/>
              <a:gd name="connsiteX3" fmla="*/ 176463 w 481263"/>
              <a:gd name="connsiteY3" fmla="*/ 96253 h 4010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81263" h="401053">
                <a:moveTo>
                  <a:pt x="176463" y="96253"/>
                </a:moveTo>
                <a:lnTo>
                  <a:pt x="0" y="401053"/>
                </a:lnTo>
                <a:lnTo>
                  <a:pt x="481263" y="0"/>
                </a:lnTo>
                <a:lnTo>
                  <a:pt x="176463" y="96253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0" name="任意多边形 39"/>
          <p:cNvSpPr/>
          <p:nvPr/>
        </p:nvSpPr>
        <p:spPr>
          <a:xfrm>
            <a:off x="10564618" y="705582"/>
            <a:ext cx="1155031" cy="770021"/>
          </a:xfrm>
          <a:custGeom>
            <a:avLst/>
            <a:gdLst>
              <a:gd name="connsiteX0" fmla="*/ 0 w 866273"/>
              <a:gd name="connsiteY0" fmla="*/ 64168 h 577516"/>
              <a:gd name="connsiteX1" fmla="*/ 866273 w 866273"/>
              <a:gd name="connsiteY1" fmla="*/ 0 h 577516"/>
              <a:gd name="connsiteX2" fmla="*/ 401052 w 866273"/>
              <a:gd name="connsiteY2" fmla="*/ 577516 h 577516"/>
              <a:gd name="connsiteX3" fmla="*/ 0 w 866273"/>
              <a:gd name="connsiteY3" fmla="*/ 64168 h 5775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866273" h="577516">
                <a:moveTo>
                  <a:pt x="0" y="64168"/>
                </a:moveTo>
                <a:lnTo>
                  <a:pt x="866273" y="0"/>
                </a:lnTo>
                <a:lnTo>
                  <a:pt x="401052" y="577516"/>
                </a:lnTo>
                <a:lnTo>
                  <a:pt x="0" y="64168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1" name="任意多边形 40"/>
          <p:cNvSpPr/>
          <p:nvPr/>
        </p:nvSpPr>
        <p:spPr>
          <a:xfrm>
            <a:off x="11473669" y="2409496"/>
            <a:ext cx="491959" cy="470569"/>
          </a:xfrm>
          <a:custGeom>
            <a:avLst/>
            <a:gdLst>
              <a:gd name="connsiteX0" fmla="*/ 0 w 368969"/>
              <a:gd name="connsiteY0" fmla="*/ 0 h 352927"/>
              <a:gd name="connsiteX1" fmla="*/ 368969 w 368969"/>
              <a:gd name="connsiteY1" fmla="*/ 48127 h 352927"/>
              <a:gd name="connsiteX2" fmla="*/ 112295 w 368969"/>
              <a:gd name="connsiteY2" fmla="*/ 352927 h 352927"/>
              <a:gd name="connsiteX3" fmla="*/ 0 w 368969"/>
              <a:gd name="connsiteY3" fmla="*/ 0 h 35292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68969" h="352927">
                <a:moveTo>
                  <a:pt x="0" y="0"/>
                </a:moveTo>
                <a:lnTo>
                  <a:pt x="368969" y="48127"/>
                </a:lnTo>
                <a:lnTo>
                  <a:pt x="112295" y="352927"/>
                </a:lnTo>
                <a:lnTo>
                  <a:pt x="0" y="0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2" name="任意多边形 41"/>
          <p:cNvSpPr/>
          <p:nvPr/>
        </p:nvSpPr>
        <p:spPr>
          <a:xfrm>
            <a:off x="10478582" y="2522390"/>
            <a:ext cx="1005305" cy="770020"/>
          </a:xfrm>
          <a:custGeom>
            <a:avLst/>
            <a:gdLst>
              <a:gd name="connsiteX0" fmla="*/ 0 w 753979"/>
              <a:gd name="connsiteY0" fmla="*/ 0 h 577515"/>
              <a:gd name="connsiteX1" fmla="*/ 48126 w 753979"/>
              <a:gd name="connsiteY1" fmla="*/ 577515 h 577515"/>
              <a:gd name="connsiteX2" fmla="*/ 753979 w 753979"/>
              <a:gd name="connsiteY2" fmla="*/ 513347 h 577515"/>
              <a:gd name="connsiteX3" fmla="*/ 0 w 753979"/>
              <a:gd name="connsiteY3" fmla="*/ 0 h 577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53979" h="577515">
                <a:moveTo>
                  <a:pt x="0" y="0"/>
                </a:moveTo>
                <a:lnTo>
                  <a:pt x="48126" y="577515"/>
                </a:lnTo>
                <a:lnTo>
                  <a:pt x="753979" y="513347"/>
                </a:lnTo>
                <a:lnTo>
                  <a:pt x="0" y="0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3" name="任意多边形 42"/>
          <p:cNvSpPr/>
          <p:nvPr/>
        </p:nvSpPr>
        <p:spPr>
          <a:xfrm>
            <a:off x="10269745" y="4007006"/>
            <a:ext cx="1454484" cy="748633"/>
          </a:xfrm>
          <a:custGeom>
            <a:avLst/>
            <a:gdLst>
              <a:gd name="connsiteX0" fmla="*/ 433136 w 1090863"/>
              <a:gd name="connsiteY0" fmla="*/ 0 h 561474"/>
              <a:gd name="connsiteX1" fmla="*/ 0 w 1090863"/>
              <a:gd name="connsiteY1" fmla="*/ 561474 h 561474"/>
              <a:gd name="connsiteX2" fmla="*/ 1090863 w 1090863"/>
              <a:gd name="connsiteY2" fmla="*/ 256674 h 561474"/>
              <a:gd name="connsiteX3" fmla="*/ 481263 w 1090863"/>
              <a:gd name="connsiteY3" fmla="*/ 16042 h 561474"/>
              <a:gd name="connsiteX4" fmla="*/ 433136 w 1090863"/>
              <a:gd name="connsiteY4" fmla="*/ 0 h 56147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90863" h="561474">
                <a:moveTo>
                  <a:pt x="433136" y="0"/>
                </a:moveTo>
                <a:lnTo>
                  <a:pt x="0" y="561474"/>
                </a:lnTo>
                <a:lnTo>
                  <a:pt x="1090863" y="256674"/>
                </a:lnTo>
                <a:lnTo>
                  <a:pt x="481263" y="16042"/>
                </a:lnTo>
                <a:lnTo>
                  <a:pt x="433136" y="0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45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307470" y="1092003"/>
            <a:ext cx="7283339" cy="4154984"/>
          </a:xfrm>
          <a:prstGeom prst="rect">
            <a:avLst/>
          </a:prstGeom>
          <a:solidFill>
            <a:srgbClr val="4E75E0"/>
          </a:solidFill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/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«</a:t>
            </a:r>
            <a:r>
              <a:rPr lang="ru-RU" sz="2400" dirty="0">
                <a:solidFill>
                  <a:schemeClr val="bg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ОСУЩЕСТВЛЕНИЕ  МОНИТОРИНГА ЭФФЕКТИВНОСТИ </a:t>
            </a:r>
          </a:p>
          <a:p>
            <a:r>
              <a:rPr lang="ru-RU" sz="2400" dirty="0">
                <a:solidFill>
                  <a:schemeClr val="bg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ДЕЯТЕЛЬНОСТИ ОРГАНОВ ГОСУДАРСТВЕННОЙ ВЛАСТИ И МЕСТНОГО САМОУПРАВЛЕНИЯ РЕСПУБЛИКИ ТАТАРСТАН ПО РЕАЛИЗАЦИИ АНТИКОРРУПЦИОННЫХ МЕР </a:t>
            </a:r>
            <a:r>
              <a:rPr lang="ru-RU" sz="2400" dirty="0" smtClean="0">
                <a:solidFill>
                  <a:schemeClr val="bg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НА </a:t>
            </a:r>
            <a:r>
              <a:rPr lang="ru-RU" sz="2400" dirty="0">
                <a:solidFill>
                  <a:schemeClr val="bg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ТЕРРИТОРИИ </a:t>
            </a:r>
            <a:endParaRPr lang="ru-RU" sz="2400" dirty="0" smtClean="0">
              <a:solidFill>
                <a:schemeClr val="bg1"/>
              </a:solidFill>
              <a:latin typeface="Helvetica" panose="020B0604020202020204" pitchFamily="34" charset="0"/>
              <a:ea typeface="SimSun" panose="02010600030101010101" pitchFamily="2" charset="-122"/>
              <a:cs typeface="Helvetica" panose="020B0604020202020204" pitchFamily="34" charset="0"/>
            </a:endParaRPr>
          </a:p>
          <a:p>
            <a:r>
              <a:rPr lang="ru-RU" sz="2400" dirty="0" smtClean="0">
                <a:solidFill>
                  <a:schemeClr val="bg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РЕСПУБЛИКИ </a:t>
            </a:r>
            <a:r>
              <a:rPr lang="ru-RU" sz="2400" dirty="0">
                <a:solidFill>
                  <a:schemeClr val="bg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ТАТАРСТАН. </a:t>
            </a:r>
          </a:p>
          <a:p>
            <a:endParaRPr lang="ru-RU" sz="2400" dirty="0">
              <a:solidFill>
                <a:schemeClr val="bg1"/>
              </a:solidFill>
              <a:latin typeface="Helvetica" panose="020B0604020202020204" pitchFamily="34" charset="0"/>
              <a:ea typeface="SimSun" panose="02010600030101010101" pitchFamily="2" charset="-122"/>
              <a:cs typeface="Helvetica" panose="020B0604020202020204" pitchFamily="34" charset="0"/>
            </a:endParaRPr>
          </a:p>
          <a:p>
            <a:r>
              <a:rPr lang="ru-RU" sz="2400" dirty="0">
                <a:solidFill>
                  <a:schemeClr val="bg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ПРОВЕДЕНИЕ СОЦИОЛОГИЧЕСКИХ ОПРОСОВ</a:t>
            </a:r>
            <a:r>
              <a:rPr lang="ru-RU" sz="2400" dirty="0" smtClean="0">
                <a:solidFill>
                  <a:schemeClr val="bg1"/>
                </a:solidFill>
                <a:latin typeface="Helvetica" panose="020B0604020202020204" pitchFamily="34" charset="0"/>
                <a:ea typeface="SimSun" panose="02010600030101010101" pitchFamily="2" charset="-122"/>
                <a:cs typeface="Helvetica" panose="020B0604020202020204" pitchFamily="34" charset="0"/>
              </a:rPr>
              <a:t>»</a:t>
            </a:r>
            <a:endParaRPr lang="ru-RU" sz="2400" dirty="0">
              <a:solidFill>
                <a:schemeClr val="bg1"/>
              </a:solidFill>
              <a:latin typeface="Helvetica" panose="020B0604020202020204" pitchFamily="34" charset="0"/>
              <a:ea typeface="SimSun" panose="02010600030101010101" pitchFamily="2" charset="-122"/>
              <a:cs typeface="Helvetica" panose="020B0604020202020204" pitchFamily="34" charset="0"/>
            </a:endParaRPr>
          </a:p>
        </p:txBody>
      </p:sp>
      <p:sp>
        <p:nvSpPr>
          <p:cNvPr id="52" name="任意多边形 38"/>
          <p:cNvSpPr/>
          <p:nvPr/>
        </p:nvSpPr>
        <p:spPr>
          <a:xfrm rot="4178014">
            <a:off x="1611371" y="301356"/>
            <a:ext cx="534736" cy="641684"/>
          </a:xfrm>
          <a:custGeom>
            <a:avLst/>
            <a:gdLst>
              <a:gd name="connsiteX0" fmla="*/ 0 w 401052"/>
              <a:gd name="connsiteY0" fmla="*/ 0 h 481263"/>
              <a:gd name="connsiteX1" fmla="*/ 401052 w 401052"/>
              <a:gd name="connsiteY1" fmla="*/ 96253 h 481263"/>
              <a:gd name="connsiteX2" fmla="*/ 16042 w 401052"/>
              <a:gd name="connsiteY2" fmla="*/ 481263 h 481263"/>
              <a:gd name="connsiteX3" fmla="*/ 0 w 401052"/>
              <a:gd name="connsiteY3" fmla="*/ 0 h 481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01052" h="481263">
                <a:moveTo>
                  <a:pt x="0" y="0"/>
                </a:moveTo>
                <a:lnTo>
                  <a:pt x="401052" y="96253"/>
                </a:lnTo>
                <a:lnTo>
                  <a:pt x="16042" y="481263"/>
                </a:lnTo>
                <a:lnTo>
                  <a:pt x="0" y="0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  <p:sp>
        <p:nvSpPr>
          <p:cNvPr id="54" name="任意多边形 43"/>
          <p:cNvSpPr/>
          <p:nvPr/>
        </p:nvSpPr>
        <p:spPr>
          <a:xfrm rot="19822463">
            <a:off x="327535" y="1567117"/>
            <a:ext cx="919748" cy="1112255"/>
          </a:xfrm>
          <a:custGeom>
            <a:avLst/>
            <a:gdLst>
              <a:gd name="connsiteX0" fmla="*/ 0 w 689811"/>
              <a:gd name="connsiteY0" fmla="*/ 304800 h 834190"/>
              <a:gd name="connsiteX1" fmla="*/ 545432 w 689811"/>
              <a:gd name="connsiteY1" fmla="*/ 0 h 834190"/>
              <a:gd name="connsiteX2" fmla="*/ 689811 w 689811"/>
              <a:gd name="connsiteY2" fmla="*/ 834190 h 834190"/>
              <a:gd name="connsiteX3" fmla="*/ 0 w 689811"/>
              <a:gd name="connsiteY3" fmla="*/ 304800 h 8341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689811" h="834190">
                <a:moveTo>
                  <a:pt x="0" y="304800"/>
                </a:moveTo>
                <a:lnTo>
                  <a:pt x="545432" y="0"/>
                </a:lnTo>
                <a:lnTo>
                  <a:pt x="689811" y="834190"/>
                </a:lnTo>
                <a:lnTo>
                  <a:pt x="0" y="304800"/>
                </a:lnTo>
                <a:close/>
              </a:path>
            </a:pathLst>
          </a:custGeom>
          <a:solidFill>
            <a:srgbClr val="38CACB"/>
          </a:solidFill>
          <a:ln>
            <a:solidFill>
              <a:srgbClr val="38CACB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/>
          </a:p>
        </p:txBody>
      </p:sp>
    </p:spTree>
    <p:extLst>
      <p:ext uri="{BB962C8B-B14F-4D97-AF65-F5344CB8AC3E}">
        <p14:creationId xmlns:p14="http://schemas.microsoft.com/office/powerpoint/2010/main" val="6250304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2" presetClass="entr" presetSubtype="8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500"/>
                            </p:stCondLst>
                            <p:childTnLst>
                              <p:par>
                                <p:cTn id="3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2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2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2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5700"/>
                            </p:stCondLst>
                            <p:childTnLst>
                              <p:par>
                                <p:cTn id="59" presetID="2" presetClass="entr" presetSubtype="3" accel="78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25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3" presetID="2" presetClass="entr" presetSubtype="3" accel="78000" fill="hold" grpId="0" nodeType="with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25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7" presetID="2" presetClass="entr" presetSubtype="3" accel="78000" fill="hold" grpId="0" nodeType="withEffect">
                                  <p:stCondLst>
                                    <p:cond delay="20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25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1" presetID="2" presetClass="entr" presetSubtype="3" accel="78000" fill="hold" grpId="0" nodeType="withEffect">
                                  <p:stCondLst>
                                    <p:cond delay="30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25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5" presetID="2" presetClass="entr" presetSubtype="12" accel="7800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25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9" presetID="2" presetClass="entr" presetSubtype="12" accel="78000" fill="hold" grpId="0" nodeType="withEffect">
                                  <p:stCondLst>
                                    <p:cond delay="70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25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3" presetID="2" presetClass="entr" presetSubtype="12" accel="78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25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7" presetID="2" presetClass="entr" presetSubtype="12" accel="78000" fill="hold" grpId="0" nodeType="withEffect">
                                  <p:stCondLst>
                                    <p:cond delay="80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25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6750"/>
                            </p:stCondLst>
                            <p:childTnLst>
                              <p:par>
                                <p:cTn id="92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92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2" presetClass="entr" presetSubtype="3" accel="78000" fill="hold" grpId="0" nodeType="withEffect">
                                  <p:stCondLst>
                                    <p:cond delay="40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" presetClass="entr" presetSubtype="9" accel="78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0" grpId="0" animBg="1"/>
      <p:bldP spid="19" grpId="0" animBg="1"/>
      <p:bldP spid="20" grpId="0" animBg="1"/>
      <p:bldP spid="21" grpId="0" animBg="1"/>
      <p:bldP spid="22" grpId="0" animBg="1"/>
      <p:bldP spid="25" grpId="0"/>
      <p:bldP spid="30" grpId="0"/>
      <p:bldP spid="31" grpId="0"/>
      <p:bldP spid="32" grpId="0"/>
      <p:bldP spid="36" grpId="0"/>
      <p:bldP spid="34" grpId="0" animBg="1"/>
      <p:bldP spid="35" grpId="0" animBg="1"/>
      <p:bldP spid="37" grpId="0" animBg="1"/>
      <p:bldP spid="38" grpId="0" animBg="1"/>
      <p:bldP spid="40" grpId="0" animBg="1"/>
      <p:bldP spid="41" grpId="0" animBg="1"/>
      <p:bldP spid="42" grpId="0" animBg="1"/>
      <p:bldP spid="43" grpId="0" animBg="1"/>
      <p:bldP spid="45" grpId="0"/>
      <p:bldP spid="2" grpId="0" animBg="1"/>
      <p:bldP spid="52" grpId="0" animBg="1"/>
      <p:bldP spid="5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174934" y="170330"/>
            <a:ext cx="11439061" cy="527516"/>
          </a:xfrm>
        </p:spPr>
        <p:txBody>
          <a:bodyPr>
            <a:noAutofit/>
          </a:bodyPr>
          <a:lstStyle/>
          <a:p>
            <a:r>
              <a:rPr lang="ru-RU" altLang="zh-CN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Причины, подтолкнувшие граждан дать взятку должностному лицу, %</a:t>
            </a:r>
            <a:endParaRPr lang="zh-CN" alt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2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5" name="Rectangle 74"/>
          <p:cNvSpPr/>
          <p:nvPr/>
        </p:nvSpPr>
        <p:spPr>
          <a:xfrm>
            <a:off x="623393" y="2920893"/>
            <a:ext cx="2415127" cy="2628492"/>
          </a:xfrm>
          <a:prstGeom prst="rect">
            <a:avLst/>
          </a:prstGeom>
          <a:solidFill>
            <a:sysClr val="window" lastClr="FFFFFF">
              <a:lumMod val="75000"/>
              <a:alpha val="24000"/>
            </a:sysClr>
          </a:solidFill>
          <a:ln w="1270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7" b="0" i="0" u="none" strike="noStrike" kern="0" cap="none" spc="0" normalizeH="0" baseline="0" noProof="0" smtClean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875744" y="2919425"/>
            <a:ext cx="2014040" cy="430887"/>
          </a:xfrm>
          <a:prstGeom prst="rect">
            <a:avLst/>
          </a:prstGeom>
          <a:noFill/>
        </p:spPr>
        <p:txBody>
          <a:bodyPr wrap="square" lIns="0" tIns="0" rIns="121893" bIns="0" rtlCol="0">
            <a:spAutoFit/>
          </a:bodyPr>
          <a:lstStyle/>
          <a:p>
            <a:pPr algn="ctr" defTabSz="1219170"/>
            <a:r>
              <a:rPr lang="ru-RU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/>
                <a:ea typeface="微软雅黑"/>
                <a:cs typeface="Helvetica Neue"/>
              </a:rPr>
              <a:t>38,0</a:t>
            </a:r>
            <a:endParaRPr lang="en-US" sz="2800" dirty="0">
              <a:solidFill>
                <a:prstClr val="black">
                  <a:lumMod val="85000"/>
                  <a:lumOff val="15000"/>
                </a:prstClr>
              </a:solidFill>
              <a:latin typeface="微软雅黑"/>
              <a:ea typeface="微软雅黑"/>
              <a:cs typeface="Helvetica Neue"/>
            </a:endParaRPr>
          </a:p>
        </p:txBody>
      </p:sp>
      <p:sp>
        <p:nvSpPr>
          <p:cNvPr id="97" name="TextBox 96"/>
          <p:cNvSpPr txBox="1"/>
          <p:nvPr/>
        </p:nvSpPr>
        <p:spPr>
          <a:xfrm>
            <a:off x="693247" y="3698177"/>
            <a:ext cx="2275418" cy="1477328"/>
          </a:xfrm>
          <a:prstGeom prst="rect">
            <a:avLst/>
          </a:prstGeom>
          <a:noFill/>
        </p:spPr>
        <p:txBody>
          <a:bodyPr wrap="square" lIns="121920" tIns="0" rIns="121893" bIns="0" rtlCol="0">
            <a:spAutoFit/>
          </a:bodyPr>
          <a:lstStyle/>
          <a:p>
            <a:pPr algn="ctr" defTabSz="1219170"/>
            <a:r>
              <a:rPr lang="ru-RU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itchFamily="34" charset="-122"/>
                <a:ea typeface="微软雅黑"/>
              </a:rPr>
              <a:t>Желание добиться благосклонности или более качественной работы со стороны должностного </a:t>
            </a:r>
            <a:r>
              <a:rPr lang="ru-RU" altLang="zh-CN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 pitchFamily="34" charset="-122"/>
                <a:ea typeface="微软雅黑"/>
              </a:rPr>
              <a:t>лица</a:t>
            </a:r>
            <a:endParaRPr lang="ru-RU" altLang="zh-CN" sz="1600" dirty="0">
              <a:solidFill>
                <a:prstClr val="black">
                  <a:lumMod val="85000"/>
                  <a:lumOff val="15000"/>
                </a:prstClr>
              </a:solidFill>
              <a:latin typeface="微软雅黑" pitchFamily="34" charset="-122"/>
              <a:ea typeface="微软雅黑"/>
            </a:endParaRPr>
          </a:p>
        </p:txBody>
      </p:sp>
      <p:sp>
        <p:nvSpPr>
          <p:cNvPr id="98" name="Rectangle 90"/>
          <p:cNvSpPr/>
          <p:nvPr/>
        </p:nvSpPr>
        <p:spPr>
          <a:xfrm>
            <a:off x="3474519" y="2924413"/>
            <a:ext cx="2532311" cy="2628492"/>
          </a:xfrm>
          <a:prstGeom prst="rect">
            <a:avLst/>
          </a:prstGeom>
          <a:solidFill>
            <a:sysClr val="window" lastClr="FFFFFF">
              <a:lumMod val="75000"/>
              <a:alpha val="24000"/>
            </a:sysClr>
          </a:solidFill>
          <a:ln w="1270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7" b="0" i="0" u="none" strike="noStrike" kern="0" cap="none" spc="0" normalizeH="0" baseline="0" noProof="0" smtClean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3758391" y="2952965"/>
            <a:ext cx="2014040" cy="430887"/>
          </a:xfrm>
          <a:prstGeom prst="rect">
            <a:avLst/>
          </a:prstGeom>
          <a:noFill/>
        </p:spPr>
        <p:txBody>
          <a:bodyPr wrap="square" lIns="0" tIns="0" rIns="121893" bIns="0" rtlCol="0">
            <a:spAutoFit/>
          </a:bodyPr>
          <a:lstStyle/>
          <a:p>
            <a:pPr algn="ctr" defTabSz="1219170"/>
            <a:r>
              <a:rPr lang="ru-RU" altLang="zh-CN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/>
                <a:ea typeface="微软雅黑"/>
                <a:cs typeface="Helvetica Neue"/>
              </a:rPr>
              <a:t>25,4</a:t>
            </a:r>
            <a:endParaRPr lang="en-US" altLang="zh-CN" sz="2800" dirty="0">
              <a:solidFill>
                <a:prstClr val="black">
                  <a:lumMod val="85000"/>
                  <a:lumOff val="15000"/>
                </a:prstClr>
              </a:solidFill>
              <a:latin typeface="微软雅黑"/>
              <a:ea typeface="微软雅黑"/>
              <a:cs typeface="Helvetica Neue"/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3474519" y="3748651"/>
            <a:ext cx="2581784" cy="492443"/>
          </a:xfrm>
          <a:prstGeom prst="rect">
            <a:avLst/>
          </a:prstGeom>
          <a:noFill/>
        </p:spPr>
        <p:txBody>
          <a:bodyPr wrap="square" lIns="121920" tIns="0" rIns="121893" bIns="0" rtlCol="0">
            <a:spAutoFit/>
          </a:bodyPr>
          <a:lstStyle/>
          <a:p>
            <a:pPr algn="ctr" defTabSz="1219170"/>
            <a:r>
              <a:rPr lang="ru-RU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itchFamily="34" charset="-122"/>
                <a:ea typeface="微软雅黑"/>
              </a:rPr>
              <a:t>Потому что все дают взятку, так принято</a:t>
            </a:r>
          </a:p>
        </p:txBody>
      </p:sp>
      <p:sp>
        <p:nvSpPr>
          <p:cNvPr id="101" name="Rectangle 127"/>
          <p:cNvSpPr/>
          <p:nvPr/>
        </p:nvSpPr>
        <p:spPr>
          <a:xfrm>
            <a:off x="6400798" y="2924413"/>
            <a:ext cx="2383501" cy="2628492"/>
          </a:xfrm>
          <a:prstGeom prst="rect">
            <a:avLst/>
          </a:prstGeom>
          <a:solidFill>
            <a:sysClr val="window" lastClr="FFFFFF">
              <a:lumMod val="75000"/>
              <a:alpha val="24000"/>
            </a:sysClr>
          </a:solidFill>
          <a:ln w="1270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7" b="0" i="0" u="none" strike="noStrike" kern="0" cap="none" spc="0" normalizeH="0" baseline="0" noProof="0" smtClean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6625151" y="2954967"/>
            <a:ext cx="2014040" cy="430887"/>
          </a:xfrm>
          <a:prstGeom prst="rect">
            <a:avLst/>
          </a:prstGeom>
          <a:noFill/>
        </p:spPr>
        <p:txBody>
          <a:bodyPr wrap="square" lIns="0" tIns="0" rIns="121893" bIns="0" rtlCol="0">
            <a:spAutoFit/>
          </a:bodyPr>
          <a:lstStyle/>
          <a:p>
            <a:pPr algn="ctr" defTabSz="1219170"/>
            <a:r>
              <a:rPr lang="ru-RU" altLang="zh-CN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/>
                <a:ea typeface="微软雅黑"/>
                <a:cs typeface="Helvetica Neue"/>
              </a:rPr>
              <a:t>18,3</a:t>
            </a:r>
            <a:endParaRPr lang="en-US" altLang="zh-CN" sz="2800" dirty="0">
              <a:solidFill>
                <a:prstClr val="black">
                  <a:lumMod val="85000"/>
                  <a:lumOff val="15000"/>
                </a:prstClr>
              </a:solidFill>
              <a:latin typeface="微软雅黑"/>
              <a:ea typeface="微软雅黑"/>
              <a:cs typeface="Helvetica Neue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6480043" y="3729806"/>
            <a:ext cx="2304256" cy="1231106"/>
          </a:xfrm>
          <a:prstGeom prst="rect">
            <a:avLst/>
          </a:prstGeom>
          <a:noFill/>
        </p:spPr>
        <p:txBody>
          <a:bodyPr wrap="square" lIns="121920" tIns="0" rIns="121893" bIns="0" rtlCol="0">
            <a:spAutoFit/>
          </a:bodyPr>
          <a:lstStyle/>
          <a:p>
            <a:pPr algn="ctr" defTabSz="1219170"/>
            <a:r>
              <a:rPr lang="ru-RU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itchFamily="34" charset="-122"/>
                <a:ea typeface="微软雅黑"/>
              </a:rPr>
              <a:t>Отсутствие времени или возможностей для решения проблемы законным </a:t>
            </a:r>
            <a:r>
              <a:rPr lang="ru-RU" altLang="zh-CN" sz="16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 pitchFamily="34" charset="-122"/>
                <a:ea typeface="微软雅黑"/>
              </a:rPr>
              <a:t>путем</a:t>
            </a:r>
            <a:endParaRPr lang="ru-RU" altLang="zh-CN" sz="1600" dirty="0">
              <a:solidFill>
                <a:prstClr val="black">
                  <a:lumMod val="85000"/>
                  <a:lumOff val="15000"/>
                </a:prstClr>
              </a:solidFill>
              <a:latin typeface="微软雅黑" pitchFamily="34" charset="-122"/>
              <a:ea typeface="微软雅黑"/>
            </a:endParaRPr>
          </a:p>
        </p:txBody>
      </p:sp>
      <p:sp>
        <p:nvSpPr>
          <p:cNvPr id="104" name="Rectangle 138"/>
          <p:cNvSpPr/>
          <p:nvPr/>
        </p:nvSpPr>
        <p:spPr>
          <a:xfrm>
            <a:off x="9190340" y="2898905"/>
            <a:ext cx="2372432" cy="2628492"/>
          </a:xfrm>
          <a:prstGeom prst="rect">
            <a:avLst/>
          </a:prstGeom>
          <a:solidFill>
            <a:sysClr val="window" lastClr="FFFFFF">
              <a:lumMod val="75000"/>
              <a:alpha val="24000"/>
            </a:sysClr>
          </a:solidFill>
          <a:ln w="1270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algn="ctr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67" b="0" i="0" u="none" strike="noStrike" kern="0" cap="none" spc="0" normalizeH="0" baseline="0" noProof="0" smtClean="0">
              <a:ln>
                <a:noFill/>
              </a:ln>
              <a:solidFill>
                <a:prstClr val="black">
                  <a:lumMod val="85000"/>
                  <a:lumOff val="15000"/>
                </a:prstClr>
              </a:solidFill>
              <a:effectLst/>
              <a:uLnTx/>
              <a:uFillTx/>
              <a:latin typeface="微软雅黑"/>
              <a:ea typeface="微软雅黑"/>
            </a:endParaRPr>
          </a:p>
        </p:txBody>
      </p:sp>
      <p:sp>
        <p:nvSpPr>
          <p:cNvPr id="105" name="TextBox 104"/>
          <p:cNvSpPr txBox="1"/>
          <p:nvPr/>
        </p:nvSpPr>
        <p:spPr>
          <a:xfrm>
            <a:off x="9378744" y="2947795"/>
            <a:ext cx="2014040" cy="430887"/>
          </a:xfrm>
          <a:prstGeom prst="rect">
            <a:avLst/>
          </a:prstGeom>
          <a:noFill/>
        </p:spPr>
        <p:txBody>
          <a:bodyPr wrap="square" lIns="0" tIns="0" rIns="121893" bIns="0" rtlCol="0">
            <a:spAutoFit/>
          </a:bodyPr>
          <a:lstStyle/>
          <a:p>
            <a:pPr algn="ctr" defTabSz="1219170"/>
            <a:r>
              <a:rPr lang="ru-RU" altLang="zh-CN" sz="2800" dirty="0" smtClean="0">
                <a:solidFill>
                  <a:prstClr val="black">
                    <a:lumMod val="85000"/>
                    <a:lumOff val="15000"/>
                  </a:prstClr>
                </a:solidFill>
                <a:latin typeface="微软雅黑"/>
                <a:ea typeface="微软雅黑"/>
                <a:cs typeface="Helvetica Neue"/>
              </a:rPr>
              <a:t>14,1</a:t>
            </a:r>
            <a:endParaRPr lang="en-US" altLang="zh-CN" sz="2800" dirty="0">
              <a:solidFill>
                <a:prstClr val="black">
                  <a:lumMod val="85000"/>
                  <a:lumOff val="15000"/>
                </a:prstClr>
              </a:solidFill>
              <a:latin typeface="微软雅黑"/>
              <a:ea typeface="微软雅黑"/>
              <a:cs typeface="Helvetica Neue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9233637" y="3647441"/>
            <a:ext cx="2304255" cy="1477328"/>
          </a:xfrm>
          <a:prstGeom prst="rect">
            <a:avLst/>
          </a:prstGeom>
          <a:noFill/>
        </p:spPr>
        <p:txBody>
          <a:bodyPr wrap="square" lIns="121920" tIns="0" rIns="121893" bIns="0" rtlCol="0">
            <a:spAutoFit/>
          </a:bodyPr>
          <a:lstStyle/>
          <a:p>
            <a:pPr algn="ctr" defTabSz="1219170"/>
            <a:r>
              <a:rPr lang="ru-RU" altLang="zh-CN" sz="1600" dirty="0">
                <a:solidFill>
                  <a:prstClr val="black">
                    <a:lumMod val="85000"/>
                    <a:lumOff val="15000"/>
                  </a:prstClr>
                </a:solidFill>
                <a:latin typeface="微软雅黑" pitchFamily="34" charset="-122"/>
                <a:ea typeface="微软雅黑"/>
              </a:rPr>
              <a:t>Устал от проволочек со стороны должностного лица (он сам вымогал взятку)</a:t>
            </a:r>
            <a:endParaRPr lang="en-US" altLang="zh-CN" sz="1600" dirty="0">
              <a:solidFill>
                <a:prstClr val="black">
                  <a:lumMod val="85000"/>
                  <a:lumOff val="15000"/>
                </a:prstClr>
              </a:solidFill>
              <a:latin typeface="微软雅黑"/>
              <a:ea typeface="微软雅黑"/>
              <a:cs typeface="Calibri"/>
            </a:endParaRPr>
          </a:p>
        </p:txBody>
      </p:sp>
      <p:pic>
        <p:nvPicPr>
          <p:cNvPr id="107" name="Picture 2" descr="https://cdn.icon-icons.com/icons2/2072/PNG/512/clock_date_internet_refresh_reload_security_time_icon_12711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1995" y="1753055"/>
            <a:ext cx="1061105" cy="9432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8" name="Picture 4" descr="https://www.tcnov.com/images/content2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245" y="1639043"/>
            <a:ext cx="1410747" cy="11507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9" name="Picture 6" descr="https://st2.depositphotos.com/5266903/8783/v/950/depositphotos_87835758-stock-illustration-rouble-coin-payment-flat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6998" y="1642009"/>
            <a:ext cx="1147735" cy="1147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0" name="Picture 8" descr="https://www.silicon.co.uk/wp-content/uploads/2013/07/extortion-Shutterstock-poosan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72717" y="1464345"/>
            <a:ext cx="1247923" cy="11301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302544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237673" y="131613"/>
            <a:ext cx="10175595" cy="527516"/>
          </a:xfrm>
        </p:spPr>
        <p:txBody>
          <a:bodyPr>
            <a:noAutofit/>
          </a:bodyPr>
          <a:lstStyle/>
          <a:p>
            <a:r>
              <a:rPr lang="ru-RU" altLang="zh-CN" sz="2400" dirty="0">
                <a:latin typeface="Helvetica" panose="020B0604020202020204" pitchFamily="34" charset="0"/>
                <a:cs typeface="Helvetica" panose="020B0604020202020204" pitchFamily="34" charset="0"/>
              </a:rPr>
              <a:t>Причины, по которым респонденты отказались дать взятку должностному лицу, %</a:t>
            </a:r>
            <a:endParaRPr lang="zh-CN" alt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2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4" name="圆角矩形 6"/>
          <p:cNvSpPr/>
          <p:nvPr/>
        </p:nvSpPr>
        <p:spPr bwMode="auto">
          <a:xfrm>
            <a:off x="5990991" y="3220145"/>
            <a:ext cx="5268363" cy="959035"/>
          </a:xfrm>
          <a:prstGeom prst="roundRect">
            <a:avLst>
              <a:gd name="adj" fmla="val 7848"/>
            </a:avLst>
          </a:prstGeom>
          <a:solidFill>
            <a:srgbClr val="38CACB"/>
          </a:solidFill>
          <a:ln w="1270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1219170" marR="0" lvl="2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微软雅黑"/>
            </a:endParaRPr>
          </a:p>
        </p:txBody>
      </p:sp>
      <p:sp>
        <p:nvSpPr>
          <p:cNvPr id="5" name="矩形 87"/>
          <p:cNvSpPr>
            <a:spLocks noChangeArrowheads="1"/>
          </p:cNvSpPr>
          <p:nvPr/>
        </p:nvSpPr>
        <p:spPr bwMode="auto">
          <a:xfrm>
            <a:off x="6069945" y="3299787"/>
            <a:ext cx="4932953" cy="748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6" tIns="45708" rIns="91416" bIns="45708">
            <a:spAutoFit/>
          </a:bodyPr>
          <a:lstStyle/>
          <a:p>
            <a:pPr defTabSz="1219170" eaLnBrk="0" fontAlgn="ctr" hangingPunct="0">
              <a:buClr>
                <a:srgbClr val="FF0000"/>
              </a:buClr>
              <a:buSzPct val="70000"/>
            </a:pPr>
            <a:r>
              <a:rPr lang="ru-RU" altLang="zh-CN" sz="2133" b="1" dirty="0" smtClean="0">
                <a:solidFill>
                  <a:prstClr val="white"/>
                </a:solidFill>
                <a:latin typeface="微软雅黑"/>
                <a:ea typeface="微软雅黑"/>
              </a:rPr>
              <a:t>13,6 </a:t>
            </a:r>
            <a:r>
              <a:rPr lang="zh-CN" altLang="en-US" sz="2133" b="1" dirty="0">
                <a:solidFill>
                  <a:prstClr val="white"/>
                </a:solidFill>
                <a:latin typeface="微软雅黑"/>
                <a:ea typeface="微软雅黑"/>
              </a:rPr>
              <a:t>一</a:t>
            </a:r>
            <a:r>
              <a:rPr lang="ru-RU" altLang="zh-CN" sz="2133" dirty="0">
                <a:solidFill>
                  <a:prstClr val="white"/>
                </a:solidFill>
                <a:latin typeface="微软雅黑"/>
                <a:ea typeface="微软雅黑"/>
              </a:rPr>
              <a:t> взятка была мне «не по карману»</a:t>
            </a:r>
            <a:endParaRPr lang="zh-CN" altLang="en-US" sz="2133" dirty="0">
              <a:solidFill>
                <a:prstClr val="white"/>
              </a:solidFill>
              <a:latin typeface="微软雅黑"/>
              <a:ea typeface="微软雅黑"/>
            </a:endParaRPr>
          </a:p>
        </p:txBody>
      </p:sp>
      <p:sp>
        <p:nvSpPr>
          <p:cNvPr id="7" name="圆角矩形 8"/>
          <p:cNvSpPr/>
          <p:nvPr/>
        </p:nvSpPr>
        <p:spPr bwMode="auto">
          <a:xfrm>
            <a:off x="6028376" y="4385532"/>
            <a:ext cx="5252200" cy="959035"/>
          </a:xfrm>
          <a:prstGeom prst="roundRect">
            <a:avLst>
              <a:gd name="adj" fmla="val 7848"/>
            </a:avLst>
          </a:prstGeom>
          <a:solidFill>
            <a:srgbClr val="38CACB"/>
          </a:solidFill>
          <a:ln w="1270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1219170" marR="0" lvl="2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微软雅黑"/>
            </a:endParaRPr>
          </a:p>
        </p:txBody>
      </p:sp>
      <p:sp>
        <p:nvSpPr>
          <p:cNvPr id="8" name="矩形 87"/>
          <p:cNvSpPr>
            <a:spLocks noChangeArrowheads="1"/>
          </p:cNvSpPr>
          <p:nvPr/>
        </p:nvSpPr>
        <p:spPr bwMode="auto">
          <a:xfrm>
            <a:off x="6119212" y="4473298"/>
            <a:ext cx="4932953" cy="67939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ctr" hangingPunct="0">
              <a:buClr>
                <a:srgbClr val="FF0000"/>
              </a:buClr>
              <a:buSzPct val="70000"/>
            </a:pPr>
            <a:r>
              <a:rPr lang="ru-RU" altLang="zh-CN" sz="2133" b="1" dirty="0" smtClean="0">
                <a:solidFill>
                  <a:prstClr val="white"/>
                </a:solidFill>
                <a:latin typeface="微软雅黑"/>
                <a:ea typeface="微软雅黑"/>
              </a:rPr>
              <a:t>3,3 </a:t>
            </a:r>
            <a:r>
              <a:rPr lang="zh-CN" altLang="en-US" sz="2133" b="1" dirty="0">
                <a:solidFill>
                  <a:prstClr val="white"/>
                </a:solidFill>
                <a:latin typeface="微软雅黑"/>
                <a:ea typeface="微软雅黑"/>
              </a:rPr>
              <a:t>一</a:t>
            </a:r>
            <a:r>
              <a:rPr lang="ru-RU" altLang="zh-CN" sz="2133" dirty="0">
                <a:solidFill>
                  <a:prstClr val="white"/>
                </a:solidFill>
                <a:latin typeface="微软雅黑"/>
                <a:ea typeface="微软雅黑"/>
              </a:rPr>
              <a:t> испугался уголовной ответственности</a:t>
            </a:r>
            <a:endParaRPr lang="zh-CN" altLang="en-US" sz="2133" dirty="0">
              <a:solidFill>
                <a:prstClr val="white"/>
              </a:solidFill>
              <a:latin typeface="微软雅黑"/>
              <a:ea typeface="微软雅黑"/>
            </a:endParaRPr>
          </a:p>
        </p:txBody>
      </p:sp>
      <p:sp>
        <p:nvSpPr>
          <p:cNvPr id="9" name="圆角矩形 10"/>
          <p:cNvSpPr/>
          <p:nvPr/>
        </p:nvSpPr>
        <p:spPr bwMode="auto">
          <a:xfrm>
            <a:off x="5998712" y="2115469"/>
            <a:ext cx="5281864" cy="959035"/>
          </a:xfrm>
          <a:prstGeom prst="roundRect">
            <a:avLst>
              <a:gd name="adj" fmla="val 7848"/>
            </a:avLst>
          </a:prstGeom>
          <a:solidFill>
            <a:srgbClr val="38CACB"/>
          </a:solidFill>
          <a:ln w="1270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1219170" marR="0" lvl="2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微软雅黑"/>
            </a:endParaRPr>
          </a:p>
        </p:txBody>
      </p:sp>
      <p:sp>
        <p:nvSpPr>
          <p:cNvPr id="10" name="矩形 87"/>
          <p:cNvSpPr>
            <a:spLocks noChangeArrowheads="1"/>
          </p:cNvSpPr>
          <p:nvPr/>
        </p:nvSpPr>
        <p:spPr bwMode="auto">
          <a:xfrm>
            <a:off x="6102639" y="2190183"/>
            <a:ext cx="5310629" cy="10770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6" tIns="45708" rIns="91416" bIns="45708">
            <a:spAutoFit/>
          </a:bodyPr>
          <a:lstStyle/>
          <a:p>
            <a:pPr lvl="0" defTabSz="1219170" eaLnBrk="0" fontAlgn="ctr" hangingPunct="0">
              <a:buClr>
                <a:srgbClr val="FF0000"/>
              </a:buClr>
              <a:buSzPct val="70000"/>
            </a:pPr>
            <a:r>
              <a:rPr lang="ru-RU" altLang="zh-CN" sz="2133" b="1" dirty="0" smtClean="0">
                <a:solidFill>
                  <a:prstClr val="white"/>
                </a:solidFill>
                <a:latin typeface="微软雅黑"/>
                <a:ea typeface="微软雅黑"/>
              </a:rPr>
              <a:t>36,6 </a:t>
            </a:r>
            <a:r>
              <a:rPr lang="zh-CN" altLang="en-US" sz="2133" b="1" dirty="0" smtClean="0">
                <a:solidFill>
                  <a:prstClr val="white"/>
                </a:solidFill>
                <a:latin typeface="微软雅黑"/>
                <a:ea typeface="微软雅黑"/>
              </a:rPr>
              <a:t>一</a:t>
            </a:r>
            <a:r>
              <a:rPr lang="ru-RU" altLang="zh-CN" sz="2133" b="1" dirty="0" smtClean="0">
                <a:solidFill>
                  <a:prstClr val="white"/>
                </a:solidFill>
                <a:latin typeface="微软雅黑"/>
                <a:ea typeface="微软雅黑"/>
              </a:rPr>
              <a:t> </a:t>
            </a:r>
            <a:r>
              <a:rPr lang="ru-RU" altLang="zh-CN" sz="2133" dirty="0">
                <a:solidFill>
                  <a:prstClr val="white"/>
                </a:solidFill>
                <a:latin typeface="微软雅黑"/>
                <a:ea typeface="微软雅黑"/>
              </a:rPr>
              <a:t>мою проблему можно решить другими путями, без взятки</a:t>
            </a:r>
            <a:endParaRPr lang="zh-CN" altLang="en-US" sz="2133" dirty="0">
              <a:solidFill>
                <a:prstClr val="white"/>
              </a:solidFill>
              <a:latin typeface="微软雅黑"/>
              <a:ea typeface="微软雅黑"/>
            </a:endParaRPr>
          </a:p>
          <a:p>
            <a:pPr defTabSz="1219170" eaLnBrk="0" fontAlgn="ctr" hangingPunct="0">
              <a:buClr>
                <a:srgbClr val="FF0000"/>
              </a:buClr>
              <a:buSzPct val="70000"/>
            </a:pPr>
            <a:r>
              <a:rPr lang="ru-RU" altLang="zh-CN" sz="2133" b="1" dirty="0" smtClean="0">
                <a:solidFill>
                  <a:prstClr val="white"/>
                </a:solidFill>
                <a:latin typeface="微软雅黑"/>
                <a:ea typeface="微软雅黑"/>
              </a:rPr>
              <a:t> </a:t>
            </a:r>
            <a:endParaRPr lang="zh-CN" altLang="en-US" sz="2133" dirty="0">
              <a:solidFill>
                <a:prstClr val="white"/>
              </a:solidFill>
              <a:latin typeface="微软雅黑"/>
              <a:ea typeface="微软雅黑"/>
            </a:endParaRPr>
          </a:p>
        </p:txBody>
      </p:sp>
      <p:sp>
        <p:nvSpPr>
          <p:cNvPr id="11" name="圆角矩形 12"/>
          <p:cNvSpPr/>
          <p:nvPr/>
        </p:nvSpPr>
        <p:spPr bwMode="auto">
          <a:xfrm>
            <a:off x="5998712" y="989208"/>
            <a:ext cx="5281864" cy="959035"/>
          </a:xfrm>
          <a:prstGeom prst="roundRect">
            <a:avLst>
              <a:gd name="adj" fmla="val 7848"/>
            </a:avLst>
          </a:prstGeom>
          <a:solidFill>
            <a:srgbClr val="38CACB"/>
          </a:solidFill>
          <a:ln w="1270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1219170" marR="0" lvl="2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ea typeface="微软雅黑"/>
            </a:endParaRPr>
          </a:p>
        </p:txBody>
      </p:sp>
      <p:sp>
        <p:nvSpPr>
          <p:cNvPr id="12" name="矩形 87"/>
          <p:cNvSpPr>
            <a:spLocks noChangeArrowheads="1"/>
          </p:cNvSpPr>
          <p:nvPr/>
        </p:nvSpPr>
        <p:spPr bwMode="auto">
          <a:xfrm>
            <a:off x="6102641" y="1070680"/>
            <a:ext cx="5044159" cy="7487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16" tIns="45708" rIns="91416" bIns="45708">
            <a:spAutoFit/>
          </a:bodyPr>
          <a:lstStyle/>
          <a:p>
            <a:pPr defTabSz="1219170" eaLnBrk="0" fontAlgn="ctr" hangingPunct="0">
              <a:buClr>
                <a:srgbClr val="FF0000"/>
              </a:buClr>
              <a:buSzPct val="70000"/>
            </a:pPr>
            <a:r>
              <a:rPr lang="ru-RU" altLang="zh-CN" sz="2133" b="1" dirty="0" smtClean="0">
                <a:solidFill>
                  <a:prstClr val="white"/>
                </a:solidFill>
                <a:latin typeface="微软雅黑"/>
                <a:ea typeface="微软雅黑"/>
              </a:rPr>
              <a:t>44,6 </a:t>
            </a:r>
            <a:r>
              <a:rPr lang="zh-CN" altLang="en-US" sz="2133" b="1" dirty="0">
                <a:solidFill>
                  <a:prstClr val="white"/>
                </a:solidFill>
                <a:latin typeface="微软雅黑"/>
                <a:ea typeface="微软雅黑"/>
              </a:rPr>
              <a:t>一</a:t>
            </a:r>
            <a:r>
              <a:rPr lang="ru-RU" altLang="zh-CN" sz="2133" dirty="0">
                <a:solidFill>
                  <a:prstClr val="white"/>
                </a:solidFill>
                <a:latin typeface="微软雅黑"/>
                <a:ea typeface="微软雅黑"/>
              </a:rPr>
              <a:t> я принципиально не даю </a:t>
            </a:r>
            <a:r>
              <a:rPr lang="ru-RU" altLang="zh-CN" sz="2133" dirty="0" smtClean="0">
                <a:solidFill>
                  <a:prstClr val="white"/>
                </a:solidFill>
                <a:latin typeface="微软雅黑"/>
                <a:ea typeface="微软雅黑"/>
              </a:rPr>
              <a:t>взятку</a:t>
            </a:r>
            <a:endParaRPr lang="ru-RU" altLang="zh-CN" sz="2133" dirty="0">
              <a:solidFill>
                <a:prstClr val="white"/>
              </a:solidFill>
              <a:latin typeface="微软雅黑"/>
              <a:ea typeface="微软雅黑"/>
            </a:endParaRPr>
          </a:p>
        </p:txBody>
      </p:sp>
      <p:cxnSp>
        <p:nvCxnSpPr>
          <p:cNvPr id="13" name="直接连接符 14"/>
          <p:cNvCxnSpPr>
            <a:endCxn id="11" idx="1"/>
          </p:cNvCxnSpPr>
          <p:nvPr/>
        </p:nvCxnSpPr>
        <p:spPr bwMode="auto">
          <a:xfrm flipV="1">
            <a:off x="3798413" y="1468726"/>
            <a:ext cx="2200300" cy="1231765"/>
          </a:xfrm>
          <a:prstGeom prst="line">
            <a:avLst/>
          </a:prstGeom>
          <a:solidFill>
            <a:srgbClr val="3F3F3F"/>
          </a:solidFill>
          <a:ln w="12700" cap="flat" cmpd="sng" algn="ctr">
            <a:solidFill>
              <a:srgbClr val="3F3F3F"/>
            </a:solidFill>
            <a:prstDash val="solid"/>
            <a:round/>
            <a:headEnd type="oval" w="med" len="med"/>
            <a:tailEnd type="oval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直接连接符 15"/>
          <p:cNvCxnSpPr/>
          <p:nvPr/>
        </p:nvCxnSpPr>
        <p:spPr bwMode="auto">
          <a:xfrm flipV="1">
            <a:off x="4025116" y="2603358"/>
            <a:ext cx="1978824" cy="512687"/>
          </a:xfrm>
          <a:prstGeom prst="line">
            <a:avLst/>
          </a:prstGeom>
          <a:solidFill>
            <a:srgbClr val="3F3F3F"/>
          </a:solidFill>
          <a:ln w="12700" cap="flat" cmpd="sng" algn="ctr">
            <a:solidFill>
              <a:srgbClr val="3F3F3F"/>
            </a:solidFill>
            <a:prstDash val="solid"/>
            <a:round/>
            <a:headEnd type="oval" w="med" len="med"/>
            <a:tailEnd type="oval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5" name="直接连接符 16"/>
          <p:cNvCxnSpPr/>
          <p:nvPr/>
        </p:nvCxnSpPr>
        <p:spPr bwMode="auto">
          <a:xfrm flipV="1">
            <a:off x="4082848" y="3650863"/>
            <a:ext cx="1915865" cy="48800"/>
          </a:xfrm>
          <a:prstGeom prst="line">
            <a:avLst/>
          </a:prstGeom>
          <a:solidFill>
            <a:srgbClr val="3F3F3F"/>
          </a:solidFill>
          <a:ln w="12700" cap="flat" cmpd="sng" algn="ctr">
            <a:solidFill>
              <a:srgbClr val="3F3F3F"/>
            </a:solidFill>
            <a:prstDash val="solid"/>
            <a:round/>
            <a:headEnd type="oval" w="med" len="med"/>
            <a:tailEnd type="oval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6" name="Oval 2"/>
          <p:cNvSpPr>
            <a:spLocks noChangeAspect="1" noChangeArrowheads="1"/>
          </p:cNvSpPr>
          <p:nvPr/>
        </p:nvSpPr>
        <p:spPr bwMode="auto">
          <a:xfrm>
            <a:off x="908596" y="2227566"/>
            <a:ext cx="3116520" cy="3117001"/>
          </a:xfrm>
          <a:prstGeom prst="ellipse">
            <a:avLst/>
          </a:prstGeom>
          <a:solidFill>
            <a:sysClr val="window" lastClr="FFFFFF">
              <a:alpha val="24000"/>
            </a:sysClr>
          </a:solidFill>
          <a:ln w="1905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0" marR="0" lvl="0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altLang="zh-CN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微软雅黑"/>
            </a:endParaRPr>
          </a:p>
        </p:txBody>
      </p:sp>
      <p:cxnSp>
        <p:nvCxnSpPr>
          <p:cNvPr id="17" name="直接连接符 19"/>
          <p:cNvCxnSpPr/>
          <p:nvPr/>
        </p:nvCxnSpPr>
        <p:spPr bwMode="auto">
          <a:xfrm>
            <a:off x="4025117" y="4351371"/>
            <a:ext cx="2003260" cy="495543"/>
          </a:xfrm>
          <a:prstGeom prst="line">
            <a:avLst/>
          </a:prstGeom>
          <a:solidFill>
            <a:srgbClr val="3F3F3F"/>
          </a:solidFill>
          <a:ln w="12700" cap="flat" cmpd="sng" algn="ctr">
            <a:solidFill>
              <a:srgbClr val="3F3F3F"/>
            </a:solidFill>
            <a:prstDash val="solid"/>
            <a:round/>
            <a:headEnd type="oval" w="med" len="med"/>
            <a:tailEnd type="oval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pic>
        <p:nvPicPr>
          <p:cNvPr id="18" name="Picture 2" descr="http://ojm.tatarstan.ru/rus/file/pub/pub_102196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7153" y="2686338"/>
            <a:ext cx="2125239" cy="21266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圆角矩形 12"/>
          <p:cNvSpPr/>
          <p:nvPr/>
        </p:nvSpPr>
        <p:spPr bwMode="auto">
          <a:xfrm>
            <a:off x="6031085" y="5537644"/>
            <a:ext cx="5249491" cy="959035"/>
          </a:xfrm>
          <a:prstGeom prst="roundRect">
            <a:avLst>
              <a:gd name="adj" fmla="val 7848"/>
            </a:avLst>
          </a:prstGeom>
          <a:solidFill>
            <a:srgbClr val="38CACB"/>
          </a:solidFill>
          <a:ln w="12700" cmpd="sng">
            <a:solidFill>
              <a:srgbClr val="3F3F3F"/>
            </a:solidFill>
            <a:miter lim="800000"/>
            <a:headEnd/>
            <a:tailEnd/>
          </a:ln>
        </p:spPr>
        <p:txBody>
          <a:bodyPr anchor="ctr"/>
          <a:lstStyle/>
          <a:p>
            <a:pPr marL="1219170" marR="0" lvl="2" indent="0" defTabSz="121917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en-US" sz="2400" b="0" i="0" u="none" strike="noStrike" kern="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ea typeface="微软雅黑"/>
            </a:endParaRPr>
          </a:p>
        </p:txBody>
      </p:sp>
      <p:sp>
        <p:nvSpPr>
          <p:cNvPr id="20" name="矩形 87"/>
          <p:cNvSpPr>
            <a:spLocks noChangeArrowheads="1"/>
          </p:cNvSpPr>
          <p:nvPr/>
        </p:nvSpPr>
        <p:spPr bwMode="auto">
          <a:xfrm>
            <a:off x="6143840" y="5677463"/>
            <a:ext cx="4932953" cy="679396"/>
          </a:xfrm>
          <a:prstGeom prst="rect">
            <a:avLst/>
          </a:prstGeom>
          <a:noFill/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16" tIns="45708" rIns="91416" bIns="45708" numCol="1" rtlCol="0" anchor="t" anchorCtr="0" compatLnSpc="1">
            <a:prstTxWarp prst="textNoShape">
              <a:avLst/>
            </a:prstTxWarp>
          </a:bodyPr>
          <a:lstStyle/>
          <a:p>
            <a:pPr defTabSz="1219170" eaLnBrk="0" fontAlgn="ctr" hangingPunct="0">
              <a:buClr>
                <a:srgbClr val="FF0000"/>
              </a:buClr>
              <a:buSzPct val="70000"/>
            </a:pPr>
            <a:r>
              <a:rPr lang="ru-RU" altLang="zh-CN" sz="2133" b="1" dirty="0" smtClean="0">
                <a:solidFill>
                  <a:prstClr val="white"/>
                </a:solidFill>
                <a:latin typeface="微软雅黑"/>
                <a:ea typeface="微软雅黑"/>
              </a:rPr>
              <a:t>1,4 </a:t>
            </a:r>
            <a:r>
              <a:rPr lang="zh-CN" altLang="en-US" sz="2133" b="1" dirty="0">
                <a:solidFill>
                  <a:prstClr val="white"/>
                </a:solidFill>
                <a:latin typeface="微软雅黑"/>
                <a:ea typeface="微软雅黑"/>
              </a:rPr>
              <a:t>一</a:t>
            </a:r>
            <a:r>
              <a:rPr lang="ru-RU" altLang="zh-CN" sz="2133" dirty="0">
                <a:solidFill>
                  <a:prstClr val="white"/>
                </a:solidFill>
                <a:latin typeface="微软雅黑"/>
                <a:ea typeface="微软雅黑"/>
              </a:rPr>
              <a:t> я не смог подобрать удобного случая</a:t>
            </a:r>
            <a:endParaRPr lang="zh-CN" altLang="en-US" sz="2133" dirty="0">
              <a:solidFill>
                <a:prstClr val="white"/>
              </a:solidFill>
              <a:latin typeface="微软雅黑"/>
              <a:ea typeface="微软雅黑"/>
            </a:endParaRPr>
          </a:p>
        </p:txBody>
      </p:sp>
      <p:cxnSp>
        <p:nvCxnSpPr>
          <p:cNvPr id="21" name="直接连接符 19"/>
          <p:cNvCxnSpPr>
            <a:endCxn id="19" idx="1"/>
          </p:cNvCxnSpPr>
          <p:nvPr/>
        </p:nvCxnSpPr>
        <p:spPr bwMode="auto">
          <a:xfrm>
            <a:off x="3750975" y="4836924"/>
            <a:ext cx="2280111" cy="1180237"/>
          </a:xfrm>
          <a:prstGeom prst="line">
            <a:avLst/>
          </a:prstGeom>
          <a:solidFill>
            <a:srgbClr val="3F3F3F"/>
          </a:solidFill>
          <a:ln w="12700" cap="flat" cmpd="sng" algn="ctr">
            <a:solidFill>
              <a:srgbClr val="3F3F3F"/>
            </a:solidFill>
            <a:prstDash val="solid"/>
            <a:round/>
            <a:headEnd type="oval" w="med" len="med"/>
            <a:tailEnd type="oval" w="lg" len="lg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31580888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194731" y="129498"/>
            <a:ext cx="8654752" cy="527516"/>
          </a:xfrm>
        </p:spPr>
        <p:txBody>
          <a:bodyPr>
            <a:noAutofit/>
          </a:bodyPr>
          <a:lstStyle/>
          <a:p>
            <a:r>
              <a:rPr lang="ru-RU" altLang="zh-CN" sz="2400" dirty="0">
                <a:latin typeface="Helvetica" panose="020B0604020202020204" pitchFamily="34" charset="0"/>
                <a:cs typeface="Helvetica" panose="020B0604020202020204" pitchFamily="34" charset="0"/>
              </a:rPr>
              <a:t>Сообщили ли Вы о факте коррупции </a:t>
            </a:r>
            <a:br>
              <a:rPr lang="ru-RU" altLang="zh-CN" sz="24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ru-RU" altLang="zh-CN" sz="2400" dirty="0">
                <a:latin typeface="Helvetica" panose="020B0604020202020204" pitchFamily="34" charset="0"/>
                <a:cs typeface="Helvetica" panose="020B0604020202020204" pitchFamily="34" charset="0"/>
              </a:rPr>
              <a:t>(вымогательстве, взятке и т.д.)?», %</a:t>
            </a:r>
            <a:endParaRPr lang="zh-CN" altLang="en-US" sz="16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6142540" y="1402146"/>
            <a:ext cx="5739337" cy="144245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zh-CN" altLang="en-US" sz="1867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6672065" y="1125537"/>
            <a:ext cx="4686911" cy="463551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r>
              <a:rPr lang="ru-RU" altLang="zh-CN" sz="2800" dirty="0" smtClean="0">
                <a:latin typeface="Helvetica" panose="020B0604020202020204" pitchFamily="34" charset="0"/>
                <a:ea typeface="微软雅黑" pitchFamily="34" charset="-122"/>
                <a:cs typeface="Helvetica" panose="020B0604020202020204" pitchFamily="34" charset="0"/>
              </a:rPr>
              <a:t>58,3</a:t>
            </a:r>
            <a:endParaRPr lang="zh-CN" altLang="en-US" sz="2800" dirty="0">
              <a:latin typeface="Helvetica" panose="020B0604020202020204" pitchFamily="34" charset="0"/>
              <a:ea typeface="微软雅黑" pitchFamily="34" charset="-122"/>
              <a:cs typeface="Helvetica" panose="020B0604020202020204" pitchFamily="34" charset="0"/>
            </a:endParaRPr>
          </a:p>
        </p:txBody>
      </p:sp>
      <p:cxnSp>
        <p:nvCxnSpPr>
          <p:cNvPr id="7" name="直接箭头连接符 6"/>
          <p:cNvCxnSpPr/>
          <p:nvPr/>
        </p:nvCxnSpPr>
        <p:spPr>
          <a:xfrm flipV="1">
            <a:off x="4901678" y="2051759"/>
            <a:ext cx="1240860" cy="936104"/>
          </a:xfrm>
          <a:prstGeom prst="straightConnector1">
            <a:avLst/>
          </a:prstGeom>
          <a:ln>
            <a:solidFill>
              <a:srgbClr val="41445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5243761" y="3729031"/>
            <a:ext cx="898777" cy="0"/>
          </a:xfrm>
          <a:prstGeom prst="straightConnector1">
            <a:avLst/>
          </a:prstGeom>
          <a:ln>
            <a:solidFill>
              <a:srgbClr val="41445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接箭头连接符 8"/>
          <p:cNvCxnSpPr/>
          <p:nvPr/>
        </p:nvCxnSpPr>
        <p:spPr>
          <a:xfrm>
            <a:off x="4903953" y="4801475"/>
            <a:ext cx="1240860" cy="936104"/>
          </a:xfrm>
          <a:prstGeom prst="straightConnector1">
            <a:avLst/>
          </a:prstGeom>
          <a:ln>
            <a:solidFill>
              <a:srgbClr val="414455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142541" y="1751083"/>
            <a:ext cx="6049460" cy="1159404"/>
          </a:xfrm>
          <a:prstGeom prst="rect">
            <a:avLst/>
          </a:prstGeom>
          <a:noFill/>
        </p:spPr>
        <p:txBody>
          <a:bodyPr wrap="square" lIns="91423" tIns="45712" rIns="91423" bIns="45712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altLang="zh-CN" sz="2667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rPr>
              <a:t>Считаю это бесполезным, меры не будут приняты</a:t>
            </a:r>
            <a:endParaRPr lang="zh-CN" altLang="en-US" sz="2667" dirty="0">
              <a:solidFill>
                <a:sysClr val="windowText" lastClr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6142539" y="3114936"/>
            <a:ext cx="5739339" cy="1442457"/>
          </a:xfrm>
          <a:prstGeom prst="rect">
            <a:avLst/>
          </a:prstGeom>
          <a:solidFill>
            <a:schemeClr val="bg1"/>
          </a:solidFill>
          <a:ln w="12700" cmpd="sng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zh-CN" altLang="en-US" sz="1867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6668750" y="3037455"/>
            <a:ext cx="4686911" cy="463551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r>
              <a:rPr lang="ru-RU" altLang="zh-CN" sz="2800" dirty="0" smtClean="0">
                <a:latin typeface="Helvetica" panose="020B0604020202020204" pitchFamily="34" charset="0"/>
                <a:ea typeface="微软雅黑" pitchFamily="34" charset="-122"/>
                <a:cs typeface="Helvetica" panose="020B0604020202020204" pitchFamily="34" charset="0"/>
              </a:rPr>
              <a:t>29,2</a:t>
            </a:r>
            <a:endParaRPr lang="zh-CN" altLang="en-US" sz="2800" dirty="0">
              <a:latin typeface="Helvetica" panose="020B0604020202020204" pitchFamily="34" charset="0"/>
              <a:ea typeface="微软雅黑" pitchFamily="34" charset="-122"/>
              <a:cs typeface="Helvetica" panose="020B0604020202020204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5987477" y="3351522"/>
            <a:ext cx="6049460" cy="1107403"/>
          </a:xfrm>
          <a:prstGeom prst="rect">
            <a:avLst/>
          </a:prstGeom>
          <a:noFill/>
        </p:spPr>
        <p:txBody>
          <a:bodyPr wrap="square" lIns="91423" tIns="45712" rIns="91423" bIns="45712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altLang="zh-CN" sz="2667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rPr>
              <a:t>Опасно для меня и для моих близких</a:t>
            </a:r>
            <a:endParaRPr lang="zh-CN" altLang="en-US" sz="2667" dirty="0">
              <a:solidFill>
                <a:sysClr val="windowText" lastClr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6142538" y="5036030"/>
            <a:ext cx="5739337" cy="1442457"/>
          </a:xfrm>
          <a:prstGeom prst="rect">
            <a:avLst/>
          </a:prstGeom>
          <a:solidFill>
            <a:schemeClr val="bg1">
              <a:alpha val="24000"/>
            </a:schemeClr>
          </a:solidFill>
          <a:ln w="12700" cmpd="sng">
            <a:solidFill>
              <a:schemeClr val="accent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zh-CN" altLang="en-US" sz="1867">
              <a:solidFill>
                <a:schemeClr val="tx1">
                  <a:lumMod val="85000"/>
                  <a:lumOff val="15000"/>
                </a:schemeClr>
              </a:solidFill>
              <a:latin typeface="+mn-ea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6668749" y="4805977"/>
            <a:ext cx="4686911" cy="463551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3" tIns="45712" rIns="91423" bIns="45712" rtlCol="0" anchor="ctr"/>
          <a:lstStyle/>
          <a:p>
            <a:pPr algn="ctr"/>
            <a:r>
              <a:rPr lang="ru-RU" altLang="zh-CN" sz="2800" dirty="0" smtClean="0">
                <a:latin typeface="Helvetica" panose="020B0604020202020204" pitchFamily="34" charset="0"/>
                <a:ea typeface="微软雅黑" pitchFamily="34" charset="-122"/>
                <a:cs typeface="Helvetica" panose="020B0604020202020204" pitchFamily="34" charset="0"/>
              </a:rPr>
              <a:t>5,0</a:t>
            </a:r>
            <a:endParaRPr lang="zh-CN" altLang="en-US" sz="2800" dirty="0">
              <a:latin typeface="Helvetica" panose="020B0604020202020204" pitchFamily="34" charset="0"/>
              <a:ea typeface="微软雅黑" pitchFamily="34" charset="-122"/>
              <a:cs typeface="Helvetica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092201" y="5347429"/>
            <a:ext cx="6049460" cy="573859"/>
          </a:xfrm>
          <a:prstGeom prst="rect">
            <a:avLst/>
          </a:prstGeom>
          <a:noFill/>
          <a:ln>
            <a:noFill/>
          </a:ln>
        </p:spPr>
        <p:txBody>
          <a:bodyPr wrap="square" lIns="91423" tIns="45712" rIns="91423" bIns="45712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ru-RU" altLang="zh-CN" sz="2667" dirty="0" smtClean="0">
                <a:solidFill>
                  <a:sysClr val="windowText" lastClr="000000"/>
                </a:solidFill>
                <a:latin typeface="微软雅黑" pitchFamily="34" charset="-122"/>
                <a:ea typeface="微软雅黑" pitchFamily="34" charset="-122"/>
              </a:rPr>
              <a:t>Не считаю необходимым</a:t>
            </a:r>
            <a:endParaRPr lang="zh-CN" altLang="en-US" sz="2667" dirty="0">
              <a:solidFill>
                <a:sysClr val="windowText" lastClr="000000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17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19" name="Диаграмма 18"/>
          <p:cNvGraphicFramePr/>
          <p:nvPr>
            <p:extLst>
              <p:ext uri="{D42A27DB-BD31-4B8C-83A1-F6EECF244321}">
                <p14:modId xmlns:p14="http://schemas.microsoft.com/office/powerpoint/2010/main" val="3313500588"/>
              </p:ext>
            </p:extLst>
          </p:nvPr>
        </p:nvGraphicFramePr>
        <p:xfrm>
          <a:off x="13941" y="1338928"/>
          <a:ext cx="4992556" cy="4704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673009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206454" y="199836"/>
            <a:ext cx="8654752" cy="527516"/>
          </a:xfrm>
        </p:spPr>
        <p:txBody>
          <a:bodyPr>
            <a:noAutofit/>
          </a:bodyPr>
          <a:lstStyle/>
          <a:p>
            <a:r>
              <a:rPr lang="ru-RU" altLang="zh-CN" sz="2400" dirty="0">
                <a:latin typeface="+mj-ea"/>
              </a:rPr>
              <a:t>Мнение населения о коррумпированности сотрудников различных учреждений и ведомств, %</a:t>
            </a:r>
            <a:endParaRPr lang="zh-CN" altLang="en-US" sz="1600" dirty="0"/>
          </a:p>
        </p:txBody>
      </p:sp>
      <p:sp>
        <p:nvSpPr>
          <p:cNvPr id="17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190971117"/>
              </p:ext>
            </p:extLst>
          </p:nvPr>
        </p:nvGraphicFramePr>
        <p:xfrm>
          <a:off x="1891" y="950676"/>
          <a:ext cx="11905323" cy="60486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62044774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194731" y="129498"/>
            <a:ext cx="8654752" cy="527516"/>
          </a:xfrm>
        </p:spPr>
        <p:txBody>
          <a:bodyPr>
            <a:noAutofit/>
          </a:bodyPr>
          <a:lstStyle/>
          <a:p>
            <a:r>
              <a:rPr lang="ru-RU" altLang="zh-CN" sz="2400" dirty="0">
                <a:latin typeface="+mj-ea"/>
              </a:rPr>
              <a:t>Меры, которые необходимо принять, чтобы коррупционеров стало меньше, %</a:t>
            </a:r>
            <a:endParaRPr lang="zh-CN" altLang="en-US" sz="1600" dirty="0"/>
          </a:p>
        </p:txBody>
      </p:sp>
      <p:sp>
        <p:nvSpPr>
          <p:cNvPr id="17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362630" y="2025012"/>
            <a:ext cx="8048321" cy="830997"/>
          </a:xfrm>
          <a:prstGeom prst="rect">
            <a:avLst/>
          </a:prstGeom>
          <a:solidFill>
            <a:srgbClr val="D9D9D9"/>
          </a:solidFill>
        </p:spPr>
        <p:txBody>
          <a:bodyPr wrap="square">
            <a:spAutoFit/>
          </a:bodyPr>
          <a:lstStyle/>
          <a:p>
            <a:pPr defTabSz="1219170"/>
            <a:r>
              <a:rPr lang="ru-RU" sz="2400" dirty="0">
                <a:solidFill>
                  <a:prstClr val="black"/>
                </a:solidFill>
                <a:latin typeface="Helvetica" pitchFamily="34" charset="0"/>
                <a:ea typeface="微软雅黑"/>
                <a:cs typeface="Helvetica" pitchFamily="34" charset="0"/>
              </a:rPr>
              <a:t>Жестко контролировать распределение и расход бюджетных средств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3382734" y="3081366"/>
            <a:ext cx="8048320" cy="830997"/>
          </a:xfrm>
          <a:prstGeom prst="rect">
            <a:avLst/>
          </a:prstGeom>
          <a:solidFill>
            <a:srgbClr val="38CACB"/>
          </a:solidFill>
        </p:spPr>
        <p:txBody>
          <a:bodyPr wrap="square">
            <a:spAutoFit/>
          </a:bodyPr>
          <a:lstStyle/>
          <a:p>
            <a:pPr defTabSz="1219170"/>
            <a:r>
              <a:rPr lang="ru-RU" sz="2400" dirty="0">
                <a:solidFill>
                  <a:prstClr val="black"/>
                </a:solidFill>
                <a:latin typeface="Helvetica" pitchFamily="34" charset="0"/>
                <a:ea typeface="微软雅黑"/>
                <a:cs typeface="Helvetica" pitchFamily="34" charset="0"/>
              </a:rPr>
              <a:t>Формировать антикоррупционное мировоззрение, повышать правовую грамотность населения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3362631" y="997797"/>
            <a:ext cx="8048321" cy="830997"/>
          </a:xfrm>
          <a:prstGeom prst="rect">
            <a:avLst/>
          </a:prstGeom>
          <a:solidFill>
            <a:srgbClr val="38CACB"/>
          </a:solidFill>
        </p:spPr>
        <p:txBody>
          <a:bodyPr wrap="square" anchor="ctr">
            <a:spAutoFit/>
          </a:bodyPr>
          <a:lstStyle/>
          <a:p>
            <a:pPr defTabSz="1219170"/>
            <a:r>
              <a:rPr lang="ru-RU" sz="2400" dirty="0">
                <a:solidFill>
                  <a:prstClr val="black"/>
                </a:solidFill>
                <a:latin typeface="Helvetica" pitchFamily="34" charset="0"/>
                <a:ea typeface="微软雅黑"/>
                <a:cs typeface="Helvetica" pitchFamily="34" charset="0"/>
              </a:rPr>
              <a:t>Ужесточить законодательство по борьбе с коррупцией</a:t>
            </a:r>
          </a:p>
          <a:p>
            <a:pPr defTabSz="1219170"/>
            <a:endParaRPr lang="ru-RU" sz="2400" dirty="0">
              <a:solidFill>
                <a:prstClr val="black"/>
              </a:solidFill>
              <a:latin typeface="Helvetica" pitchFamily="34" charset="0"/>
              <a:ea typeface="微软雅黑"/>
              <a:cs typeface="Helvetica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362630" y="4132041"/>
            <a:ext cx="8088528" cy="1200329"/>
          </a:xfrm>
          <a:prstGeom prst="rect">
            <a:avLst/>
          </a:prstGeom>
          <a:solidFill>
            <a:srgbClr val="D9D9D9"/>
          </a:solidFill>
        </p:spPr>
        <p:txBody>
          <a:bodyPr wrap="square" anchor="ctr">
            <a:spAutoFit/>
          </a:bodyPr>
          <a:lstStyle/>
          <a:p>
            <a:pPr defTabSz="1219170"/>
            <a:r>
              <a:rPr lang="ru-RU" sz="2400" dirty="0">
                <a:solidFill>
                  <a:prstClr val="black"/>
                </a:solidFill>
                <a:latin typeface="Helvetica" pitchFamily="34" charset="0"/>
                <a:ea typeface="微软雅黑"/>
                <a:cs typeface="Helvetica" pitchFamily="34" charset="0"/>
              </a:rPr>
              <a:t>Повысить </a:t>
            </a:r>
            <a:r>
              <a:rPr lang="ru-RU" sz="2400" dirty="0" smtClean="0">
                <a:solidFill>
                  <a:prstClr val="black"/>
                </a:solidFill>
                <a:latin typeface="Helvetica" pitchFamily="34" charset="0"/>
                <a:ea typeface="微软雅黑"/>
                <a:cs typeface="Helvetica" pitchFamily="34" charset="0"/>
              </a:rPr>
              <a:t>заработную плату государственным (муниципальным) служащим, работникам бюджетной сферы</a:t>
            </a:r>
            <a:endParaRPr lang="ru-RU" sz="2400" dirty="0">
              <a:solidFill>
                <a:prstClr val="black"/>
              </a:solidFill>
              <a:latin typeface="Helvetica" pitchFamily="34" charset="0"/>
              <a:ea typeface="微软雅黑"/>
              <a:cs typeface="Helvetic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3382734" y="5575118"/>
            <a:ext cx="8048320" cy="830997"/>
          </a:xfrm>
          <a:prstGeom prst="rect">
            <a:avLst/>
          </a:prstGeom>
          <a:solidFill>
            <a:srgbClr val="38CACB"/>
          </a:solidFill>
        </p:spPr>
        <p:txBody>
          <a:bodyPr wrap="square">
            <a:spAutoFit/>
          </a:bodyPr>
          <a:lstStyle/>
          <a:p>
            <a:pPr defTabSz="1219170"/>
            <a:r>
              <a:rPr lang="ru-RU" sz="2400" dirty="0">
                <a:solidFill>
                  <a:prstClr val="black"/>
                </a:solidFill>
                <a:latin typeface="Helvetica" pitchFamily="34" charset="0"/>
                <a:ea typeface="微软雅黑"/>
                <a:cs typeface="Helvetica" pitchFamily="34" charset="0"/>
              </a:rPr>
              <a:t>Начать с самого себя и своих близких: развивать в себе неприемлемое отношение к коррупции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1035198" y="997797"/>
            <a:ext cx="2094062" cy="789883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51.3</a:t>
            </a:r>
            <a:endParaRPr lang="ru-RU" sz="32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1021314" y="3081021"/>
            <a:ext cx="2094062" cy="789883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38.2</a:t>
            </a:r>
            <a:endParaRPr lang="ru-RU" sz="32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007430" y="1999586"/>
            <a:ext cx="2121830" cy="78988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45.4</a:t>
            </a:r>
            <a:endParaRPr lang="ru-RU" sz="32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1007430" y="4132041"/>
            <a:ext cx="2121830" cy="120032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37.8</a:t>
            </a:r>
            <a:endParaRPr lang="ru-RU" sz="32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1014195" y="5595674"/>
            <a:ext cx="2094062" cy="789883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29.8</a:t>
            </a:r>
            <a:endParaRPr lang="ru-RU" sz="32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0825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593316" y="133505"/>
            <a:ext cx="8654752" cy="527516"/>
          </a:xfrm>
        </p:spPr>
        <p:txBody>
          <a:bodyPr>
            <a:noAutofit/>
          </a:bodyPr>
          <a:lstStyle/>
          <a:p>
            <a:r>
              <a:rPr lang="ru-RU" altLang="zh-CN" sz="2800" dirty="0" smtClean="0">
                <a:solidFill>
                  <a:srgbClr val="38CACB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55,3% </a:t>
            </a:r>
            <a:r>
              <a:rPr lang="ru-RU" altLang="zh-CN" sz="2800" dirty="0">
                <a:solidFill>
                  <a:srgbClr val="38CACB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не готовы принимать участие в антикоррупционных мероприятиях, их них:</a:t>
            </a:r>
            <a:endParaRPr lang="zh-CN" altLang="en-US" sz="1800" dirty="0">
              <a:solidFill>
                <a:srgbClr val="38CACB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7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CN" altLang="zh-CN" sz="2667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微软雅黑" panose="020B0503020204020204" pitchFamily="34" charset="-122"/>
              <a:ea typeface="微软雅黑" panose="020B0503020204020204" pitchFamily="34" charset="-122"/>
              <a:cs typeface="+mj-cs"/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2560208201"/>
              </p:ext>
            </p:extLst>
          </p:nvPr>
        </p:nvGraphicFramePr>
        <p:xfrm>
          <a:off x="4217863" y="1316766"/>
          <a:ext cx="7679456" cy="52320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5" name="Группа 4"/>
          <p:cNvGrpSpPr/>
          <p:nvPr/>
        </p:nvGrpSpPr>
        <p:grpSpPr>
          <a:xfrm>
            <a:off x="527381" y="1412777"/>
            <a:ext cx="11329259" cy="4714430"/>
            <a:chOff x="1314446" y="1059582"/>
            <a:chExt cx="6503185" cy="3535823"/>
          </a:xfrm>
        </p:grpSpPr>
        <p:sp>
          <p:nvSpPr>
            <p:cNvPr id="7" name="TextBox 6"/>
            <p:cNvSpPr txBox="1"/>
            <p:nvPr/>
          </p:nvSpPr>
          <p:spPr>
            <a:xfrm>
              <a:off x="1363984" y="1083703"/>
              <a:ext cx="3966519" cy="692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34" charset="0"/>
                  <a:ea typeface="微软雅黑"/>
                  <a:cs typeface="Helvetica" pitchFamily="34" charset="0"/>
                </a:rPr>
                <a:t>У граждан нет достаточных полномочий/работу</a:t>
              </a:r>
            </a:p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34" charset="0"/>
                  <a:ea typeface="微软雅黑"/>
                  <a:cs typeface="Helvetica" pitchFamily="34" charset="0"/>
                </a:rPr>
                <a:t>в данном направлении должны осуществлять специализированные органы</a:t>
              </a: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391254" y="2690341"/>
              <a:ext cx="3699054" cy="484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34" charset="0"/>
                  <a:ea typeface="微软雅黑"/>
                  <a:cs typeface="Helvetica" pitchFamily="34" charset="0"/>
                </a:rPr>
                <a:t>Работа в данном направлении уже проводится на государственном уровне</a:t>
              </a: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1348068" y="3500818"/>
              <a:ext cx="4288845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34" charset="0"/>
                  <a:ea typeface="微软雅黑"/>
                  <a:cs typeface="Helvetica" pitchFamily="34" charset="0"/>
                </a:rPr>
                <a:t>Не считаю это необходимым (мне это не нужно)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63984" y="1886419"/>
              <a:ext cx="4127682" cy="4847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34" charset="0"/>
                  <a:ea typeface="微软雅黑"/>
                  <a:cs typeface="Helvetica" pitchFamily="34" charset="0"/>
                </a:rPr>
                <a:t>Считаю, что результатов не будет/по выявленным фактам коррупции проверки будут формальными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331640" y="4318406"/>
              <a:ext cx="4019670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defTabSz="121917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0" i="0" u="none" strike="noStrike" kern="0" cap="none" spc="0" normalizeH="0" baseline="0" noProof="0" dirty="0" smtClean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Helvetica" pitchFamily="34" charset="0"/>
                  <a:ea typeface="微软雅黑"/>
                  <a:cs typeface="Helvetica" pitchFamily="34" charset="0"/>
                </a:rPr>
                <a:t>Это слишком рискованно для меня и для членов моей семьи</a:t>
              </a:r>
            </a:p>
          </p:txBody>
        </p:sp>
        <p:cxnSp>
          <p:nvCxnSpPr>
            <p:cNvPr id="12" name="Прямая со стрелкой 11"/>
            <p:cNvCxnSpPr/>
            <p:nvPr/>
          </p:nvCxnSpPr>
          <p:spPr>
            <a:xfrm>
              <a:off x="1331640" y="1809136"/>
              <a:ext cx="6485991" cy="1191"/>
            </a:xfrm>
            <a:prstGeom prst="straightConnector1">
              <a:avLst/>
            </a:prstGeom>
            <a:noFill/>
            <a:ln w="34925" cap="rnd" cmpd="sng" algn="ctr">
              <a:solidFill>
                <a:srgbClr val="47413E"/>
              </a:solidFill>
              <a:prstDash val="sysDot"/>
              <a:headEnd type="oval" w="med" len="med"/>
              <a:tailEnd type="oval" w="med" len="med"/>
            </a:ln>
            <a:effectLst/>
          </p:spPr>
        </p:cxnSp>
        <p:cxnSp>
          <p:nvCxnSpPr>
            <p:cNvPr id="13" name="Прямая со стрелкой 12"/>
            <p:cNvCxnSpPr/>
            <p:nvPr/>
          </p:nvCxnSpPr>
          <p:spPr>
            <a:xfrm>
              <a:off x="1314446" y="2582578"/>
              <a:ext cx="6485991" cy="1191"/>
            </a:xfrm>
            <a:prstGeom prst="straightConnector1">
              <a:avLst/>
            </a:prstGeom>
            <a:noFill/>
            <a:ln w="34925" cap="rnd" cmpd="sng" algn="ctr">
              <a:solidFill>
                <a:srgbClr val="47413E"/>
              </a:solidFill>
              <a:prstDash val="sysDot"/>
              <a:headEnd type="oval" w="med" len="med"/>
              <a:tailEnd type="oval" w="med" len="med"/>
            </a:ln>
            <a:effectLst/>
          </p:spPr>
        </p:cxnSp>
        <p:cxnSp>
          <p:nvCxnSpPr>
            <p:cNvPr id="14" name="Прямая со стрелкой 13"/>
            <p:cNvCxnSpPr/>
            <p:nvPr/>
          </p:nvCxnSpPr>
          <p:spPr>
            <a:xfrm>
              <a:off x="1319717" y="3381840"/>
              <a:ext cx="6480720" cy="0"/>
            </a:xfrm>
            <a:prstGeom prst="straightConnector1">
              <a:avLst/>
            </a:prstGeom>
            <a:noFill/>
            <a:ln w="34925" cap="rnd" cmpd="sng" algn="ctr">
              <a:solidFill>
                <a:srgbClr val="47413E"/>
              </a:solidFill>
              <a:prstDash val="sysDot"/>
              <a:headEnd type="oval" w="med" len="med"/>
              <a:tailEnd type="oval" w="med" len="med"/>
            </a:ln>
            <a:effectLst/>
          </p:spPr>
        </p:cxnSp>
        <p:cxnSp>
          <p:nvCxnSpPr>
            <p:cNvPr id="15" name="Прямая со стрелкой 14"/>
            <p:cNvCxnSpPr/>
            <p:nvPr/>
          </p:nvCxnSpPr>
          <p:spPr>
            <a:xfrm>
              <a:off x="1348068" y="4186521"/>
              <a:ext cx="6426714" cy="0"/>
            </a:xfrm>
            <a:prstGeom prst="straightConnector1">
              <a:avLst/>
            </a:prstGeom>
            <a:noFill/>
            <a:ln w="34925" cap="rnd" cmpd="sng" algn="ctr">
              <a:solidFill>
                <a:srgbClr val="47413E"/>
              </a:solidFill>
              <a:prstDash val="sysDot"/>
              <a:headEnd type="oval" w="med" len="med"/>
              <a:tailEnd type="oval" w="med" len="med"/>
            </a:ln>
            <a:effectLst/>
          </p:spPr>
        </p:cxnSp>
        <p:cxnSp>
          <p:nvCxnSpPr>
            <p:cNvPr id="16" name="Прямая со стрелкой 15"/>
            <p:cNvCxnSpPr/>
            <p:nvPr/>
          </p:nvCxnSpPr>
          <p:spPr>
            <a:xfrm>
              <a:off x="1331640" y="1059582"/>
              <a:ext cx="6485991" cy="1191"/>
            </a:xfrm>
            <a:prstGeom prst="straightConnector1">
              <a:avLst/>
            </a:prstGeom>
            <a:noFill/>
            <a:ln w="34925" cap="rnd" cmpd="sng" algn="ctr">
              <a:solidFill>
                <a:srgbClr val="47413E"/>
              </a:solidFill>
              <a:prstDash val="sysDot"/>
              <a:headEnd type="oval" w="med" len="med"/>
              <a:tailEnd type="oval" w="med" len="med"/>
            </a:ln>
            <a:effectLst/>
          </p:spPr>
        </p:cxnSp>
      </p:grpSp>
      <p:sp>
        <p:nvSpPr>
          <p:cNvPr id="2" name="Прямоугольник 1"/>
          <p:cNvSpPr/>
          <p:nvPr/>
        </p:nvSpPr>
        <p:spPr>
          <a:xfrm>
            <a:off x="9495693" y="68013"/>
            <a:ext cx="2360948" cy="610603"/>
          </a:xfrm>
          <a:prstGeom prst="rect">
            <a:avLst/>
          </a:prstGeom>
          <a:noFill/>
          <a:ln>
            <a:solidFill>
              <a:srgbClr val="4E75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2019 г. – 54,6%</a:t>
            </a:r>
            <a:endParaRPr lang="ru-RU" sz="24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150487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矩形 24"/>
          <p:cNvSpPr/>
          <p:nvPr/>
        </p:nvSpPr>
        <p:spPr>
          <a:xfrm>
            <a:off x="261952" y="6501342"/>
            <a:ext cx="1033515" cy="276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1219170">
              <a:defRPr/>
            </a:pP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模板下载：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WWW.HOMEPPT.COM/moban/     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行业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模板：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WWW.HOMEPPT.COM/hangye/ </a:t>
            </a:r>
          </a:p>
          <a:p>
            <a:pPr defTabSz="1219170">
              <a:defRPr/>
            </a:pP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节日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模板：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WWW.HOMEPPT.COM/jieri/           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素材下载：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WWW.HOMEPPT.COM/sucai/</a:t>
            </a:r>
          </a:p>
          <a:p>
            <a:pPr defTabSz="1219170">
              <a:defRPr/>
            </a:pP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背景图片：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WWW.HOMEPPT.COM/beijing/      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图表下载：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WWW.HOMEPPT.COM/tubiao/      </a:t>
            </a:r>
          </a:p>
          <a:p>
            <a:pPr defTabSz="1219170">
              <a:defRPr/>
            </a:pP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优秀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下载：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WWW.HOMEPPT.COM/xiazai/        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教程： 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WWW.HOMEPPT.COM/powerpoint/      </a:t>
            </a:r>
          </a:p>
          <a:p>
            <a:pPr defTabSz="1219170">
              <a:defRPr/>
            </a:pP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Word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教程： 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WWW.HOMEPPT.COM/word/              Excel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教程：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WWW.HOMEPPT.COM/excel/  </a:t>
            </a:r>
          </a:p>
          <a:p>
            <a:pPr defTabSz="1219170">
              <a:defRPr/>
            </a:pP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资料下载：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WWW.HOMEPPT.COM/ziliao/                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课件下载：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WWW.HOMEPPT.COM/kejian/ </a:t>
            </a:r>
          </a:p>
          <a:p>
            <a:pPr defTabSz="1219170">
              <a:defRPr/>
            </a:pP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范文下载：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WWW.HOMEPPT.COM/fanwen/             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试卷下载：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WWW.HOMEPPT.COM/shiti/  </a:t>
            </a:r>
          </a:p>
          <a:p>
            <a:pPr defTabSz="1219170">
              <a:defRPr/>
            </a:pP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教案下载：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WWW.HOMEPPT.COM/jiaoan/        PPT</a:t>
            </a:r>
            <a:r>
              <a:rPr lang="zh-CN" altLang="en-US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论坛：</a:t>
            </a: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www.homeppt.cn</a:t>
            </a:r>
          </a:p>
          <a:p>
            <a:pPr defTabSz="1219170">
              <a:defRPr/>
            </a:pPr>
            <a:r>
              <a:rPr lang="en-US" altLang="zh-CN" sz="133" kern="0" dirty="0">
                <a:solidFill>
                  <a:srgbClr val="7F7F7F">
                    <a:lumMod val="40000"/>
                    <a:lumOff val="60000"/>
                  </a:srgbClr>
                </a:solidFill>
                <a:latin typeface="Calibri"/>
                <a:ea typeface="微软雅黑"/>
              </a:rPr>
              <a:t> </a:t>
            </a:r>
            <a:endParaRPr lang="zh-CN" altLang="en-US" sz="133" kern="0" dirty="0">
              <a:solidFill>
                <a:srgbClr val="7F7F7F">
                  <a:lumMod val="40000"/>
                  <a:lumOff val="60000"/>
                </a:srgbClr>
              </a:solidFill>
              <a:latin typeface="Calibri"/>
              <a:ea typeface="微软雅黑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-39257" y="6336704"/>
            <a:ext cx="5596020" cy="548680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zh-CN" altLang="en-US" sz="2400">
              <a:solidFill>
                <a:prstClr val="white"/>
              </a:solidFill>
              <a:latin typeface="Calibri"/>
              <a:ea typeface="微软雅黑"/>
            </a:endParaRPr>
          </a:p>
        </p:txBody>
      </p:sp>
      <p:cxnSp>
        <p:nvCxnSpPr>
          <p:cNvPr id="37" name="直接连接符 36"/>
          <p:cNvCxnSpPr/>
          <p:nvPr/>
        </p:nvCxnSpPr>
        <p:spPr>
          <a:xfrm>
            <a:off x="6919721" y="6066777"/>
            <a:ext cx="0" cy="318619"/>
          </a:xfrm>
          <a:prstGeom prst="line">
            <a:avLst/>
          </a:prstGeom>
          <a:ln>
            <a:noFil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/>
          <p:cNvCxnSpPr/>
          <p:nvPr/>
        </p:nvCxnSpPr>
        <p:spPr>
          <a:xfrm>
            <a:off x="7999981" y="6066777"/>
            <a:ext cx="0" cy="31861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连接符 38"/>
          <p:cNvCxnSpPr/>
          <p:nvPr/>
        </p:nvCxnSpPr>
        <p:spPr>
          <a:xfrm>
            <a:off x="9513423" y="6059141"/>
            <a:ext cx="0" cy="318619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944010" y="6059142"/>
            <a:ext cx="1941237" cy="33855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defTabSz="1219170"/>
            <a:r>
              <a:rPr lang="ru-RU" altLang="zh-CN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方正兰亭中黑_GBK" panose="02000000000000000000" pitchFamily="2" charset="-122"/>
                <a:ea typeface="方正兰亭中黑_GBK" panose="02000000000000000000" pitchFamily="2" charset="-122"/>
              </a:rPr>
              <a:t>ПРОТИВОДЕЙСТВИЕ</a:t>
            </a:r>
            <a:endParaRPr lang="zh-CN" altLang="en-US" sz="1600" dirty="0">
              <a:solidFill>
                <a:prstClr val="black">
                  <a:lumMod val="75000"/>
                  <a:lumOff val="25000"/>
                </a:prstClr>
              </a:solidFill>
              <a:latin typeface="方正兰亭中黑_GBK" panose="02000000000000000000" pitchFamily="2" charset="-122"/>
              <a:ea typeface="方正兰亭中黑_GBK" panose="02000000000000000000" pitchFamily="2" charset="-122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8108259" y="6039206"/>
            <a:ext cx="1270604" cy="33855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defTabSz="1219170"/>
            <a:r>
              <a:rPr lang="ru-RU" altLang="zh-CN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方正兰亭中黑_GBK" panose="02000000000000000000" pitchFamily="2" charset="-122"/>
                <a:ea typeface="方正兰亭中黑_GBK" panose="02000000000000000000" pitchFamily="2" charset="-122"/>
              </a:rPr>
              <a:t>КОРРУПЦИИ</a:t>
            </a:r>
            <a:endParaRPr lang="zh-CN" altLang="en-US" sz="1600" dirty="0">
              <a:solidFill>
                <a:prstClr val="black">
                  <a:lumMod val="75000"/>
                  <a:lumOff val="25000"/>
                </a:prstClr>
              </a:solidFill>
              <a:latin typeface="方正兰亭中黑_GBK" panose="02000000000000000000" pitchFamily="2" charset="-122"/>
              <a:ea typeface="方正兰亭中黑_GBK" panose="02000000000000000000" pitchFamily="2" charset="-122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524949" y="6074811"/>
            <a:ext cx="2471061" cy="33855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defTabSz="1219170"/>
            <a:r>
              <a:rPr lang="ru-RU" altLang="zh-CN" sz="1600" dirty="0">
                <a:solidFill>
                  <a:prstClr val="black">
                    <a:lumMod val="75000"/>
                    <a:lumOff val="25000"/>
                  </a:prstClr>
                </a:solidFill>
                <a:latin typeface="方正兰亭中黑_GBK" panose="02000000000000000000" pitchFamily="2" charset="-122"/>
                <a:ea typeface="方正兰亭中黑_GBK" panose="02000000000000000000" pitchFamily="2" charset="-122"/>
              </a:rPr>
              <a:t>В РЕСПУБЛИКЕ ТАТАРСТАН</a:t>
            </a:r>
            <a:endParaRPr lang="zh-CN" altLang="en-US" sz="1600" dirty="0">
              <a:solidFill>
                <a:prstClr val="black">
                  <a:lumMod val="75000"/>
                  <a:lumOff val="25000"/>
                </a:prstClr>
              </a:solidFill>
              <a:latin typeface="方正兰亭中黑_GBK" panose="02000000000000000000" pitchFamily="2" charset="-122"/>
              <a:ea typeface="方正兰亭中黑_GBK" panose="02000000000000000000" pitchFamily="2" charset="-122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1663443" y="6431301"/>
            <a:ext cx="2997872" cy="338554"/>
          </a:xfrm>
          <a:prstGeom prst="rect">
            <a:avLst/>
          </a:prstGeom>
          <a:noFill/>
        </p:spPr>
        <p:txBody>
          <a:bodyPr wrap="none" lIns="91440" tIns="45720" rIns="91440" bIns="45720" rtlCol="0">
            <a:spAutoFit/>
          </a:bodyPr>
          <a:lstStyle/>
          <a:p>
            <a:pPr defTabSz="1219170"/>
            <a:r>
              <a:rPr lang="en-US" altLang="zh-CN" sz="1600" dirty="0">
                <a:solidFill>
                  <a:prstClr val="white"/>
                </a:solidFill>
                <a:latin typeface="微软雅黑"/>
                <a:ea typeface="微软雅黑"/>
              </a:rPr>
              <a:t>HTTP</a:t>
            </a:r>
            <a:r>
              <a:rPr lang="tt-RU" altLang="zh-CN" sz="1600" dirty="0" smtClean="0">
                <a:solidFill>
                  <a:prstClr val="white"/>
                </a:solidFill>
                <a:latin typeface="微软雅黑"/>
                <a:ea typeface="微软雅黑"/>
              </a:rPr>
              <a:t>://</a:t>
            </a:r>
            <a:r>
              <a:rPr lang="ru-RU" altLang="zh-CN" sz="1600" dirty="0" smtClean="0">
                <a:solidFill>
                  <a:prstClr val="white"/>
                </a:solidFill>
                <a:latin typeface="微软雅黑"/>
                <a:ea typeface="微软雅黑"/>
              </a:rPr>
              <a:t>М</a:t>
            </a:r>
            <a:r>
              <a:rPr lang="en-US" altLang="zh-CN" sz="1600" dirty="0" smtClean="0">
                <a:solidFill>
                  <a:prstClr val="white"/>
                </a:solidFill>
                <a:latin typeface="微软雅黑"/>
                <a:ea typeface="微软雅黑"/>
              </a:rPr>
              <a:t>ERT.TATARSTAN.RU</a:t>
            </a:r>
            <a:endParaRPr lang="zh-CN" altLang="en-US" sz="1600" dirty="0">
              <a:solidFill>
                <a:prstClr val="white"/>
              </a:solidFill>
              <a:latin typeface="微软雅黑"/>
              <a:ea typeface="微软雅黑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5076709" y="1687419"/>
            <a:ext cx="342816" cy="672327"/>
          </a:xfrm>
          <a:prstGeom prst="rect">
            <a:avLst/>
          </a:prstGeom>
          <a:solidFill>
            <a:srgbClr val="4E75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zh-CN" altLang="en-US" sz="2400">
              <a:solidFill>
                <a:prstClr val="white"/>
              </a:solidFill>
              <a:latin typeface="Calibri"/>
              <a:ea typeface="微软雅黑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5076710" y="1687419"/>
            <a:ext cx="2628255" cy="329511"/>
          </a:xfrm>
          <a:prstGeom prst="rect">
            <a:avLst/>
          </a:prstGeom>
          <a:solidFill>
            <a:srgbClr val="4E75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zh-CN" altLang="en-US" sz="2400">
              <a:solidFill>
                <a:prstClr val="white"/>
              </a:solidFill>
              <a:latin typeface="Calibri"/>
              <a:ea typeface="微软雅黑"/>
            </a:endParaRPr>
          </a:p>
        </p:txBody>
      </p:sp>
      <p:sp>
        <p:nvSpPr>
          <p:cNvPr id="9" name="矩形 8"/>
          <p:cNvSpPr/>
          <p:nvPr/>
        </p:nvSpPr>
        <p:spPr>
          <a:xfrm rot="5400000">
            <a:off x="6308592" y="2969518"/>
            <a:ext cx="2893709" cy="329511"/>
          </a:xfrm>
          <a:prstGeom prst="rect">
            <a:avLst/>
          </a:prstGeom>
          <a:solidFill>
            <a:srgbClr val="4E75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zh-CN" altLang="en-US" sz="2400">
              <a:solidFill>
                <a:prstClr val="white"/>
              </a:solidFill>
              <a:latin typeface="Calibri"/>
              <a:ea typeface="微软雅黑"/>
            </a:endParaRPr>
          </a:p>
        </p:txBody>
      </p:sp>
      <p:sp>
        <p:nvSpPr>
          <p:cNvPr id="10" name="矩形 9"/>
          <p:cNvSpPr/>
          <p:nvPr/>
        </p:nvSpPr>
        <p:spPr>
          <a:xfrm flipV="1">
            <a:off x="5076709" y="3908801"/>
            <a:ext cx="342816" cy="457088"/>
          </a:xfrm>
          <a:prstGeom prst="rect">
            <a:avLst/>
          </a:prstGeom>
          <a:solidFill>
            <a:srgbClr val="4E75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zh-CN" altLang="en-US" sz="2400">
              <a:solidFill>
                <a:prstClr val="white"/>
              </a:solidFill>
              <a:latin typeface="Calibri"/>
              <a:ea typeface="微软雅黑"/>
            </a:endParaRPr>
          </a:p>
        </p:txBody>
      </p:sp>
      <p:sp>
        <p:nvSpPr>
          <p:cNvPr id="11" name="矩形 10"/>
          <p:cNvSpPr/>
          <p:nvPr/>
        </p:nvSpPr>
        <p:spPr>
          <a:xfrm flipV="1">
            <a:off x="5076710" y="4251618"/>
            <a:ext cx="2628255" cy="329511"/>
          </a:xfrm>
          <a:prstGeom prst="rect">
            <a:avLst/>
          </a:prstGeom>
          <a:solidFill>
            <a:srgbClr val="4E75E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defTabSz="1219170"/>
            <a:endParaRPr lang="zh-CN" altLang="en-US" sz="2400">
              <a:solidFill>
                <a:prstClr val="white"/>
              </a:solidFill>
              <a:latin typeface="Calibri"/>
              <a:ea typeface="微软雅黑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03141" y="2437428"/>
            <a:ext cx="4084451" cy="14773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none" lIns="0" tIns="0" rIns="0" bIns="0" numCol="1" anchor="t" anchorCtr="0" compatLnSpc="1">
            <a:prstTxWarp prst="textNoShape">
              <a:avLst/>
            </a:prstTxWarp>
            <a:spAutoFit/>
          </a:bodyPr>
          <a:lstStyle>
            <a:defPPr>
              <a:defRPr lang="zh-CN"/>
            </a:defPPr>
            <a:lvl1pPr defTabSz="685800" fontAlgn="base">
              <a:spcBef>
                <a:spcPct val="0"/>
              </a:spcBef>
              <a:spcAft>
                <a:spcPct val="0"/>
              </a:spcAft>
              <a:defRPr sz="2700">
                <a:solidFill>
                  <a:schemeClr val="tx1">
                    <a:lumMod val="75000"/>
                    <a:lumOff val="25000"/>
                  </a:schemeClr>
                </a:solidFill>
                <a:latin typeface="Agency FB" pitchFamily="34" charset="0"/>
                <a:ea typeface="宋体" pitchFamily="2" charset="-122"/>
                <a:cs typeface="宋体" pitchFamily="2" charset="-122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宋体" pitchFamily="2" charset="-122"/>
                <a:cs typeface="宋体" pitchFamily="2" charset="-122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宋体" pitchFamily="2" charset="-122"/>
                <a:cs typeface="宋体" pitchFamily="2" charset="-122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宋体" pitchFamily="2" charset="-122"/>
                <a:cs typeface="宋体" pitchFamily="2" charset="-122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宋体" pitchFamily="2" charset="-122"/>
                <a:cs typeface="宋体" pitchFamily="2" charset="-122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宋体" pitchFamily="2" charset="-122"/>
                <a:cs typeface="宋体" pitchFamily="2" charset="-122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宋体" pitchFamily="2" charset="-122"/>
                <a:cs typeface="宋体" pitchFamily="2" charset="-122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宋体" pitchFamily="2" charset="-122"/>
                <a:cs typeface="宋体" pitchFamily="2" charset="-122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latin typeface="Arial" pitchFamily="34" charset="0"/>
                <a:ea typeface="宋体" pitchFamily="2" charset="-122"/>
                <a:cs typeface="宋体" pitchFamily="2" charset="-122"/>
              </a:defRPr>
            </a:lvl9pPr>
          </a:lstStyle>
          <a:p>
            <a:pPr defTabSz="914377"/>
            <a:r>
              <a:rPr lang="ru-RU" altLang="zh-CN" sz="4800" dirty="0">
                <a:solidFill>
                  <a:srgbClr val="3F3F3F">
                    <a:lumMod val="75000"/>
                  </a:srgbClr>
                </a:solidFill>
                <a:latin typeface="微软雅黑"/>
                <a:ea typeface="微软雅黑"/>
              </a:rPr>
              <a:t>Спасибо</a:t>
            </a:r>
          </a:p>
          <a:p>
            <a:pPr defTabSz="914377"/>
            <a:r>
              <a:rPr lang="ru-RU" altLang="zh-CN" sz="4800" dirty="0">
                <a:solidFill>
                  <a:srgbClr val="3F3F3F">
                    <a:lumMod val="75000"/>
                  </a:srgbClr>
                </a:solidFill>
                <a:latin typeface="微软雅黑"/>
                <a:ea typeface="微软雅黑"/>
              </a:rPr>
              <a:t>за внимание!</a:t>
            </a:r>
            <a:endParaRPr lang="zh-CN" altLang="en-US" sz="4800" dirty="0">
              <a:solidFill>
                <a:srgbClr val="3F3F3F">
                  <a:lumMod val="75000"/>
                </a:srgbClr>
              </a:solidFill>
              <a:latin typeface="微软雅黑"/>
              <a:ea typeface="微软雅黑"/>
            </a:endParaRPr>
          </a:p>
        </p:txBody>
      </p:sp>
      <p:sp>
        <p:nvSpPr>
          <p:cNvPr id="21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 defTabSz="1219170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9011094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500"/>
                            </p:stCondLst>
                            <p:childTnLst>
                              <p:par>
                                <p:cTn id="2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850"/>
                            </p:stCondLst>
                            <p:childTnLst>
                              <p:par>
                                <p:cTn id="3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8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grpId="0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175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2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6050"/>
                            </p:stCondLst>
                            <p:childTnLst>
                              <p:par>
                                <p:cTn id="57" presetID="22" presetClass="entr" presetSubtype="8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7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41" grpId="0"/>
      <p:bldP spid="42" grpId="0"/>
      <p:bldP spid="43" grpId="0"/>
      <p:bldP spid="46" grpId="0"/>
      <p:bldP spid="7" grpId="0" animBg="1"/>
      <p:bldP spid="8" grpId="0" animBg="1"/>
      <p:bldP spid="9" grpId="0" animBg="1"/>
      <p:bldP spid="10" grpId="0" animBg="1"/>
      <p:bldP spid="11" grpId="0" animBg="1"/>
      <p:bldP spid="23" grpId="0"/>
      <p:bldP spid="2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рямоугольник 12"/>
          <p:cNvSpPr/>
          <p:nvPr/>
        </p:nvSpPr>
        <p:spPr>
          <a:xfrm>
            <a:off x="2699585" y="1679112"/>
            <a:ext cx="9167828" cy="168588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259191" y="140132"/>
            <a:ext cx="11608222" cy="1569660"/>
          </a:xfrm>
          <a:prstGeom prst="rect">
            <a:avLst/>
          </a:prstGeom>
          <a:ln w="161925"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2BA7F6"/>
                </a:solidFill>
                <a:latin typeface="Helvetica" pitchFamily="34" charset="0"/>
                <a:cs typeface="Helvetica" pitchFamily="34" charset="0"/>
              </a:rPr>
              <a:t>ПОСТАНОВЛЕНИЕ КАБИНЕТА МИНИСТРОВ РЕСПУБЛИКИ ТАТАРСТАН</a:t>
            </a:r>
          </a:p>
          <a:p>
            <a:r>
              <a:rPr lang="ru-RU" sz="2400" dirty="0" smtClean="0">
                <a:solidFill>
                  <a:srgbClr val="2BA7F6"/>
                </a:solidFill>
                <a:latin typeface="Helvetica" pitchFamily="34" charset="0"/>
                <a:cs typeface="Helvetica" pitchFamily="34" charset="0"/>
              </a:rPr>
              <a:t>от </a:t>
            </a:r>
            <a:r>
              <a:rPr lang="en-US" sz="2400" dirty="0" smtClean="0">
                <a:solidFill>
                  <a:srgbClr val="2BA7F6"/>
                </a:solidFill>
                <a:latin typeface="Helvetica" pitchFamily="34" charset="0"/>
                <a:cs typeface="Helvetica" pitchFamily="34" charset="0"/>
              </a:rPr>
              <a:t>19</a:t>
            </a:r>
            <a:r>
              <a:rPr lang="ru-RU" sz="2400" dirty="0" smtClean="0">
                <a:solidFill>
                  <a:srgbClr val="2BA7F6"/>
                </a:solidFill>
                <a:latin typeface="Helvetica" pitchFamily="34" charset="0"/>
                <a:cs typeface="Helvetica" pitchFamily="34" charset="0"/>
              </a:rPr>
              <a:t> июля 2014 г. </a:t>
            </a:r>
            <a:r>
              <a:rPr lang="ru-RU" sz="2400" dirty="0">
                <a:solidFill>
                  <a:srgbClr val="2BA7F6"/>
                </a:solidFill>
                <a:latin typeface="Helvetica" pitchFamily="34" charset="0"/>
                <a:cs typeface="Helvetica" pitchFamily="34" charset="0"/>
              </a:rPr>
              <a:t>№</a:t>
            </a:r>
            <a:r>
              <a:rPr lang="ru-RU" sz="2400" dirty="0" smtClean="0">
                <a:solidFill>
                  <a:srgbClr val="2BA7F6"/>
                </a:solidFill>
                <a:latin typeface="Helvetica" pitchFamily="34" charset="0"/>
                <a:cs typeface="Helvetica" pitchFamily="34" charset="0"/>
              </a:rPr>
              <a:t> 512 ОБ УТВЕРЖДЕНИИ ГОСУДАРСТВЕННОЙ ПРОГРАММЫ «РЕАЛИЗАЦИЯ АНТИКОРРУПЦИОННОЙ ПОЛИТИКИ РЕСПУБЛИКИ ТАТАРСТАН НА 2015 - 202</a:t>
            </a:r>
            <a:r>
              <a:rPr lang="en-US" sz="2400" dirty="0" smtClean="0">
                <a:solidFill>
                  <a:srgbClr val="2BA7F6"/>
                </a:solidFill>
                <a:latin typeface="Helvetica" pitchFamily="34" charset="0"/>
                <a:cs typeface="Helvetica" pitchFamily="34" charset="0"/>
              </a:rPr>
              <a:t>4</a:t>
            </a:r>
            <a:r>
              <a:rPr lang="ru-RU" sz="2400" dirty="0" smtClean="0">
                <a:solidFill>
                  <a:srgbClr val="2BA7F6"/>
                </a:solidFill>
                <a:latin typeface="Helvetica" pitchFamily="34" charset="0"/>
                <a:cs typeface="Helvetica" pitchFamily="34" charset="0"/>
              </a:rPr>
              <a:t> ГОДЫ» </a:t>
            </a:r>
            <a:endParaRPr lang="ru-RU" sz="2400" dirty="0">
              <a:solidFill>
                <a:srgbClr val="2BA7F6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732115" y="3992768"/>
            <a:ext cx="587920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Мониторинг </a:t>
            </a:r>
            <a:r>
              <a:rPr lang="ru-RU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эффективности деятельности субъектов антикоррупционной политики </a:t>
            </a:r>
            <a:endParaRPr lang="ru-RU" sz="2400" dirty="0" smtClean="0"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r>
              <a:rPr lang="ru-RU" sz="24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по </a:t>
            </a:r>
            <a:r>
              <a:rPr lang="ru-RU" sz="24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реализации </a:t>
            </a:r>
            <a:r>
              <a:rPr lang="ru-RU" sz="24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антикоррупционных мер </a:t>
            </a:r>
          </a:p>
          <a:p>
            <a:r>
              <a:rPr lang="ru-RU" sz="24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на территории Республики Татарстан</a:t>
            </a:r>
            <a:endParaRPr lang="ru-RU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2602309" y="2353385"/>
            <a:ext cx="9897734" cy="64294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800" dirty="0" smtClean="0">
                <a:solidFill>
                  <a:srgbClr val="38CACB"/>
                </a:solidFill>
                <a:latin typeface="Helvetica" pitchFamily="34" charset="0"/>
                <a:cs typeface="Helvetica" pitchFamily="34" charset="0"/>
              </a:rPr>
              <a:t>ЗАДАЧА 3: </a:t>
            </a:r>
          </a:p>
          <a:p>
            <a:r>
              <a:rPr lang="ru-RU" sz="2800" dirty="0" smtClean="0">
                <a:solidFill>
                  <a:srgbClr val="38CACB"/>
                </a:solidFill>
                <a:latin typeface="Helvetica" pitchFamily="34" charset="0"/>
                <a:cs typeface="Helvetica" pitchFamily="34" charset="0"/>
              </a:rPr>
              <a:t>ОЦЕНКА СОСТОЯНИЯ КОРРУПЦИИ ПОСРЕДСТВОМ ПРОВЕДЕНИЯ МОНИТОРИНГОВЫХ ИССЛЕДОВАНИЙ</a:t>
            </a:r>
            <a:endParaRPr lang="ru-RU" sz="2800" dirty="0">
              <a:solidFill>
                <a:srgbClr val="38CACB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7006756" y="3953385"/>
            <a:ext cx="5126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Социологический опрос </a:t>
            </a:r>
          </a:p>
          <a:p>
            <a:r>
              <a:rPr lang="ru-RU" sz="24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о коррупции </a:t>
            </a:r>
          </a:p>
          <a:p>
            <a:r>
              <a:rPr lang="ru-RU" sz="24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в Республике Татарстан</a:t>
            </a:r>
            <a:endParaRPr lang="ru-RU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graphicFrame>
        <p:nvGraphicFramePr>
          <p:cNvPr id="17" name="Диаграмма 16"/>
          <p:cNvGraphicFramePr/>
          <p:nvPr>
            <p:extLst>
              <p:ext uri="{D42A27DB-BD31-4B8C-83A1-F6EECF244321}">
                <p14:modId xmlns:p14="http://schemas.microsoft.com/office/powerpoint/2010/main" val="1456503682"/>
              </p:ext>
            </p:extLst>
          </p:nvPr>
        </p:nvGraphicFramePr>
        <p:xfrm>
          <a:off x="389107" y="1693540"/>
          <a:ext cx="1946336" cy="1962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257818" y="4721431"/>
            <a:ext cx="5698797" cy="1938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6191734" y="4721430"/>
            <a:ext cx="5698797" cy="193899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257818" y="4019217"/>
            <a:ext cx="11635580" cy="534333"/>
          </a:xfrm>
          <a:prstGeom prst="rect">
            <a:avLst/>
          </a:prstGeom>
          <a:noFill/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Блок-схема: узел 11"/>
          <p:cNvSpPr/>
          <p:nvPr/>
        </p:nvSpPr>
        <p:spPr>
          <a:xfrm>
            <a:off x="330384" y="4062756"/>
            <a:ext cx="293615" cy="261805"/>
          </a:xfrm>
          <a:prstGeom prst="flowChartConnector">
            <a:avLst/>
          </a:prstGeom>
          <a:solidFill>
            <a:srgbClr val="4E75E0"/>
          </a:solidFill>
          <a:ln>
            <a:solidFill>
              <a:srgbClr val="4E75E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6652187" y="4062757"/>
            <a:ext cx="293615" cy="261805"/>
          </a:xfrm>
          <a:prstGeom prst="flowChartConnector">
            <a:avLst/>
          </a:prstGeom>
          <a:solidFill>
            <a:srgbClr val="4E75E0"/>
          </a:solidFill>
          <a:ln>
            <a:solidFill>
              <a:srgbClr val="4E75E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21378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8649" y="-45132"/>
            <a:ext cx="11886511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Мониторинг </a:t>
            </a:r>
            <a:r>
              <a:rPr lang="ru-RU" sz="28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эффективности деятельности субъектов антикоррупционной политики </a:t>
            </a:r>
            <a:r>
              <a:rPr lang="ru-RU" sz="28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по </a:t>
            </a:r>
            <a:r>
              <a:rPr lang="ru-RU" sz="2800" dirty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реализации </a:t>
            </a:r>
            <a:r>
              <a:rPr lang="ru-RU" sz="28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антикоррупционных мер на территории Республики Татарстан</a:t>
            </a:r>
            <a:endParaRPr lang="ru-RU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Прямоугольник с двумя вырезанными противолежащими углами 9"/>
          <p:cNvSpPr/>
          <p:nvPr/>
        </p:nvSpPr>
        <p:spPr>
          <a:xfrm>
            <a:off x="7522160" y="1242834"/>
            <a:ext cx="4669744" cy="1410978"/>
          </a:xfrm>
          <a:prstGeom prst="snip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Постановление </a:t>
            </a:r>
            <a:r>
              <a:rPr lang="ru-RU" sz="20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Кабинета Министров Республики Татарстан </a:t>
            </a:r>
            <a:endParaRPr lang="ru-RU" sz="2000" dirty="0">
              <a:solidFill>
                <a:schemeClr val="tx1"/>
              </a:solidFill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№ 463 от 10.06.2011г. 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138483" y="1444155"/>
            <a:ext cx="2107069" cy="1736479"/>
          </a:xfrm>
          <a:prstGeom prst="rect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4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Нормативно-правовая база</a:t>
            </a:r>
            <a:endParaRPr lang="ru-RU" sz="24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38484" y="3331956"/>
            <a:ext cx="2095916" cy="1669358"/>
          </a:xfrm>
          <a:prstGeom prst="rect">
            <a:avLst/>
          </a:prstGeom>
          <a:solidFill>
            <a:srgbClr val="2BA7F6"/>
          </a:solidFill>
          <a:ln>
            <a:solidFill>
              <a:srgbClr val="2BA7F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Субъекты</a:t>
            </a:r>
            <a:endParaRPr lang="ru-RU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38484" y="5242768"/>
            <a:ext cx="2096461" cy="1454839"/>
          </a:xfrm>
          <a:prstGeom prst="rect">
            <a:avLst/>
          </a:prstGeom>
          <a:solidFill>
            <a:srgbClr val="4E75E0"/>
          </a:solidFill>
          <a:ln>
            <a:solidFill>
              <a:srgbClr val="4E75E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П</a:t>
            </a:r>
            <a:r>
              <a:rPr lang="ru-RU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ериодичность</a:t>
            </a:r>
            <a:endParaRPr lang="ru-RU" sz="20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538943" y="1436858"/>
            <a:ext cx="4504887" cy="12390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Прямоугольник с двумя вырезанными противолежащими углами 8"/>
          <p:cNvSpPr/>
          <p:nvPr/>
        </p:nvSpPr>
        <p:spPr>
          <a:xfrm>
            <a:off x="2868657" y="1274946"/>
            <a:ext cx="4236817" cy="1386335"/>
          </a:xfrm>
          <a:prstGeom prst="snip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Helvetica" panose="020B0604020202020204" pitchFamily="34" charset="0"/>
                <a:cs typeface="Helvetica" pitchFamily="34" charset="0"/>
              </a:rPr>
              <a:t>Указ Президента </a:t>
            </a:r>
            <a:endParaRPr lang="ru-RU" sz="2000" dirty="0" smtClean="0">
              <a:solidFill>
                <a:schemeClr val="tx1"/>
              </a:solidFill>
              <a:latin typeface="Helvetica" panose="020B0604020202020204" pitchFamily="34" charset="0"/>
              <a:cs typeface="Helvetica" pitchFamily="34" charset="0"/>
            </a:endParaRPr>
          </a:p>
          <a:p>
            <a:pPr>
              <a:defRPr/>
            </a:pPr>
            <a:r>
              <a:rPr lang="ru-RU" sz="20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itchFamily="34" charset="0"/>
              </a:rPr>
              <a:t>Республики Татарстан </a:t>
            </a:r>
            <a:endParaRPr lang="ru-RU" sz="2000" dirty="0">
              <a:solidFill>
                <a:schemeClr val="tx1"/>
              </a:solidFill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ru-RU" sz="2000" dirty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№ УП-148 от 23.03.2011г. </a:t>
            </a:r>
          </a:p>
        </p:txBody>
      </p:sp>
      <p:sp>
        <p:nvSpPr>
          <p:cNvPr id="9" name="Блок-схема: узел 8"/>
          <p:cNvSpPr/>
          <p:nvPr/>
        </p:nvSpPr>
        <p:spPr>
          <a:xfrm>
            <a:off x="2625567" y="1543295"/>
            <a:ext cx="293615" cy="261805"/>
          </a:xfrm>
          <a:prstGeom prst="flowChartConnector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7260480" y="1422263"/>
            <a:ext cx="4626720" cy="127282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550257" y="3068145"/>
            <a:ext cx="4555218" cy="1143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567033" y="4318737"/>
            <a:ext cx="4538441" cy="11676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Прямоугольник 12"/>
          <p:cNvSpPr/>
          <p:nvPr/>
        </p:nvSpPr>
        <p:spPr>
          <a:xfrm>
            <a:off x="7260480" y="3058728"/>
            <a:ext cx="4626720" cy="11529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Прямоугольник 13"/>
          <p:cNvSpPr/>
          <p:nvPr/>
        </p:nvSpPr>
        <p:spPr>
          <a:xfrm>
            <a:off x="3005829" y="3290197"/>
            <a:ext cx="523429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atin typeface="Helvetica" pitchFamily="34" charset="0"/>
                <a:cs typeface="Helvetica" pitchFamily="34" charset="0"/>
              </a:rPr>
              <a:t>Территориальные органы </a:t>
            </a:r>
            <a:endParaRPr lang="ru-RU" sz="2000" dirty="0" smtClean="0"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ru-RU" sz="2000" dirty="0" smtClean="0">
                <a:latin typeface="Helvetica" pitchFamily="34" charset="0"/>
                <a:cs typeface="Helvetica" pitchFamily="34" charset="0"/>
              </a:rPr>
              <a:t>федеральных </a:t>
            </a:r>
            <a:r>
              <a:rPr lang="ru-RU" sz="2000" dirty="0">
                <a:latin typeface="Helvetica" pitchFamily="34" charset="0"/>
                <a:cs typeface="Helvetica" pitchFamily="34" charset="0"/>
              </a:rPr>
              <a:t>органов </a:t>
            </a:r>
          </a:p>
          <a:p>
            <a:pPr>
              <a:defRPr/>
            </a:pPr>
            <a:r>
              <a:rPr lang="ru-RU" sz="2000" dirty="0">
                <a:latin typeface="Helvetica" pitchFamily="34" charset="0"/>
                <a:cs typeface="Helvetica" pitchFamily="34" charset="0"/>
              </a:rPr>
              <a:t>исполнительной власти по РТ </a:t>
            </a:r>
          </a:p>
        </p:txBody>
      </p:sp>
      <p:sp>
        <p:nvSpPr>
          <p:cNvPr id="15" name="Прямоугольник 14"/>
          <p:cNvSpPr/>
          <p:nvPr/>
        </p:nvSpPr>
        <p:spPr>
          <a:xfrm>
            <a:off x="3012928" y="4293428"/>
            <a:ext cx="371480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atin typeface="Helvetica" pitchFamily="34" charset="0"/>
                <a:cs typeface="Helvetica" pitchFamily="34" charset="0"/>
              </a:rPr>
              <a:t>Органы исполнительной власти РТ </a:t>
            </a:r>
          </a:p>
        </p:txBody>
      </p:sp>
      <p:sp>
        <p:nvSpPr>
          <p:cNvPr id="16" name="Прямоугольник 15"/>
          <p:cNvSpPr/>
          <p:nvPr/>
        </p:nvSpPr>
        <p:spPr>
          <a:xfrm>
            <a:off x="7804024" y="3191865"/>
            <a:ext cx="4271136" cy="132343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atin typeface="Helvetica" pitchFamily="34" charset="0"/>
                <a:cs typeface="Helvetica" pitchFamily="34" charset="0"/>
              </a:rPr>
              <a:t>Органы  местного самоуправления муниципальных районов и городских округов РТ </a:t>
            </a:r>
          </a:p>
          <a:p>
            <a:pPr>
              <a:defRPr/>
            </a:pPr>
            <a:endParaRPr lang="ru-RU" sz="20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809188" y="4265355"/>
            <a:ext cx="443782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atin typeface="Helvetica" pitchFamily="34" charset="0"/>
                <a:cs typeface="Helvetica" pitchFamily="34" charset="0"/>
              </a:rPr>
              <a:t>Управление судебного </a:t>
            </a:r>
            <a:r>
              <a:rPr lang="ru-RU" sz="2000" dirty="0" smtClean="0">
                <a:latin typeface="Helvetica" pitchFamily="34" charset="0"/>
                <a:cs typeface="Helvetica" pitchFamily="34" charset="0"/>
              </a:rPr>
              <a:t>департамента </a:t>
            </a:r>
            <a:r>
              <a:rPr lang="ru-RU" sz="2000" dirty="0">
                <a:latin typeface="Helvetica" pitchFamily="34" charset="0"/>
                <a:cs typeface="Helvetica" pitchFamily="34" charset="0"/>
              </a:rPr>
              <a:t>в РТ, </a:t>
            </a:r>
            <a:endParaRPr lang="ru-RU" sz="2000" dirty="0" smtClean="0"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r>
              <a:rPr lang="ru-RU" sz="2000" dirty="0" smtClean="0">
                <a:latin typeface="Helvetica" pitchFamily="34" charset="0"/>
                <a:cs typeface="Helvetica" pitchFamily="34" charset="0"/>
              </a:rPr>
              <a:t>Прокуратура </a:t>
            </a:r>
            <a:r>
              <a:rPr lang="ru-RU" sz="2000" dirty="0">
                <a:latin typeface="Helvetica" pitchFamily="34" charset="0"/>
                <a:cs typeface="Helvetica" pitchFamily="34" charset="0"/>
              </a:rPr>
              <a:t>РТ, Счетная палата </a:t>
            </a:r>
            <a:r>
              <a:rPr lang="ru-RU" sz="2000" dirty="0" smtClean="0">
                <a:latin typeface="Helvetica" pitchFamily="34" charset="0"/>
                <a:cs typeface="Helvetica" pitchFamily="34" charset="0"/>
              </a:rPr>
              <a:t>РТ</a:t>
            </a:r>
            <a:endParaRPr lang="ru-RU" sz="20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7344505" y="4305860"/>
            <a:ext cx="4626720" cy="116595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Прямоугольник 18"/>
          <p:cNvSpPr/>
          <p:nvPr/>
        </p:nvSpPr>
        <p:spPr>
          <a:xfrm>
            <a:off x="2538942" y="5851317"/>
            <a:ext cx="9348257" cy="8462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3129661" y="5280873"/>
            <a:ext cx="371480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000" dirty="0">
                <a:latin typeface="Helvetica" pitchFamily="34" charset="0"/>
                <a:cs typeface="Helvetica" pitchFamily="34" charset="0"/>
              </a:rPr>
              <a:t>П</a:t>
            </a:r>
            <a:r>
              <a:rPr lang="ru-RU" sz="2000" dirty="0" smtClean="0">
                <a:latin typeface="Helvetica" pitchFamily="34" charset="0"/>
                <a:cs typeface="Helvetica" pitchFamily="34" charset="0"/>
              </a:rPr>
              <a:t>олугодовая</a:t>
            </a:r>
            <a:endParaRPr lang="ru-RU" sz="20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21" name="Блок-схема: узел 20"/>
          <p:cNvSpPr/>
          <p:nvPr/>
        </p:nvSpPr>
        <p:spPr>
          <a:xfrm>
            <a:off x="2640368" y="3364781"/>
            <a:ext cx="293615" cy="261805"/>
          </a:xfrm>
          <a:prstGeom prst="flowChartConnector">
            <a:avLst/>
          </a:prstGeom>
          <a:solidFill>
            <a:srgbClr val="2BA7F6"/>
          </a:solidFill>
          <a:ln>
            <a:solidFill>
              <a:srgbClr val="2BA7F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7344505" y="1528186"/>
            <a:ext cx="293615" cy="261805"/>
          </a:xfrm>
          <a:prstGeom prst="flowChartConnector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>
            <a:off x="7437562" y="4415554"/>
            <a:ext cx="293615" cy="261805"/>
          </a:xfrm>
          <a:prstGeom prst="flowChartConnector">
            <a:avLst/>
          </a:prstGeom>
          <a:solidFill>
            <a:srgbClr val="2BA7F6"/>
          </a:solidFill>
          <a:ln>
            <a:solidFill>
              <a:srgbClr val="2BA7F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/>
          <p:cNvSpPr/>
          <p:nvPr/>
        </p:nvSpPr>
        <p:spPr>
          <a:xfrm>
            <a:off x="2636361" y="4334706"/>
            <a:ext cx="293615" cy="261805"/>
          </a:xfrm>
          <a:prstGeom prst="flowChartConnector">
            <a:avLst/>
          </a:prstGeom>
          <a:solidFill>
            <a:srgbClr val="2BA7F6"/>
          </a:solidFill>
          <a:ln>
            <a:solidFill>
              <a:srgbClr val="2BA7F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Блок-схема: узел 24"/>
          <p:cNvSpPr/>
          <p:nvPr/>
        </p:nvSpPr>
        <p:spPr>
          <a:xfrm>
            <a:off x="7427457" y="3232005"/>
            <a:ext cx="293615" cy="261805"/>
          </a:xfrm>
          <a:prstGeom prst="flowChartConnector">
            <a:avLst/>
          </a:prstGeom>
          <a:solidFill>
            <a:srgbClr val="2BA7F6"/>
          </a:solidFill>
          <a:ln>
            <a:solidFill>
              <a:srgbClr val="2BA7F6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Блок-схема: узел 25"/>
          <p:cNvSpPr/>
          <p:nvPr/>
        </p:nvSpPr>
        <p:spPr>
          <a:xfrm>
            <a:off x="2636361" y="5290623"/>
            <a:ext cx="293615" cy="261805"/>
          </a:xfrm>
          <a:prstGeom prst="flowChartConnector">
            <a:avLst/>
          </a:prstGeom>
          <a:solidFill>
            <a:srgbClr val="4E75E0"/>
          </a:solidFill>
          <a:ln>
            <a:solidFill>
              <a:srgbClr val="4E75E0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460494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6218900" y="822194"/>
            <a:ext cx="5440942" cy="508844"/>
          </a:xfrm>
          <a:prstGeom prst="rect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38CACB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408560" y="807997"/>
            <a:ext cx="5440942" cy="508844"/>
          </a:xfrm>
          <a:prstGeom prst="rect">
            <a:avLst/>
          </a:prstGeom>
          <a:solidFill>
            <a:srgbClr val="2BA7F6"/>
          </a:solidFill>
          <a:ln>
            <a:solidFill>
              <a:srgbClr val="2BA7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126460" y="116544"/>
            <a:ext cx="11887199" cy="39102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32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Организация и проведение Антикоррупционного мониторинга</a:t>
            </a:r>
          </a:p>
        </p:txBody>
      </p:sp>
      <p:sp>
        <p:nvSpPr>
          <p:cNvPr id="28" name="Прямоугольник 27"/>
          <p:cNvSpPr/>
          <p:nvPr/>
        </p:nvSpPr>
        <p:spPr>
          <a:xfrm>
            <a:off x="282101" y="794904"/>
            <a:ext cx="5440942" cy="4769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до</a:t>
            </a:r>
            <a:r>
              <a:rPr lang="en-US" sz="28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2017 </a:t>
            </a:r>
            <a:r>
              <a:rPr lang="ru-RU" sz="2800" dirty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года</a:t>
            </a:r>
          </a:p>
        </p:txBody>
      </p:sp>
      <p:sp>
        <p:nvSpPr>
          <p:cNvPr id="29" name="Прямоугольник 28"/>
          <p:cNvSpPr/>
          <p:nvPr/>
        </p:nvSpPr>
        <p:spPr>
          <a:xfrm>
            <a:off x="6211495" y="797855"/>
            <a:ext cx="5675703" cy="4967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ru-RU" sz="2800" dirty="0">
                <a:solidFill>
                  <a:schemeClr val="bg1"/>
                </a:solidFill>
              </a:rPr>
              <a:t>после </a:t>
            </a:r>
            <a:r>
              <a:rPr lang="en-US" sz="2800" dirty="0">
                <a:solidFill>
                  <a:schemeClr val="bg1"/>
                </a:solidFill>
              </a:rPr>
              <a:t>2017 </a:t>
            </a:r>
            <a:r>
              <a:rPr lang="ru-RU" sz="2800" dirty="0">
                <a:solidFill>
                  <a:schemeClr val="bg1"/>
                </a:solidFill>
              </a:rPr>
              <a:t>года</a:t>
            </a:r>
          </a:p>
        </p:txBody>
      </p:sp>
      <p:sp>
        <p:nvSpPr>
          <p:cNvPr id="30" name="Прямоугольник 29"/>
          <p:cNvSpPr/>
          <p:nvPr/>
        </p:nvSpPr>
        <p:spPr>
          <a:xfrm>
            <a:off x="837862" y="4059117"/>
            <a:ext cx="5440941" cy="859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Более 140 показателей</a:t>
            </a:r>
          </a:p>
        </p:txBody>
      </p:sp>
      <p:sp>
        <p:nvSpPr>
          <p:cNvPr id="31" name="Прямоугольник 30"/>
          <p:cNvSpPr/>
          <p:nvPr/>
        </p:nvSpPr>
        <p:spPr>
          <a:xfrm>
            <a:off x="6640797" y="3060976"/>
            <a:ext cx="5372862" cy="77592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Отсутствие дублирования</a:t>
            </a:r>
          </a:p>
        </p:txBody>
      </p:sp>
      <p:sp>
        <p:nvSpPr>
          <p:cNvPr id="32" name="Прямоугольник 31"/>
          <p:cNvSpPr/>
          <p:nvPr/>
        </p:nvSpPr>
        <p:spPr>
          <a:xfrm>
            <a:off x="6640797" y="4198606"/>
            <a:ext cx="5490689" cy="8279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Снижение нагрузки </a:t>
            </a:r>
            <a:endParaRPr lang="en-US" sz="2400" dirty="0" smtClean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на</a:t>
            </a:r>
            <a:r>
              <a:rPr lang="en-US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документооборот</a:t>
            </a:r>
            <a:endParaRPr lang="ru-RU" sz="24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830457" y="1410728"/>
            <a:ext cx="5440942" cy="11252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Формат </a:t>
            </a:r>
            <a:r>
              <a:rPr lang="ru-RU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табличного материала </a:t>
            </a:r>
            <a:endParaRPr lang="en-US" sz="2400" dirty="0" smtClean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ru-RU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в формате </a:t>
            </a:r>
            <a:r>
              <a:rPr lang="en-US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Excel</a:t>
            </a:r>
            <a:endParaRPr lang="ru-RU" sz="2400" dirty="0">
              <a:solidFill>
                <a:schemeClr val="tx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5" name="Прямоугольник 34"/>
          <p:cNvSpPr/>
          <p:nvPr/>
        </p:nvSpPr>
        <p:spPr>
          <a:xfrm>
            <a:off x="830457" y="3026353"/>
            <a:ext cx="5440942" cy="80128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Нагрузка </a:t>
            </a:r>
            <a:r>
              <a:rPr lang="ru-RU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на </a:t>
            </a:r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документооборот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830457" y="5202354"/>
            <a:ext cx="5440941" cy="859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Ручное формирование свода данных</a:t>
            </a:r>
          </a:p>
        </p:txBody>
      </p:sp>
      <p:sp>
        <p:nvSpPr>
          <p:cNvPr id="37" name="Прямоугольник 36"/>
          <p:cNvSpPr/>
          <p:nvPr/>
        </p:nvSpPr>
        <p:spPr>
          <a:xfrm>
            <a:off x="6640797" y="1770829"/>
            <a:ext cx="5490689" cy="103798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itchFamily="34" charset="0"/>
              </a:rPr>
              <a:t>Автоматизированное формирование единой базы данных </a:t>
            </a:r>
            <a:r>
              <a:rPr lang="ru-RU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itchFamily="34" charset="0"/>
              </a:rPr>
              <a:t>на платформе информационного портала «</a:t>
            </a:r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itchFamily="34" charset="0"/>
              </a:rPr>
              <a:t>О</a:t>
            </a:r>
            <a:r>
              <a:rPr lang="ru-RU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itchFamily="34" charset="0"/>
              </a:rPr>
              <a:t>ткрытый </a:t>
            </a:r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itchFamily="34" charset="0"/>
              </a:rPr>
              <a:t>Т</a:t>
            </a:r>
            <a:r>
              <a:rPr lang="ru-RU" sz="2400" dirty="0" smtClean="0">
                <a:solidFill>
                  <a:schemeClr val="tx1"/>
                </a:solidFill>
                <a:latin typeface="Helvetica" panose="020B0604020202020204" pitchFamily="34" charset="0"/>
                <a:cs typeface="Helvetica" pitchFamily="34" charset="0"/>
              </a:rPr>
              <a:t>атарстан»</a:t>
            </a:r>
            <a:endParaRPr lang="ru-RU" sz="2400" dirty="0">
              <a:solidFill>
                <a:schemeClr val="tx1"/>
              </a:solidFill>
              <a:latin typeface="Helvetica" panose="020B0604020202020204" pitchFamily="34" charset="0"/>
              <a:cs typeface="Helvetica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6640797" y="5184606"/>
            <a:ext cx="5675702" cy="859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ru-RU" sz="2400" dirty="0">
                <a:solidFill>
                  <a:schemeClr val="tx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Повышение исполнительской дисциплины</a:t>
            </a:r>
          </a:p>
        </p:txBody>
      </p:sp>
      <p:sp>
        <p:nvSpPr>
          <p:cNvPr id="16" name="Блок-схема: узел 15"/>
          <p:cNvSpPr/>
          <p:nvPr/>
        </p:nvSpPr>
        <p:spPr>
          <a:xfrm>
            <a:off x="6218899" y="1635767"/>
            <a:ext cx="293615" cy="261805"/>
          </a:xfrm>
          <a:prstGeom prst="flowChartConnector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узел 17"/>
          <p:cNvSpPr/>
          <p:nvPr/>
        </p:nvSpPr>
        <p:spPr>
          <a:xfrm>
            <a:off x="6211495" y="4350783"/>
            <a:ext cx="293615" cy="261805"/>
          </a:xfrm>
          <a:prstGeom prst="flowChartConnector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6218899" y="3318039"/>
            <a:ext cx="293615" cy="261805"/>
          </a:xfrm>
          <a:prstGeom prst="flowChartConnector">
            <a:avLst/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6218900" y="1642729"/>
            <a:ext cx="301019" cy="3924228"/>
            <a:chOff x="6218900" y="1642729"/>
            <a:chExt cx="301019" cy="3924228"/>
          </a:xfrm>
        </p:grpSpPr>
        <p:sp>
          <p:nvSpPr>
            <p:cNvPr id="20" name="Блок-схема: узел 19"/>
            <p:cNvSpPr/>
            <p:nvPr/>
          </p:nvSpPr>
          <p:spPr>
            <a:xfrm>
              <a:off x="6218900" y="5305152"/>
              <a:ext cx="293615" cy="261805"/>
            </a:xfrm>
            <a:prstGeom prst="flowChartConnector">
              <a:avLst/>
            </a:prstGeom>
            <a:solidFill>
              <a:srgbClr val="38CACB"/>
            </a:solidFill>
            <a:ln>
              <a:solidFill>
                <a:srgbClr val="38CACB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Блок-схема: узел 20"/>
            <p:cNvSpPr/>
            <p:nvPr/>
          </p:nvSpPr>
          <p:spPr>
            <a:xfrm>
              <a:off x="6226304" y="1642729"/>
              <a:ext cx="293615" cy="261805"/>
            </a:xfrm>
            <a:prstGeom prst="flowChartConnector">
              <a:avLst/>
            </a:prstGeom>
            <a:solidFill>
              <a:srgbClr val="38CACB"/>
            </a:solidFill>
            <a:ln>
              <a:solidFill>
                <a:srgbClr val="38CACB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Блок-схема: узел 21"/>
            <p:cNvSpPr/>
            <p:nvPr/>
          </p:nvSpPr>
          <p:spPr>
            <a:xfrm>
              <a:off x="6218900" y="4357745"/>
              <a:ext cx="293615" cy="261805"/>
            </a:xfrm>
            <a:prstGeom prst="flowChartConnector">
              <a:avLst/>
            </a:prstGeom>
            <a:solidFill>
              <a:srgbClr val="38CACB"/>
            </a:solidFill>
            <a:ln>
              <a:solidFill>
                <a:srgbClr val="38CACB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3" name="Блок-схема: узел 22"/>
            <p:cNvSpPr/>
            <p:nvPr/>
          </p:nvSpPr>
          <p:spPr>
            <a:xfrm>
              <a:off x="6226304" y="3325001"/>
              <a:ext cx="293615" cy="261805"/>
            </a:xfrm>
            <a:prstGeom prst="flowChartConnector">
              <a:avLst/>
            </a:prstGeom>
            <a:solidFill>
              <a:srgbClr val="38CACB"/>
            </a:solidFill>
            <a:ln>
              <a:solidFill>
                <a:srgbClr val="38CACB"/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408560" y="1642729"/>
            <a:ext cx="301019" cy="3924228"/>
            <a:chOff x="6218900" y="1642729"/>
            <a:chExt cx="301019" cy="3924228"/>
          </a:xfrm>
          <a:solidFill>
            <a:srgbClr val="2BA7F6"/>
          </a:solidFill>
        </p:grpSpPr>
        <p:sp>
          <p:nvSpPr>
            <p:cNvPr id="25" name="Блок-схема: узел 24"/>
            <p:cNvSpPr/>
            <p:nvPr/>
          </p:nvSpPr>
          <p:spPr>
            <a:xfrm>
              <a:off x="6218900" y="5305152"/>
              <a:ext cx="293615" cy="261805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6" name="Блок-схема: узел 25"/>
            <p:cNvSpPr/>
            <p:nvPr/>
          </p:nvSpPr>
          <p:spPr>
            <a:xfrm>
              <a:off x="6226304" y="1642729"/>
              <a:ext cx="293615" cy="261805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Блок-схема: узел 38"/>
            <p:cNvSpPr/>
            <p:nvPr/>
          </p:nvSpPr>
          <p:spPr>
            <a:xfrm>
              <a:off x="6218900" y="4357745"/>
              <a:ext cx="293615" cy="261805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Блок-схема: узел 39"/>
            <p:cNvSpPr/>
            <p:nvPr/>
          </p:nvSpPr>
          <p:spPr>
            <a:xfrm>
              <a:off x="6226304" y="3325001"/>
              <a:ext cx="293615" cy="261805"/>
            </a:xfrm>
            <a:prstGeom prst="flowChartConnector">
              <a:avLst/>
            </a:prstGeom>
            <a:grpFill/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456234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65907" y="44341"/>
            <a:ext cx="1216934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Социологический опросы населения о коррупции </a:t>
            </a:r>
          </a:p>
          <a:p>
            <a:r>
              <a:rPr lang="ru-RU" sz="3200" dirty="0" smtClean="0"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в Республике Татарстан</a:t>
            </a:r>
            <a:endParaRPr lang="ru-RU" sz="32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Прямоугольник с двумя вырезанными противолежащими углами 9"/>
          <p:cNvSpPr/>
          <p:nvPr/>
        </p:nvSpPr>
        <p:spPr>
          <a:xfrm>
            <a:off x="7665503" y="1086926"/>
            <a:ext cx="4669744" cy="1410978"/>
          </a:xfrm>
          <a:prstGeom prst="snip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Постановление Правительства Российской Федерации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от 25 мая 2019 г. № 662</a:t>
            </a:r>
            <a:endParaRPr lang="ru-RU" sz="2000" dirty="0">
              <a:solidFill>
                <a:schemeClr val="tx1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7956925" y="2590158"/>
            <a:ext cx="3714808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 smtClean="0">
                <a:latin typeface="Helvetica" pitchFamily="34" charset="0"/>
                <a:cs typeface="Helvetica" pitchFamily="34" charset="0"/>
              </a:rPr>
              <a:t>С 2019 года</a:t>
            </a:r>
            <a:endParaRPr lang="ru-RU" sz="28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754176" y="3988814"/>
            <a:ext cx="443782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 smtClean="0">
                <a:latin typeface="Helvetica" pitchFamily="34" charset="0"/>
                <a:cs typeface="Helvetica" pitchFamily="34" charset="0"/>
              </a:rPr>
              <a:t>600 респондентов</a:t>
            </a:r>
            <a:endParaRPr lang="ru-RU" sz="2800" dirty="0">
              <a:latin typeface="Helvetica" pitchFamily="34" charset="0"/>
              <a:cs typeface="Helvetica" pitchFamily="34" charset="0"/>
            </a:endParaRPr>
          </a:p>
        </p:txBody>
      </p:sp>
      <p:grpSp>
        <p:nvGrpSpPr>
          <p:cNvPr id="7" name="Группа 6"/>
          <p:cNvGrpSpPr/>
          <p:nvPr/>
        </p:nvGrpSpPr>
        <p:grpSpPr>
          <a:xfrm>
            <a:off x="2585364" y="1409045"/>
            <a:ext cx="301613" cy="4420138"/>
            <a:chOff x="2585364" y="1409045"/>
            <a:chExt cx="301613" cy="4420138"/>
          </a:xfrm>
        </p:grpSpPr>
        <p:sp>
          <p:nvSpPr>
            <p:cNvPr id="9" name="Блок-схема: узел 8"/>
            <p:cNvSpPr/>
            <p:nvPr/>
          </p:nvSpPr>
          <p:spPr>
            <a:xfrm>
              <a:off x="2585364" y="1409045"/>
              <a:ext cx="293615" cy="261805"/>
            </a:xfrm>
            <a:prstGeom prst="flowChartConnector">
              <a:avLst/>
            </a:prstGeom>
            <a:solidFill>
              <a:srgbClr val="38CACB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1" name="Блок-схема: узел 20"/>
            <p:cNvSpPr/>
            <p:nvPr/>
          </p:nvSpPr>
          <p:spPr>
            <a:xfrm>
              <a:off x="2592061" y="2718738"/>
              <a:ext cx="293615" cy="261805"/>
            </a:xfrm>
            <a:prstGeom prst="flowChartConnector">
              <a:avLst/>
            </a:prstGeom>
            <a:solidFill>
              <a:srgbClr val="2BA7F6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Блок-схема: узел 23"/>
            <p:cNvSpPr/>
            <p:nvPr/>
          </p:nvSpPr>
          <p:spPr>
            <a:xfrm>
              <a:off x="2593362" y="4137721"/>
              <a:ext cx="293615" cy="261805"/>
            </a:xfrm>
            <a:prstGeom prst="flowChartConnector">
              <a:avLst/>
            </a:prstGeom>
            <a:solidFill>
              <a:srgbClr val="4E75E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Блок-схема: узел 30"/>
            <p:cNvSpPr/>
            <p:nvPr/>
          </p:nvSpPr>
          <p:spPr>
            <a:xfrm>
              <a:off x="2593362" y="5567378"/>
              <a:ext cx="293615" cy="261805"/>
            </a:xfrm>
            <a:prstGeom prst="flowChartConnector">
              <a:avLst/>
            </a:prstGeom>
            <a:solidFill>
              <a:srgbClr val="38CACB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106015" y="1325809"/>
            <a:ext cx="2077482" cy="1207970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24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Нормативно-правовая база</a:t>
            </a:r>
            <a:endParaRPr lang="ru-RU" sz="24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6798" y="2639793"/>
            <a:ext cx="2095916" cy="1224000"/>
          </a:xfrm>
          <a:prstGeom prst="rect">
            <a:avLst/>
          </a:prstGeom>
          <a:solidFill>
            <a:srgbClr val="2BA7F6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Организация</a:t>
            </a:r>
            <a:r>
              <a:rPr lang="ru-RU" sz="28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r>
              <a:rPr lang="ru-RU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опроса</a:t>
            </a:r>
            <a:endParaRPr lang="ru-RU" sz="28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" name="Прямоугольник с двумя вырезанными противолежащими углами 8"/>
          <p:cNvSpPr/>
          <p:nvPr/>
        </p:nvSpPr>
        <p:spPr>
          <a:xfrm>
            <a:off x="2829563" y="1101848"/>
            <a:ext cx="4474517" cy="1574296"/>
          </a:xfrm>
          <a:prstGeom prst="snip2DiagRect">
            <a:avLst/>
          </a:prstGeom>
          <a:noFill/>
          <a:ln>
            <a:noFill/>
          </a:ln>
          <a:scene3d>
            <a:camera prst="orthographicFront"/>
            <a:lightRig rig="threePt" dir="t"/>
          </a:scene3d>
          <a:sp3d>
            <a:bevelT w="139700" prst="cross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ru-RU" sz="20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Постановление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Кабинета Министров 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Республики Татарстан</a:t>
            </a:r>
          </a:p>
          <a:p>
            <a:r>
              <a:rPr lang="ru-RU" sz="20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от 19 июля 2014 г. № 512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3005149" y="2611916"/>
            <a:ext cx="5234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 smtClean="0">
                <a:latin typeface="Helvetica" pitchFamily="34" charset="0"/>
                <a:cs typeface="Helvetica" pitchFamily="34" charset="0"/>
              </a:rPr>
              <a:t>С 2005 года</a:t>
            </a:r>
            <a:endParaRPr lang="ru-RU" sz="28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005149" y="3956674"/>
            <a:ext cx="427113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 smtClean="0">
                <a:latin typeface="Helvetica" pitchFamily="34" charset="0"/>
                <a:cs typeface="Helvetica" pitchFamily="34" charset="0"/>
              </a:rPr>
              <a:t>Более 3 тыс. респондентов</a:t>
            </a:r>
            <a:endParaRPr lang="ru-RU" sz="2800" dirty="0">
              <a:latin typeface="Helvetica" pitchFamily="34" charset="0"/>
              <a:cs typeface="Helvetica" pitchFamily="34" charset="0"/>
            </a:endParaRPr>
          </a:p>
          <a:p>
            <a:pPr>
              <a:defRPr/>
            </a:pPr>
            <a:endParaRPr lang="ru-RU" sz="28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106015" y="4017764"/>
            <a:ext cx="2095916" cy="1296000"/>
          </a:xfrm>
          <a:prstGeom prst="rect">
            <a:avLst/>
          </a:prstGeom>
          <a:solidFill>
            <a:srgbClr val="4E75E0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Выборка</a:t>
            </a:r>
            <a:endParaRPr lang="ru-RU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8" name="Прямоугольник 27"/>
          <p:cNvSpPr/>
          <p:nvPr/>
        </p:nvSpPr>
        <p:spPr>
          <a:xfrm>
            <a:off x="78364" y="5459826"/>
            <a:ext cx="2095916" cy="1188000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ru-RU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Опросный лист</a:t>
            </a:r>
            <a:endParaRPr lang="ru-RU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3005149" y="5436670"/>
            <a:ext cx="5234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 smtClean="0">
                <a:latin typeface="Helvetica" pitchFamily="34" charset="0"/>
                <a:cs typeface="Helvetica" pitchFamily="34" charset="0"/>
              </a:rPr>
              <a:t>39 вопросов</a:t>
            </a:r>
            <a:endParaRPr lang="ru-RU" sz="2800" dirty="0"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7875612" y="5479724"/>
            <a:ext cx="523429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2800" dirty="0" smtClean="0">
                <a:latin typeface="Helvetica" pitchFamily="34" charset="0"/>
                <a:cs typeface="Helvetica" pitchFamily="34" charset="0"/>
              </a:rPr>
              <a:t>51 вопрос</a:t>
            </a:r>
            <a:endParaRPr lang="ru-RU" sz="2800" dirty="0">
              <a:latin typeface="Helvetica" pitchFamily="34" charset="0"/>
              <a:cs typeface="Helvetica" pitchFamily="34" charset="0"/>
            </a:endParaRPr>
          </a:p>
        </p:txBody>
      </p:sp>
      <p:grpSp>
        <p:nvGrpSpPr>
          <p:cNvPr id="35" name="Группа 34"/>
          <p:cNvGrpSpPr/>
          <p:nvPr/>
        </p:nvGrpSpPr>
        <p:grpSpPr>
          <a:xfrm>
            <a:off x="7363890" y="1409045"/>
            <a:ext cx="301613" cy="4420138"/>
            <a:chOff x="2585364" y="1409045"/>
            <a:chExt cx="301613" cy="4420138"/>
          </a:xfrm>
        </p:grpSpPr>
        <p:sp>
          <p:nvSpPr>
            <p:cNvPr id="36" name="Блок-схема: узел 35"/>
            <p:cNvSpPr/>
            <p:nvPr/>
          </p:nvSpPr>
          <p:spPr>
            <a:xfrm>
              <a:off x="2585364" y="1409045"/>
              <a:ext cx="293615" cy="261805"/>
            </a:xfrm>
            <a:prstGeom prst="flowChartConnector">
              <a:avLst/>
            </a:prstGeom>
            <a:solidFill>
              <a:srgbClr val="38CACB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Блок-схема: узел 36"/>
            <p:cNvSpPr/>
            <p:nvPr/>
          </p:nvSpPr>
          <p:spPr>
            <a:xfrm>
              <a:off x="2592061" y="2718738"/>
              <a:ext cx="293615" cy="261805"/>
            </a:xfrm>
            <a:prstGeom prst="flowChartConnector">
              <a:avLst/>
            </a:prstGeom>
            <a:solidFill>
              <a:srgbClr val="2BA7F6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8" name="Блок-схема: узел 37"/>
            <p:cNvSpPr/>
            <p:nvPr/>
          </p:nvSpPr>
          <p:spPr>
            <a:xfrm>
              <a:off x="2593362" y="4137721"/>
              <a:ext cx="293615" cy="261805"/>
            </a:xfrm>
            <a:prstGeom prst="flowChartConnector">
              <a:avLst/>
            </a:prstGeom>
            <a:solidFill>
              <a:srgbClr val="4E75E0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9" name="Блок-схема: узел 38"/>
            <p:cNvSpPr/>
            <p:nvPr/>
          </p:nvSpPr>
          <p:spPr>
            <a:xfrm>
              <a:off x="2593362" y="5567378"/>
              <a:ext cx="293615" cy="261805"/>
            </a:xfrm>
            <a:prstGeom prst="flowChartConnector">
              <a:avLst/>
            </a:prstGeom>
            <a:solidFill>
              <a:srgbClr val="38CACB"/>
            </a:solidFill>
            <a:ln>
              <a:noFill/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</p:spTree>
    <p:extLst>
      <p:ext uri="{BB962C8B-B14F-4D97-AF65-F5344CB8AC3E}">
        <p14:creationId xmlns:p14="http://schemas.microsoft.com/office/powerpoint/2010/main" val="2851005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0" y="944409"/>
            <a:ext cx="12186835" cy="2404334"/>
          </a:xfrm>
          <a:prstGeom prst="rect">
            <a:avLst/>
          </a:prstGeom>
          <a:solidFill>
            <a:srgbClr val="38CACB"/>
          </a:solidFill>
          <a:ln>
            <a:noFill/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sz="24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08941" y="-33050"/>
            <a:ext cx="12337915" cy="80367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Антикоррупционный мониторинг в 202</a:t>
            </a:r>
            <a:r>
              <a:rPr lang="en-US" sz="32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1</a:t>
            </a:r>
            <a:r>
              <a:rPr lang="ru-RU" sz="3200" dirty="0" smtClean="0">
                <a:solidFill>
                  <a:schemeClr val="tx1"/>
                </a:solidFill>
                <a:latin typeface="Helvetica" pitchFamily="34" charset="0"/>
                <a:cs typeface="Helvetica" pitchFamily="34" charset="0"/>
              </a:rPr>
              <a:t> году</a:t>
            </a:r>
            <a:endParaRPr lang="ru-RU" sz="3200" dirty="0">
              <a:solidFill>
                <a:schemeClr val="tx1"/>
              </a:solidFill>
              <a:latin typeface="Helvetica" pitchFamily="34" charset="0"/>
              <a:cs typeface="Helvetica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4091961"/>
            <a:ext cx="512652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rgbClr val="2BA7F6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Социологический опрос </a:t>
            </a:r>
          </a:p>
          <a:p>
            <a:r>
              <a:rPr lang="ru-RU" sz="2400" dirty="0" smtClean="0">
                <a:solidFill>
                  <a:srgbClr val="2BA7F6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о коррупции </a:t>
            </a:r>
          </a:p>
          <a:p>
            <a:r>
              <a:rPr lang="ru-RU" sz="2400" dirty="0" smtClean="0">
                <a:solidFill>
                  <a:srgbClr val="2BA7F6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в Республике </a:t>
            </a:r>
            <a:r>
              <a:rPr lang="ru-RU" sz="2400" dirty="0">
                <a:solidFill>
                  <a:srgbClr val="2BA7F6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Т</a:t>
            </a:r>
            <a:r>
              <a:rPr lang="ru-RU" sz="2400" dirty="0" smtClean="0">
                <a:solidFill>
                  <a:srgbClr val="2BA7F6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атарстан</a:t>
            </a:r>
            <a:endParaRPr lang="ru-RU" sz="2400" dirty="0">
              <a:solidFill>
                <a:srgbClr val="2BA7F6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310100" y="1061816"/>
            <a:ext cx="492114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itchFamily="34" charset="0"/>
              </a:rPr>
              <a:t>Информационный портал </a:t>
            </a:r>
          </a:p>
          <a:p>
            <a:r>
              <a:rPr lang="ru-RU" sz="2400" dirty="0" smtClean="0">
                <a:solidFill>
                  <a:schemeClr val="bg1"/>
                </a:solidFill>
                <a:latin typeface="Helvetica" panose="020B0604020202020204" pitchFamily="34" charset="0"/>
                <a:cs typeface="Helvetica" pitchFamily="34" charset="0"/>
              </a:rPr>
              <a:t>«ОТКРЫТЫЙ ТАТАРСТАН»</a:t>
            </a:r>
            <a:endParaRPr lang="ru-RU" sz="2400" dirty="0">
              <a:solidFill>
                <a:schemeClr val="bg1"/>
              </a:solidFill>
              <a:latin typeface="Helvetica" panose="020B0604020202020204" pitchFamily="34" charset="0"/>
              <a:cs typeface="Helvetica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4069070" y="5185573"/>
            <a:ext cx="352023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Социологический опрос </a:t>
            </a: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ru-RU" dirty="0">
                <a:latin typeface="Helvetica" panose="020B0604020202020204" pitchFamily="34" charset="0"/>
                <a:cs typeface="Helvetica" panose="020B0604020202020204" pitchFamily="34" charset="0"/>
              </a:rPr>
              <a:t>в</a:t>
            </a:r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целях оценки уровня «деловой» коррупции</a:t>
            </a:r>
            <a:r>
              <a:rPr lang="en-US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</a:t>
            </a:r>
            <a:endParaRPr lang="ru-RU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085090" y="3656230"/>
            <a:ext cx="352023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Социологический опрос </a:t>
            </a: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ru-RU" dirty="0">
                <a:latin typeface="Helvetica" panose="020B0604020202020204" pitchFamily="34" charset="0"/>
                <a:cs typeface="Helvetica" panose="020B0604020202020204" pitchFamily="34" charset="0"/>
              </a:rPr>
              <a:t>в</a:t>
            </a:r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 целях оценки уровня «бытовой» коррупции </a:t>
            </a:r>
          </a:p>
          <a:p>
            <a:endParaRPr lang="ru-RU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418833" y="5292290"/>
            <a:ext cx="332053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Онлайн-опрос </a:t>
            </a: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ru-RU" dirty="0">
                <a:latin typeface="Helvetica" panose="020B0604020202020204" pitchFamily="34" charset="0"/>
                <a:cs typeface="Helvetica" panose="020B0604020202020204" pitchFamily="34" charset="0"/>
              </a:rPr>
              <a:t>н</a:t>
            </a:r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а сайте Министерства </a:t>
            </a:r>
          </a:p>
          <a:p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(более 300 представителей бизнеса)</a:t>
            </a:r>
            <a:endParaRPr lang="ru-RU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8418833" y="3491796"/>
            <a:ext cx="347675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Методом интервью </a:t>
            </a: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ru-RU" dirty="0">
                <a:latin typeface="Helvetica" panose="020B0604020202020204" pitchFamily="34" charset="0"/>
                <a:cs typeface="Helvetica" panose="020B0604020202020204" pitchFamily="34" charset="0"/>
              </a:rPr>
              <a:t>п</a:t>
            </a:r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о принципу </a:t>
            </a:r>
            <a:endParaRPr lang="en-US" dirty="0" smtClean="0">
              <a:latin typeface="Helvetica" panose="020B0604020202020204" pitchFamily="34" charset="0"/>
              <a:cs typeface="Helvetica" panose="020B0604020202020204" pitchFamily="34" charset="0"/>
            </a:endParaRPr>
          </a:p>
          <a:p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«лицом к лицу» </a:t>
            </a:r>
          </a:p>
          <a:p>
            <a:r>
              <a:rPr lang="ru-RU" dirty="0" smtClean="0">
                <a:latin typeface="Helvetica" panose="020B0604020202020204" pitchFamily="34" charset="0"/>
                <a:cs typeface="Helvetica" panose="020B0604020202020204" pitchFamily="34" charset="0"/>
              </a:rPr>
              <a:t>(более 3 тыс. респондентов)</a:t>
            </a:r>
            <a:endParaRPr lang="ru-RU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7" name="Пятиугольник 26"/>
          <p:cNvSpPr/>
          <p:nvPr/>
        </p:nvSpPr>
        <p:spPr>
          <a:xfrm>
            <a:off x="7490630" y="3613865"/>
            <a:ext cx="922878" cy="995198"/>
          </a:xfrm>
          <a:prstGeom prst="homePlate">
            <a:avLst/>
          </a:prstGeom>
          <a:solidFill>
            <a:srgbClr val="4E75E0"/>
          </a:solidFill>
          <a:ln>
            <a:solidFill>
              <a:srgbClr val="4E75E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ятиугольник 27"/>
          <p:cNvSpPr/>
          <p:nvPr/>
        </p:nvSpPr>
        <p:spPr>
          <a:xfrm>
            <a:off x="7485305" y="5335453"/>
            <a:ext cx="928203" cy="989190"/>
          </a:xfrm>
          <a:prstGeom prst="homePlate">
            <a:avLst>
              <a:gd name="adj" fmla="val 48192"/>
            </a:avLst>
          </a:prstGeom>
          <a:solidFill>
            <a:srgbClr val="38CACB"/>
          </a:solidFill>
          <a:ln>
            <a:solidFill>
              <a:srgbClr val="38CA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ятиугольник 20"/>
          <p:cNvSpPr/>
          <p:nvPr/>
        </p:nvSpPr>
        <p:spPr>
          <a:xfrm>
            <a:off x="17738" y="944409"/>
            <a:ext cx="5931017" cy="2404334"/>
          </a:xfrm>
          <a:prstGeom prst="homePlate">
            <a:avLst/>
          </a:prstGeom>
          <a:solidFill>
            <a:srgbClr val="2BA7F6"/>
          </a:solidFill>
          <a:ln>
            <a:solidFill>
              <a:srgbClr val="2BA7F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108941" y="1016033"/>
            <a:ext cx="5126521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200" dirty="0" smtClean="0">
                <a:solidFill>
                  <a:schemeClr val="bg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Мониторинг </a:t>
            </a:r>
            <a:r>
              <a:rPr lang="ru-RU" sz="2200" dirty="0">
                <a:solidFill>
                  <a:schemeClr val="bg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эффективности деятельности субъектов антикоррупционной политики </a:t>
            </a:r>
            <a:endParaRPr lang="ru-RU" sz="2200" dirty="0" smtClean="0">
              <a:solidFill>
                <a:schemeClr val="bg1"/>
              </a:solidFill>
              <a:latin typeface="Helvetica" panose="020B0604020202020204" pitchFamily="34" charset="0"/>
              <a:ea typeface="Calibri" panose="020F0502020204030204" pitchFamily="34" charset="0"/>
              <a:cs typeface="Helvetica" panose="020B0604020202020204" pitchFamily="34" charset="0"/>
            </a:endParaRPr>
          </a:p>
          <a:p>
            <a:r>
              <a:rPr lang="ru-RU" sz="2200" dirty="0" smtClean="0">
                <a:solidFill>
                  <a:schemeClr val="bg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по </a:t>
            </a:r>
            <a:r>
              <a:rPr lang="ru-RU" sz="2200" dirty="0">
                <a:solidFill>
                  <a:schemeClr val="bg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реализации </a:t>
            </a:r>
            <a:r>
              <a:rPr lang="ru-RU" sz="2200" dirty="0" smtClean="0">
                <a:solidFill>
                  <a:schemeClr val="bg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антикоррупционных мер на территории Республики Татарстан</a:t>
            </a:r>
            <a:endParaRPr lang="ru-RU" sz="22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6374996" y="2097202"/>
            <a:ext cx="552059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14309" fontAlgn="base">
              <a:spcBef>
                <a:spcPct val="0"/>
              </a:spcBef>
              <a:spcAft>
                <a:spcPct val="0"/>
              </a:spcAft>
            </a:pPr>
            <a:r>
              <a:rPr lang="ru-RU" altLang="ru-RU" sz="1400" dirty="0">
                <a:solidFill>
                  <a:schemeClr val="bg1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Рейтинговая оценка деятельности органов местного самоуправления муниципальных районов и городских округов Республики Татарстан</a:t>
            </a:r>
            <a:r>
              <a:rPr lang="ru-RU" altLang="ru-RU" sz="1400" dirty="0">
                <a:solidFill>
                  <a:schemeClr val="bg1"/>
                </a:solidFill>
                <a:latin typeface="Helvetica" panose="020B0604020202020204" pitchFamily="34" charset="0"/>
                <a:ea typeface="Calibri" panose="020F0502020204030204" pitchFamily="34" charset="0"/>
                <a:cs typeface="Helvetica" panose="020B0604020202020204" pitchFamily="34" charset="0"/>
              </a:rPr>
              <a:t> </a:t>
            </a:r>
            <a:r>
              <a:rPr lang="ru-RU" altLang="ru-RU" sz="1400" dirty="0">
                <a:solidFill>
                  <a:schemeClr val="bg1"/>
                </a:solidFill>
                <a:latin typeface="Helvetica" panose="020B0604020202020204" pitchFamily="34" charset="0"/>
                <a:ea typeface="Times New Roman" panose="02020603050405020304" pitchFamily="18" charset="0"/>
                <a:cs typeface="Helvetica" panose="020B0604020202020204" pitchFamily="34" charset="0"/>
              </a:rPr>
              <a:t>по эффективности реализации антикоррупционных мер по итогам 1 полугодия 2021 года</a:t>
            </a:r>
            <a:endParaRPr lang="ru-RU" altLang="ru-RU" sz="2000" dirty="0">
              <a:solidFill>
                <a:schemeClr val="bg1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725577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090863" y="173000"/>
            <a:ext cx="10190923" cy="527516"/>
          </a:xfrm>
        </p:spPr>
        <p:txBody>
          <a:bodyPr>
            <a:noAutofit/>
          </a:bodyPr>
          <a:lstStyle/>
          <a:p>
            <a:r>
              <a:rPr lang="tt-RU" altLang="zh-CN" sz="2800" dirty="0">
                <a:latin typeface="+mj-ea"/>
              </a:rPr>
              <a:t>Доля респондентов, указавших на проблему коррупции, %</a:t>
            </a:r>
            <a:endParaRPr lang="zh-CN" altLang="en-US" sz="1800" dirty="0"/>
          </a:p>
        </p:txBody>
      </p:sp>
      <p:graphicFrame>
        <p:nvGraphicFramePr>
          <p:cNvPr id="18" name="Диаграмма 17"/>
          <p:cNvGraphicFramePr/>
          <p:nvPr>
            <p:extLst>
              <p:ext uri="{D42A27DB-BD31-4B8C-83A1-F6EECF244321}">
                <p14:modId xmlns:p14="http://schemas.microsoft.com/office/powerpoint/2010/main" val="315523541"/>
              </p:ext>
            </p:extLst>
          </p:nvPr>
        </p:nvGraphicFramePr>
        <p:xfrm>
          <a:off x="522113" y="1028732"/>
          <a:ext cx="10945216" cy="50445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4923440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168399" y="143069"/>
            <a:ext cx="10574965" cy="527516"/>
          </a:xfrm>
        </p:spPr>
        <p:txBody>
          <a:bodyPr>
            <a:noAutofit/>
          </a:bodyPr>
          <a:lstStyle/>
          <a:p>
            <a:r>
              <a:rPr lang="ru-RU" altLang="zh-CN" sz="2400" dirty="0">
                <a:latin typeface="Helvetica" panose="020B0604020202020204" pitchFamily="34" charset="0"/>
                <a:cs typeface="Helvetica" panose="020B0604020202020204" pitchFamily="34" charset="0"/>
              </a:rPr>
              <a:t>Коррупционный охват – доля респондентов, которые хотя бы раз </a:t>
            </a:r>
            <a:br>
              <a:rPr lang="ru-RU" altLang="zh-CN" sz="2400" dirty="0">
                <a:latin typeface="Helvetica" panose="020B0604020202020204" pitchFamily="34" charset="0"/>
                <a:cs typeface="Helvetica" panose="020B0604020202020204" pitchFamily="34" charset="0"/>
              </a:rPr>
            </a:br>
            <a:r>
              <a:rPr lang="ru-RU" altLang="zh-CN" sz="2400" dirty="0">
                <a:latin typeface="Helvetica" panose="020B0604020202020204" pitchFamily="34" charset="0"/>
                <a:cs typeface="Helvetica" panose="020B0604020202020204" pitchFamily="34" charset="0"/>
              </a:rPr>
              <a:t>попали в течение последнего года в коррупционную ситуацию, %</a:t>
            </a:r>
            <a:endParaRPr lang="zh-CN" altLang="en-US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2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Freeform 6"/>
          <p:cNvSpPr>
            <a:spLocks/>
          </p:cNvSpPr>
          <p:nvPr/>
        </p:nvSpPr>
        <p:spPr bwMode="auto">
          <a:xfrm>
            <a:off x="763717" y="1459104"/>
            <a:ext cx="787467" cy="427094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4" name="Freeform 7"/>
          <p:cNvSpPr>
            <a:spLocks/>
          </p:cNvSpPr>
          <p:nvPr/>
        </p:nvSpPr>
        <p:spPr bwMode="auto">
          <a:xfrm>
            <a:off x="763718" y="4456494"/>
            <a:ext cx="781961" cy="1255416"/>
          </a:xfrm>
          <a:custGeom>
            <a:avLst/>
            <a:gdLst>
              <a:gd name="T0" fmla="*/ 11 w 68"/>
              <a:gd name="T1" fmla="*/ 0 h 128"/>
              <a:gd name="T2" fmla="*/ 57 w 68"/>
              <a:gd name="T3" fmla="*/ 0 h 128"/>
              <a:gd name="T4" fmla="*/ 68 w 68"/>
              <a:gd name="T5" fmla="*/ 11 h 128"/>
              <a:gd name="T6" fmla="*/ 68 w 68"/>
              <a:gd name="T7" fmla="*/ 128 h 128"/>
              <a:gd name="T8" fmla="*/ 0 w 68"/>
              <a:gd name="T9" fmla="*/ 128 h 128"/>
              <a:gd name="T10" fmla="*/ 0 w 68"/>
              <a:gd name="T11" fmla="*/ 11 h 128"/>
              <a:gd name="T12" fmla="*/ 11 w 68"/>
              <a:gd name="T13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128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128"/>
                  <a:pt x="68" y="128"/>
                  <a:pt x="68" y="128"/>
                </a:cubicBezTo>
                <a:cubicBezTo>
                  <a:pt x="0" y="128"/>
                  <a:pt x="0" y="128"/>
                  <a:pt x="0" y="12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1812671" y="1436362"/>
            <a:ext cx="771384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2776087" y="1431381"/>
            <a:ext cx="787467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3731446" y="1417629"/>
            <a:ext cx="780668" cy="4284435"/>
          </a:xfrm>
          <a:custGeom>
            <a:avLst/>
            <a:gdLst>
              <a:gd name="T0" fmla="*/ 12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2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2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2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10" name="Freeform 12"/>
          <p:cNvSpPr>
            <a:spLocks/>
          </p:cNvSpPr>
          <p:nvPr/>
        </p:nvSpPr>
        <p:spPr bwMode="auto">
          <a:xfrm>
            <a:off x="2768507" y="4827846"/>
            <a:ext cx="803943" cy="859933"/>
          </a:xfrm>
          <a:custGeom>
            <a:avLst/>
            <a:gdLst>
              <a:gd name="T0" fmla="*/ 11 w 68"/>
              <a:gd name="T1" fmla="*/ 0 h 305"/>
              <a:gd name="T2" fmla="*/ 57 w 68"/>
              <a:gd name="T3" fmla="*/ 0 h 305"/>
              <a:gd name="T4" fmla="*/ 68 w 68"/>
              <a:gd name="T5" fmla="*/ 11 h 305"/>
              <a:gd name="T6" fmla="*/ 68 w 68"/>
              <a:gd name="T7" fmla="*/ 238 h 305"/>
              <a:gd name="T8" fmla="*/ 68 w 68"/>
              <a:gd name="T9" fmla="*/ 305 h 305"/>
              <a:gd name="T10" fmla="*/ 0 w 68"/>
              <a:gd name="T11" fmla="*/ 305 h 305"/>
              <a:gd name="T12" fmla="*/ 0 w 68"/>
              <a:gd name="T13" fmla="*/ 238 h 305"/>
              <a:gd name="T14" fmla="*/ 0 w 68"/>
              <a:gd name="T15" fmla="*/ 11 h 305"/>
              <a:gd name="T16" fmla="*/ 11 w 68"/>
              <a:gd name="T17" fmla="*/ 0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05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05"/>
                  <a:pt x="68" y="305"/>
                  <a:pt x="68" y="305"/>
                </a:cubicBezTo>
                <a:cubicBezTo>
                  <a:pt x="0" y="305"/>
                  <a:pt x="0" y="305"/>
                  <a:pt x="0" y="305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3731446" y="4713470"/>
            <a:ext cx="780668" cy="971295"/>
          </a:xfrm>
          <a:custGeom>
            <a:avLst/>
            <a:gdLst>
              <a:gd name="T0" fmla="*/ 12 w 68"/>
              <a:gd name="T1" fmla="*/ 0 h 364"/>
              <a:gd name="T2" fmla="*/ 57 w 68"/>
              <a:gd name="T3" fmla="*/ 0 h 364"/>
              <a:gd name="T4" fmla="*/ 68 w 68"/>
              <a:gd name="T5" fmla="*/ 11 h 364"/>
              <a:gd name="T6" fmla="*/ 68 w 68"/>
              <a:gd name="T7" fmla="*/ 238 h 364"/>
              <a:gd name="T8" fmla="*/ 68 w 68"/>
              <a:gd name="T9" fmla="*/ 364 h 364"/>
              <a:gd name="T10" fmla="*/ 0 w 68"/>
              <a:gd name="T11" fmla="*/ 364 h 364"/>
              <a:gd name="T12" fmla="*/ 0 w 68"/>
              <a:gd name="T13" fmla="*/ 238 h 364"/>
              <a:gd name="T14" fmla="*/ 0 w 68"/>
              <a:gd name="T15" fmla="*/ 11 h 364"/>
              <a:gd name="T16" fmla="*/ 12 w 68"/>
              <a:gd name="T17" fmla="*/ 0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4">
                <a:moveTo>
                  <a:pt x="12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4"/>
                  <a:pt x="68" y="364"/>
                  <a:pt x="68" y="364"/>
                </a:cubicBezTo>
                <a:cubicBezTo>
                  <a:pt x="0" y="364"/>
                  <a:pt x="0" y="364"/>
                  <a:pt x="0" y="364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2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20" name="Freeform 22"/>
          <p:cNvSpPr>
            <a:spLocks/>
          </p:cNvSpPr>
          <p:nvPr/>
        </p:nvSpPr>
        <p:spPr bwMode="auto">
          <a:xfrm>
            <a:off x="4772621" y="1414897"/>
            <a:ext cx="778409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5840295" y="1412230"/>
            <a:ext cx="742200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2" name="Freeform 24"/>
          <p:cNvSpPr>
            <a:spLocks/>
          </p:cNvSpPr>
          <p:nvPr/>
        </p:nvSpPr>
        <p:spPr bwMode="auto">
          <a:xfrm>
            <a:off x="6802603" y="1412231"/>
            <a:ext cx="776693" cy="4294564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3" name="Freeform 25"/>
          <p:cNvSpPr>
            <a:spLocks/>
          </p:cNvSpPr>
          <p:nvPr/>
        </p:nvSpPr>
        <p:spPr bwMode="auto">
          <a:xfrm>
            <a:off x="7850246" y="1434226"/>
            <a:ext cx="797181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4" name="Freeform 26"/>
          <p:cNvSpPr>
            <a:spLocks/>
          </p:cNvSpPr>
          <p:nvPr/>
        </p:nvSpPr>
        <p:spPr bwMode="auto">
          <a:xfrm>
            <a:off x="7858848" y="5178794"/>
            <a:ext cx="788285" cy="528000"/>
          </a:xfrm>
          <a:custGeom>
            <a:avLst/>
            <a:gdLst>
              <a:gd name="T0" fmla="*/ 11 w 68"/>
              <a:gd name="T1" fmla="*/ 0 h 366"/>
              <a:gd name="T2" fmla="*/ 57 w 68"/>
              <a:gd name="T3" fmla="*/ 0 h 366"/>
              <a:gd name="T4" fmla="*/ 68 w 68"/>
              <a:gd name="T5" fmla="*/ 11 h 366"/>
              <a:gd name="T6" fmla="*/ 68 w 68"/>
              <a:gd name="T7" fmla="*/ 238 h 366"/>
              <a:gd name="T8" fmla="*/ 68 w 68"/>
              <a:gd name="T9" fmla="*/ 366 h 366"/>
              <a:gd name="T10" fmla="*/ 0 w 68"/>
              <a:gd name="T11" fmla="*/ 366 h 366"/>
              <a:gd name="T12" fmla="*/ 0 w 68"/>
              <a:gd name="T13" fmla="*/ 238 h 366"/>
              <a:gd name="T14" fmla="*/ 0 w 68"/>
              <a:gd name="T15" fmla="*/ 11 h 366"/>
              <a:gd name="T16" fmla="*/ 11 w 68"/>
              <a:gd name="T17" fmla="*/ 0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6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6"/>
                  <a:pt x="68" y="366"/>
                  <a:pt x="68" y="366"/>
                </a:cubicBezTo>
                <a:cubicBezTo>
                  <a:pt x="0" y="366"/>
                  <a:pt x="0" y="366"/>
                  <a:pt x="0" y="366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25" name="Freeform 27"/>
          <p:cNvSpPr>
            <a:spLocks/>
          </p:cNvSpPr>
          <p:nvPr/>
        </p:nvSpPr>
        <p:spPr bwMode="auto">
          <a:xfrm>
            <a:off x="6802603" y="5117651"/>
            <a:ext cx="784765" cy="576000"/>
          </a:xfrm>
          <a:custGeom>
            <a:avLst/>
            <a:gdLst>
              <a:gd name="T0" fmla="*/ 11 w 68"/>
              <a:gd name="T1" fmla="*/ 0 h 298"/>
              <a:gd name="T2" fmla="*/ 57 w 68"/>
              <a:gd name="T3" fmla="*/ 0 h 298"/>
              <a:gd name="T4" fmla="*/ 68 w 68"/>
              <a:gd name="T5" fmla="*/ 11 h 298"/>
              <a:gd name="T6" fmla="*/ 68 w 68"/>
              <a:gd name="T7" fmla="*/ 238 h 298"/>
              <a:gd name="T8" fmla="*/ 68 w 68"/>
              <a:gd name="T9" fmla="*/ 298 h 298"/>
              <a:gd name="T10" fmla="*/ 0 w 68"/>
              <a:gd name="T11" fmla="*/ 298 h 298"/>
              <a:gd name="T12" fmla="*/ 0 w 68"/>
              <a:gd name="T13" fmla="*/ 238 h 298"/>
              <a:gd name="T14" fmla="*/ 0 w 68"/>
              <a:gd name="T15" fmla="*/ 11 h 298"/>
              <a:gd name="T16" fmla="*/ 11 w 68"/>
              <a:gd name="T17" fmla="*/ 0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298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298"/>
                  <a:pt x="68" y="298"/>
                  <a:pt x="68" y="298"/>
                </a:cubicBezTo>
                <a:cubicBezTo>
                  <a:pt x="0" y="298"/>
                  <a:pt x="0" y="298"/>
                  <a:pt x="0" y="298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26" name="Freeform 28"/>
          <p:cNvSpPr>
            <a:spLocks/>
          </p:cNvSpPr>
          <p:nvPr/>
        </p:nvSpPr>
        <p:spPr bwMode="auto">
          <a:xfrm>
            <a:off x="5843813" y="5082794"/>
            <a:ext cx="735164" cy="624000"/>
          </a:xfrm>
          <a:custGeom>
            <a:avLst/>
            <a:gdLst>
              <a:gd name="T0" fmla="*/ 11 w 68"/>
              <a:gd name="T1" fmla="*/ 0 h 213"/>
              <a:gd name="T2" fmla="*/ 57 w 68"/>
              <a:gd name="T3" fmla="*/ 0 h 213"/>
              <a:gd name="T4" fmla="*/ 68 w 68"/>
              <a:gd name="T5" fmla="*/ 11 h 213"/>
              <a:gd name="T6" fmla="*/ 68 w 68"/>
              <a:gd name="T7" fmla="*/ 213 h 213"/>
              <a:gd name="T8" fmla="*/ 0 w 68"/>
              <a:gd name="T9" fmla="*/ 213 h 213"/>
              <a:gd name="T10" fmla="*/ 0 w 68"/>
              <a:gd name="T11" fmla="*/ 11 h 213"/>
              <a:gd name="T12" fmla="*/ 11 w 68"/>
              <a:gd name="T13" fmla="*/ 0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213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13"/>
                  <a:pt x="68" y="213"/>
                  <a:pt x="68" y="213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27" name="Freeform 29"/>
          <p:cNvSpPr>
            <a:spLocks/>
          </p:cNvSpPr>
          <p:nvPr/>
        </p:nvSpPr>
        <p:spPr bwMode="auto">
          <a:xfrm>
            <a:off x="4776850" y="5001502"/>
            <a:ext cx="774180" cy="696407"/>
          </a:xfrm>
          <a:custGeom>
            <a:avLst/>
            <a:gdLst>
              <a:gd name="T0" fmla="*/ 11 w 68"/>
              <a:gd name="T1" fmla="*/ 0 h 125"/>
              <a:gd name="T2" fmla="*/ 57 w 68"/>
              <a:gd name="T3" fmla="*/ 0 h 125"/>
              <a:gd name="T4" fmla="*/ 68 w 68"/>
              <a:gd name="T5" fmla="*/ 11 h 125"/>
              <a:gd name="T6" fmla="*/ 68 w 68"/>
              <a:gd name="T7" fmla="*/ 125 h 125"/>
              <a:gd name="T8" fmla="*/ 0 w 68"/>
              <a:gd name="T9" fmla="*/ 125 h 125"/>
              <a:gd name="T10" fmla="*/ 0 w 68"/>
              <a:gd name="T11" fmla="*/ 11 h 125"/>
              <a:gd name="T12" fmla="*/ 11 w 68"/>
              <a:gd name="T1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125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125"/>
                  <a:pt x="68" y="125"/>
                  <a:pt x="68" y="125"/>
                </a:cubicBezTo>
                <a:cubicBezTo>
                  <a:pt x="0" y="125"/>
                  <a:pt x="0" y="125"/>
                  <a:pt x="0" y="125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30" name="Freeform 32"/>
          <p:cNvSpPr>
            <a:spLocks/>
          </p:cNvSpPr>
          <p:nvPr/>
        </p:nvSpPr>
        <p:spPr bwMode="auto">
          <a:xfrm>
            <a:off x="8822797" y="1422359"/>
            <a:ext cx="796783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31" name="Freeform 33"/>
          <p:cNvSpPr>
            <a:spLocks/>
          </p:cNvSpPr>
          <p:nvPr/>
        </p:nvSpPr>
        <p:spPr bwMode="auto">
          <a:xfrm>
            <a:off x="9832108" y="1429269"/>
            <a:ext cx="787467" cy="427752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32" name="Freeform 34"/>
          <p:cNvSpPr>
            <a:spLocks/>
          </p:cNvSpPr>
          <p:nvPr/>
        </p:nvSpPr>
        <p:spPr bwMode="auto">
          <a:xfrm>
            <a:off x="9832108" y="5174064"/>
            <a:ext cx="806820" cy="528000"/>
          </a:xfrm>
          <a:custGeom>
            <a:avLst/>
            <a:gdLst>
              <a:gd name="T0" fmla="*/ 11 w 68"/>
              <a:gd name="T1" fmla="*/ 0 h 362"/>
              <a:gd name="T2" fmla="*/ 57 w 68"/>
              <a:gd name="T3" fmla="*/ 0 h 362"/>
              <a:gd name="T4" fmla="*/ 68 w 68"/>
              <a:gd name="T5" fmla="*/ 11 h 362"/>
              <a:gd name="T6" fmla="*/ 68 w 68"/>
              <a:gd name="T7" fmla="*/ 238 h 362"/>
              <a:gd name="T8" fmla="*/ 68 w 68"/>
              <a:gd name="T9" fmla="*/ 362 h 362"/>
              <a:gd name="T10" fmla="*/ 0 w 68"/>
              <a:gd name="T11" fmla="*/ 362 h 362"/>
              <a:gd name="T12" fmla="*/ 0 w 68"/>
              <a:gd name="T13" fmla="*/ 238 h 362"/>
              <a:gd name="T14" fmla="*/ 0 w 68"/>
              <a:gd name="T15" fmla="*/ 11 h 362"/>
              <a:gd name="T16" fmla="*/ 11 w 68"/>
              <a:gd name="T17" fmla="*/ 0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2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2"/>
                  <a:pt x="68" y="362"/>
                  <a:pt x="68" y="362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33" name="Freeform 35"/>
          <p:cNvSpPr>
            <a:spLocks/>
          </p:cNvSpPr>
          <p:nvPr/>
        </p:nvSpPr>
        <p:spPr bwMode="auto">
          <a:xfrm>
            <a:off x="8832045" y="5238661"/>
            <a:ext cx="787535" cy="480000"/>
          </a:xfrm>
          <a:custGeom>
            <a:avLst/>
            <a:gdLst>
              <a:gd name="T0" fmla="*/ 11 w 68"/>
              <a:gd name="T1" fmla="*/ 0 h 330"/>
              <a:gd name="T2" fmla="*/ 57 w 68"/>
              <a:gd name="T3" fmla="*/ 0 h 330"/>
              <a:gd name="T4" fmla="*/ 68 w 68"/>
              <a:gd name="T5" fmla="*/ 11 h 330"/>
              <a:gd name="T6" fmla="*/ 68 w 68"/>
              <a:gd name="T7" fmla="*/ 238 h 330"/>
              <a:gd name="T8" fmla="*/ 68 w 68"/>
              <a:gd name="T9" fmla="*/ 330 h 330"/>
              <a:gd name="T10" fmla="*/ 0 w 68"/>
              <a:gd name="T11" fmla="*/ 330 h 330"/>
              <a:gd name="T12" fmla="*/ 0 w 68"/>
              <a:gd name="T13" fmla="*/ 238 h 330"/>
              <a:gd name="T14" fmla="*/ 0 w 68"/>
              <a:gd name="T15" fmla="*/ 11 h 330"/>
              <a:gd name="T16" fmla="*/ 11 w 68"/>
              <a:gd name="T17" fmla="*/ 0 h 3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30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30"/>
                  <a:pt x="68" y="330"/>
                  <a:pt x="68" y="330"/>
                </a:cubicBezTo>
                <a:cubicBezTo>
                  <a:pt x="0" y="330"/>
                  <a:pt x="0" y="330"/>
                  <a:pt x="0" y="330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54" name="Freeform 7"/>
          <p:cNvSpPr>
            <a:spLocks/>
          </p:cNvSpPr>
          <p:nvPr/>
        </p:nvSpPr>
        <p:spPr bwMode="auto">
          <a:xfrm>
            <a:off x="1830707" y="4528623"/>
            <a:ext cx="761920" cy="1183003"/>
          </a:xfrm>
          <a:custGeom>
            <a:avLst/>
            <a:gdLst>
              <a:gd name="T0" fmla="*/ 11 w 68"/>
              <a:gd name="T1" fmla="*/ 0 h 128"/>
              <a:gd name="T2" fmla="*/ 57 w 68"/>
              <a:gd name="T3" fmla="*/ 0 h 128"/>
              <a:gd name="T4" fmla="*/ 68 w 68"/>
              <a:gd name="T5" fmla="*/ 11 h 128"/>
              <a:gd name="T6" fmla="*/ 68 w 68"/>
              <a:gd name="T7" fmla="*/ 128 h 128"/>
              <a:gd name="T8" fmla="*/ 0 w 68"/>
              <a:gd name="T9" fmla="*/ 128 h 128"/>
              <a:gd name="T10" fmla="*/ 0 w 68"/>
              <a:gd name="T11" fmla="*/ 11 h 128"/>
              <a:gd name="T12" fmla="*/ 11 w 68"/>
              <a:gd name="T13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128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128"/>
                  <a:pt x="68" y="128"/>
                  <a:pt x="68" y="128"/>
                </a:cubicBezTo>
                <a:cubicBezTo>
                  <a:pt x="0" y="128"/>
                  <a:pt x="0" y="128"/>
                  <a:pt x="0" y="12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666938" y="3810103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21,2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725410" y="4547150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10,2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697381" y="4604767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9,6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731033" y="4642123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8,9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720809" y="4689976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8,4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702296" y="4677546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8,5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676573" y="4311464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15,0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660694" y="4456494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11,8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638929" y="4184014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16,3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710181" y="4050923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/>
              <a:t>21,2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66938" y="5795803"/>
            <a:ext cx="1141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2010 г.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709320" y="5826802"/>
            <a:ext cx="11157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2014 г.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753066" y="5809873"/>
            <a:ext cx="1128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2015 г.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741124" y="5826061"/>
            <a:ext cx="1132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2016 г.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820870" y="5826271"/>
            <a:ext cx="11176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2017 г.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746556" y="5822570"/>
            <a:ext cx="117843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2018 г.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792788" y="5809873"/>
            <a:ext cx="1155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2019 г.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723447" y="5816705"/>
            <a:ext cx="11080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2011 г.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750418" y="5822570"/>
            <a:ext cx="11307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2012 г.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664413" y="5817843"/>
            <a:ext cx="11254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2013 г.</a:t>
            </a:r>
          </a:p>
        </p:txBody>
      </p:sp>
      <p:sp>
        <p:nvSpPr>
          <p:cNvPr id="83" name="Freeform 33"/>
          <p:cNvSpPr>
            <a:spLocks/>
          </p:cNvSpPr>
          <p:nvPr/>
        </p:nvSpPr>
        <p:spPr bwMode="auto">
          <a:xfrm>
            <a:off x="10808649" y="1407240"/>
            <a:ext cx="787467" cy="427752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4" name="Freeform 34"/>
          <p:cNvSpPr>
            <a:spLocks/>
          </p:cNvSpPr>
          <p:nvPr/>
        </p:nvSpPr>
        <p:spPr bwMode="auto">
          <a:xfrm>
            <a:off x="10808649" y="5133554"/>
            <a:ext cx="787467" cy="573239"/>
          </a:xfrm>
          <a:custGeom>
            <a:avLst/>
            <a:gdLst>
              <a:gd name="T0" fmla="*/ 11 w 68"/>
              <a:gd name="T1" fmla="*/ 0 h 362"/>
              <a:gd name="T2" fmla="*/ 57 w 68"/>
              <a:gd name="T3" fmla="*/ 0 h 362"/>
              <a:gd name="T4" fmla="*/ 68 w 68"/>
              <a:gd name="T5" fmla="*/ 11 h 362"/>
              <a:gd name="T6" fmla="*/ 68 w 68"/>
              <a:gd name="T7" fmla="*/ 238 h 362"/>
              <a:gd name="T8" fmla="*/ 68 w 68"/>
              <a:gd name="T9" fmla="*/ 362 h 362"/>
              <a:gd name="T10" fmla="*/ 0 w 68"/>
              <a:gd name="T11" fmla="*/ 362 h 362"/>
              <a:gd name="T12" fmla="*/ 0 w 68"/>
              <a:gd name="T13" fmla="*/ 238 h 362"/>
              <a:gd name="T14" fmla="*/ 0 w 68"/>
              <a:gd name="T15" fmla="*/ 11 h 362"/>
              <a:gd name="T16" fmla="*/ 11 w 68"/>
              <a:gd name="T17" fmla="*/ 0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2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2"/>
                  <a:pt x="68" y="362"/>
                  <a:pt x="68" y="362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>
              <a:solidFill>
                <a:srgbClr val="4E75E0"/>
              </a:solidFill>
            </a:endParaRPr>
          </a:p>
        </p:txBody>
      </p:sp>
      <p:sp>
        <p:nvSpPr>
          <p:cNvPr id="85" name="TextBox 84"/>
          <p:cNvSpPr txBox="1"/>
          <p:nvPr/>
        </p:nvSpPr>
        <p:spPr>
          <a:xfrm>
            <a:off x="10790212" y="5809873"/>
            <a:ext cx="11555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2020 </a:t>
            </a:r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г.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10702453" y="4677546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8,6</a:t>
            </a:r>
            <a:endParaRPr lang="ru-RU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45130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标题 5"/>
          <p:cNvSpPr>
            <a:spLocks noGrp="1"/>
          </p:cNvSpPr>
          <p:nvPr>
            <p:ph type="title"/>
          </p:nvPr>
        </p:nvSpPr>
        <p:spPr>
          <a:xfrm>
            <a:off x="1174934" y="170330"/>
            <a:ext cx="11439061" cy="527516"/>
          </a:xfrm>
        </p:spPr>
        <p:txBody>
          <a:bodyPr>
            <a:noAutofit/>
          </a:bodyPr>
          <a:lstStyle/>
          <a:p>
            <a:r>
              <a:rPr lang="ru-RU" altLang="zh-CN" sz="2133" dirty="0">
                <a:latin typeface="Helvetica" panose="020B0604020202020204" pitchFamily="34" charset="0"/>
                <a:cs typeface="Helvetica" panose="020B0604020202020204" pitchFamily="34" charset="0"/>
              </a:rPr>
              <a:t>Готовность граждан дать взятку, %</a:t>
            </a:r>
            <a:endParaRPr lang="zh-CN" altLang="en-US" sz="1467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52" name="Rectangle 4"/>
          <p:cNvSpPr txBox="1">
            <a:spLocks noChangeArrowheads="1"/>
          </p:cNvSpPr>
          <p:nvPr/>
        </p:nvSpPr>
        <p:spPr bwMode="auto">
          <a:xfrm>
            <a:off x="-7598" y="7101408"/>
            <a:ext cx="12199599" cy="3618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68544" tIns="34272" rIns="68544" bIns="34272" numCol="1" anchor="ctr" anchorCtr="0" compatLnSpc="1">
            <a:prstTxWarp prst="textNoShape">
              <a:avLst/>
            </a:prstTxWarp>
          </a:bodyPr>
          <a:lstStyle>
            <a:lvl1pPr marL="0" indent="0" algn="ctr">
              <a:buFontTx/>
              <a:buNone/>
              <a:defRPr sz="2000" b="1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000">
                <a:latin typeface="+mn-lt"/>
                <a:ea typeface="仿宋_GB2312" pitchFamily="49" charset="-122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latin typeface="+mn-lt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+mn-lt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+mn-lt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+mn-lt"/>
              </a:defRPr>
            </a:lvl9pPr>
          </a:lstStyle>
          <a:p>
            <a:pPr algn="l"/>
            <a:endParaRPr lang="zh-CN" altLang="zh-CN" sz="2667" dirty="0">
              <a:solidFill>
                <a:srgbClr val="FF0000"/>
              </a:solidFill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Freeform 6"/>
          <p:cNvSpPr>
            <a:spLocks/>
          </p:cNvSpPr>
          <p:nvPr/>
        </p:nvSpPr>
        <p:spPr bwMode="auto">
          <a:xfrm>
            <a:off x="802676" y="1447442"/>
            <a:ext cx="787467" cy="427094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4" name="Freeform 7"/>
          <p:cNvSpPr>
            <a:spLocks/>
          </p:cNvSpPr>
          <p:nvPr/>
        </p:nvSpPr>
        <p:spPr bwMode="auto">
          <a:xfrm>
            <a:off x="802677" y="3048194"/>
            <a:ext cx="781961" cy="2660941"/>
          </a:xfrm>
          <a:custGeom>
            <a:avLst/>
            <a:gdLst>
              <a:gd name="T0" fmla="*/ 11 w 68"/>
              <a:gd name="T1" fmla="*/ 0 h 128"/>
              <a:gd name="T2" fmla="*/ 57 w 68"/>
              <a:gd name="T3" fmla="*/ 0 h 128"/>
              <a:gd name="T4" fmla="*/ 68 w 68"/>
              <a:gd name="T5" fmla="*/ 11 h 128"/>
              <a:gd name="T6" fmla="*/ 68 w 68"/>
              <a:gd name="T7" fmla="*/ 128 h 128"/>
              <a:gd name="T8" fmla="*/ 0 w 68"/>
              <a:gd name="T9" fmla="*/ 128 h 128"/>
              <a:gd name="T10" fmla="*/ 0 w 68"/>
              <a:gd name="T11" fmla="*/ 11 h 128"/>
              <a:gd name="T12" fmla="*/ 11 w 68"/>
              <a:gd name="T13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128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128"/>
                  <a:pt x="68" y="128"/>
                  <a:pt x="68" y="128"/>
                </a:cubicBezTo>
                <a:cubicBezTo>
                  <a:pt x="0" y="128"/>
                  <a:pt x="0" y="128"/>
                  <a:pt x="0" y="12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5" name="Freeform 8"/>
          <p:cNvSpPr>
            <a:spLocks/>
          </p:cNvSpPr>
          <p:nvPr/>
        </p:nvSpPr>
        <p:spPr bwMode="auto">
          <a:xfrm>
            <a:off x="1851630" y="1424700"/>
            <a:ext cx="771384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7" name="Freeform 9"/>
          <p:cNvSpPr>
            <a:spLocks/>
          </p:cNvSpPr>
          <p:nvPr/>
        </p:nvSpPr>
        <p:spPr bwMode="auto">
          <a:xfrm>
            <a:off x="2815046" y="1419719"/>
            <a:ext cx="787467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8" name="Freeform 10"/>
          <p:cNvSpPr>
            <a:spLocks/>
          </p:cNvSpPr>
          <p:nvPr/>
        </p:nvSpPr>
        <p:spPr bwMode="auto">
          <a:xfrm>
            <a:off x="3770405" y="1405967"/>
            <a:ext cx="780668" cy="4314267"/>
          </a:xfrm>
          <a:custGeom>
            <a:avLst/>
            <a:gdLst>
              <a:gd name="T0" fmla="*/ 12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2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2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2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10" name="Freeform 12"/>
          <p:cNvSpPr>
            <a:spLocks/>
          </p:cNvSpPr>
          <p:nvPr/>
        </p:nvSpPr>
        <p:spPr bwMode="auto">
          <a:xfrm>
            <a:off x="2826617" y="2829115"/>
            <a:ext cx="803943" cy="2889271"/>
          </a:xfrm>
          <a:custGeom>
            <a:avLst/>
            <a:gdLst>
              <a:gd name="T0" fmla="*/ 11 w 68"/>
              <a:gd name="T1" fmla="*/ 0 h 305"/>
              <a:gd name="T2" fmla="*/ 57 w 68"/>
              <a:gd name="T3" fmla="*/ 0 h 305"/>
              <a:gd name="T4" fmla="*/ 68 w 68"/>
              <a:gd name="T5" fmla="*/ 11 h 305"/>
              <a:gd name="T6" fmla="*/ 68 w 68"/>
              <a:gd name="T7" fmla="*/ 238 h 305"/>
              <a:gd name="T8" fmla="*/ 68 w 68"/>
              <a:gd name="T9" fmla="*/ 305 h 305"/>
              <a:gd name="T10" fmla="*/ 0 w 68"/>
              <a:gd name="T11" fmla="*/ 305 h 305"/>
              <a:gd name="T12" fmla="*/ 0 w 68"/>
              <a:gd name="T13" fmla="*/ 238 h 305"/>
              <a:gd name="T14" fmla="*/ 0 w 68"/>
              <a:gd name="T15" fmla="*/ 11 h 305"/>
              <a:gd name="T16" fmla="*/ 11 w 68"/>
              <a:gd name="T17" fmla="*/ 0 h 30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05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05"/>
                  <a:pt x="68" y="305"/>
                  <a:pt x="68" y="305"/>
                </a:cubicBezTo>
                <a:cubicBezTo>
                  <a:pt x="0" y="305"/>
                  <a:pt x="0" y="305"/>
                  <a:pt x="0" y="305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11" name="Freeform 13"/>
          <p:cNvSpPr>
            <a:spLocks/>
          </p:cNvSpPr>
          <p:nvPr/>
        </p:nvSpPr>
        <p:spPr bwMode="auto">
          <a:xfrm>
            <a:off x="3781801" y="2642890"/>
            <a:ext cx="780668" cy="3083790"/>
          </a:xfrm>
          <a:custGeom>
            <a:avLst/>
            <a:gdLst>
              <a:gd name="T0" fmla="*/ 12 w 68"/>
              <a:gd name="T1" fmla="*/ 0 h 364"/>
              <a:gd name="T2" fmla="*/ 57 w 68"/>
              <a:gd name="T3" fmla="*/ 0 h 364"/>
              <a:gd name="T4" fmla="*/ 68 w 68"/>
              <a:gd name="T5" fmla="*/ 11 h 364"/>
              <a:gd name="T6" fmla="*/ 68 w 68"/>
              <a:gd name="T7" fmla="*/ 238 h 364"/>
              <a:gd name="T8" fmla="*/ 68 w 68"/>
              <a:gd name="T9" fmla="*/ 364 h 364"/>
              <a:gd name="T10" fmla="*/ 0 w 68"/>
              <a:gd name="T11" fmla="*/ 364 h 364"/>
              <a:gd name="T12" fmla="*/ 0 w 68"/>
              <a:gd name="T13" fmla="*/ 238 h 364"/>
              <a:gd name="T14" fmla="*/ 0 w 68"/>
              <a:gd name="T15" fmla="*/ 11 h 364"/>
              <a:gd name="T16" fmla="*/ 12 w 68"/>
              <a:gd name="T17" fmla="*/ 0 h 36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4">
                <a:moveTo>
                  <a:pt x="12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4"/>
                  <a:pt x="68" y="364"/>
                  <a:pt x="68" y="364"/>
                </a:cubicBezTo>
                <a:cubicBezTo>
                  <a:pt x="0" y="364"/>
                  <a:pt x="0" y="364"/>
                  <a:pt x="0" y="364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2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0" name="Freeform 22"/>
          <p:cNvSpPr>
            <a:spLocks/>
          </p:cNvSpPr>
          <p:nvPr/>
        </p:nvSpPr>
        <p:spPr bwMode="auto">
          <a:xfrm>
            <a:off x="4811580" y="1403235"/>
            <a:ext cx="778409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1" name="Freeform 23"/>
          <p:cNvSpPr>
            <a:spLocks/>
          </p:cNvSpPr>
          <p:nvPr/>
        </p:nvSpPr>
        <p:spPr bwMode="auto">
          <a:xfrm>
            <a:off x="5879254" y="1400568"/>
            <a:ext cx="742200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2" name="Freeform 24"/>
          <p:cNvSpPr>
            <a:spLocks/>
          </p:cNvSpPr>
          <p:nvPr/>
        </p:nvSpPr>
        <p:spPr bwMode="auto">
          <a:xfrm>
            <a:off x="6841562" y="1400569"/>
            <a:ext cx="776693" cy="4294564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3" name="Freeform 25"/>
          <p:cNvSpPr>
            <a:spLocks/>
          </p:cNvSpPr>
          <p:nvPr/>
        </p:nvSpPr>
        <p:spPr bwMode="auto">
          <a:xfrm>
            <a:off x="7889205" y="1422564"/>
            <a:ext cx="797181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4" name="Freeform 26"/>
          <p:cNvSpPr>
            <a:spLocks/>
          </p:cNvSpPr>
          <p:nvPr/>
        </p:nvSpPr>
        <p:spPr bwMode="auto">
          <a:xfrm>
            <a:off x="7898101" y="3374021"/>
            <a:ext cx="788285" cy="2344366"/>
          </a:xfrm>
          <a:custGeom>
            <a:avLst/>
            <a:gdLst>
              <a:gd name="T0" fmla="*/ 11 w 68"/>
              <a:gd name="T1" fmla="*/ 0 h 366"/>
              <a:gd name="T2" fmla="*/ 57 w 68"/>
              <a:gd name="T3" fmla="*/ 0 h 366"/>
              <a:gd name="T4" fmla="*/ 68 w 68"/>
              <a:gd name="T5" fmla="*/ 11 h 366"/>
              <a:gd name="T6" fmla="*/ 68 w 68"/>
              <a:gd name="T7" fmla="*/ 238 h 366"/>
              <a:gd name="T8" fmla="*/ 68 w 68"/>
              <a:gd name="T9" fmla="*/ 366 h 366"/>
              <a:gd name="T10" fmla="*/ 0 w 68"/>
              <a:gd name="T11" fmla="*/ 366 h 366"/>
              <a:gd name="T12" fmla="*/ 0 w 68"/>
              <a:gd name="T13" fmla="*/ 238 h 366"/>
              <a:gd name="T14" fmla="*/ 0 w 68"/>
              <a:gd name="T15" fmla="*/ 11 h 366"/>
              <a:gd name="T16" fmla="*/ 11 w 68"/>
              <a:gd name="T17" fmla="*/ 0 h 36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6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6"/>
                  <a:pt x="68" y="366"/>
                  <a:pt x="68" y="366"/>
                </a:cubicBezTo>
                <a:cubicBezTo>
                  <a:pt x="0" y="366"/>
                  <a:pt x="0" y="366"/>
                  <a:pt x="0" y="366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5" name="Freeform 27"/>
          <p:cNvSpPr>
            <a:spLocks/>
          </p:cNvSpPr>
          <p:nvPr/>
        </p:nvSpPr>
        <p:spPr bwMode="auto">
          <a:xfrm>
            <a:off x="6860073" y="3429671"/>
            <a:ext cx="784765" cy="2293200"/>
          </a:xfrm>
          <a:custGeom>
            <a:avLst/>
            <a:gdLst>
              <a:gd name="T0" fmla="*/ 11 w 68"/>
              <a:gd name="T1" fmla="*/ 0 h 298"/>
              <a:gd name="T2" fmla="*/ 57 w 68"/>
              <a:gd name="T3" fmla="*/ 0 h 298"/>
              <a:gd name="T4" fmla="*/ 68 w 68"/>
              <a:gd name="T5" fmla="*/ 11 h 298"/>
              <a:gd name="T6" fmla="*/ 68 w 68"/>
              <a:gd name="T7" fmla="*/ 238 h 298"/>
              <a:gd name="T8" fmla="*/ 68 w 68"/>
              <a:gd name="T9" fmla="*/ 298 h 298"/>
              <a:gd name="T10" fmla="*/ 0 w 68"/>
              <a:gd name="T11" fmla="*/ 298 h 298"/>
              <a:gd name="T12" fmla="*/ 0 w 68"/>
              <a:gd name="T13" fmla="*/ 238 h 298"/>
              <a:gd name="T14" fmla="*/ 0 w 68"/>
              <a:gd name="T15" fmla="*/ 11 h 298"/>
              <a:gd name="T16" fmla="*/ 11 w 68"/>
              <a:gd name="T17" fmla="*/ 0 h 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298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298"/>
                  <a:pt x="68" y="298"/>
                  <a:pt x="68" y="298"/>
                </a:cubicBezTo>
                <a:cubicBezTo>
                  <a:pt x="0" y="298"/>
                  <a:pt x="0" y="298"/>
                  <a:pt x="0" y="298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6" name="Freeform 28"/>
          <p:cNvSpPr>
            <a:spLocks/>
          </p:cNvSpPr>
          <p:nvPr/>
        </p:nvSpPr>
        <p:spPr bwMode="auto">
          <a:xfrm>
            <a:off x="5882065" y="3038396"/>
            <a:ext cx="735164" cy="2688000"/>
          </a:xfrm>
          <a:custGeom>
            <a:avLst/>
            <a:gdLst>
              <a:gd name="T0" fmla="*/ 11 w 68"/>
              <a:gd name="T1" fmla="*/ 0 h 213"/>
              <a:gd name="T2" fmla="*/ 57 w 68"/>
              <a:gd name="T3" fmla="*/ 0 h 213"/>
              <a:gd name="T4" fmla="*/ 68 w 68"/>
              <a:gd name="T5" fmla="*/ 11 h 213"/>
              <a:gd name="T6" fmla="*/ 68 w 68"/>
              <a:gd name="T7" fmla="*/ 213 h 213"/>
              <a:gd name="T8" fmla="*/ 0 w 68"/>
              <a:gd name="T9" fmla="*/ 213 h 213"/>
              <a:gd name="T10" fmla="*/ 0 w 68"/>
              <a:gd name="T11" fmla="*/ 11 h 213"/>
              <a:gd name="T12" fmla="*/ 11 w 68"/>
              <a:gd name="T13" fmla="*/ 0 h 213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213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13"/>
                  <a:pt x="68" y="213"/>
                  <a:pt x="68" y="213"/>
                </a:cubicBezTo>
                <a:cubicBezTo>
                  <a:pt x="0" y="213"/>
                  <a:pt x="0" y="213"/>
                  <a:pt x="0" y="213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27" name="Freeform 29"/>
          <p:cNvSpPr>
            <a:spLocks/>
          </p:cNvSpPr>
          <p:nvPr/>
        </p:nvSpPr>
        <p:spPr bwMode="auto">
          <a:xfrm>
            <a:off x="4823069" y="2925140"/>
            <a:ext cx="774180" cy="2804115"/>
          </a:xfrm>
          <a:custGeom>
            <a:avLst/>
            <a:gdLst>
              <a:gd name="T0" fmla="*/ 11 w 68"/>
              <a:gd name="T1" fmla="*/ 0 h 125"/>
              <a:gd name="T2" fmla="*/ 57 w 68"/>
              <a:gd name="T3" fmla="*/ 0 h 125"/>
              <a:gd name="T4" fmla="*/ 68 w 68"/>
              <a:gd name="T5" fmla="*/ 11 h 125"/>
              <a:gd name="T6" fmla="*/ 68 w 68"/>
              <a:gd name="T7" fmla="*/ 125 h 125"/>
              <a:gd name="T8" fmla="*/ 0 w 68"/>
              <a:gd name="T9" fmla="*/ 125 h 125"/>
              <a:gd name="T10" fmla="*/ 0 w 68"/>
              <a:gd name="T11" fmla="*/ 11 h 125"/>
              <a:gd name="T12" fmla="*/ 11 w 68"/>
              <a:gd name="T13" fmla="*/ 0 h 1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125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125"/>
                  <a:pt x="68" y="125"/>
                  <a:pt x="68" y="125"/>
                </a:cubicBezTo>
                <a:cubicBezTo>
                  <a:pt x="0" y="125"/>
                  <a:pt x="0" y="125"/>
                  <a:pt x="0" y="125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30" name="Freeform 32"/>
          <p:cNvSpPr>
            <a:spLocks/>
          </p:cNvSpPr>
          <p:nvPr/>
        </p:nvSpPr>
        <p:spPr bwMode="auto">
          <a:xfrm>
            <a:off x="8861756" y="1410697"/>
            <a:ext cx="796783" cy="428443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31" name="Freeform 33"/>
          <p:cNvSpPr>
            <a:spLocks/>
          </p:cNvSpPr>
          <p:nvPr/>
        </p:nvSpPr>
        <p:spPr bwMode="auto">
          <a:xfrm>
            <a:off x="9906554" y="1417607"/>
            <a:ext cx="787467" cy="427752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32" name="Freeform 34"/>
          <p:cNvSpPr>
            <a:spLocks/>
          </p:cNvSpPr>
          <p:nvPr/>
        </p:nvSpPr>
        <p:spPr bwMode="auto">
          <a:xfrm>
            <a:off x="9896877" y="3266313"/>
            <a:ext cx="806820" cy="2453921"/>
          </a:xfrm>
          <a:custGeom>
            <a:avLst/>
            <a:gdLst>
              <a:gd name="T0" fmla="*/ 11 w 68"/>
              <a:gd name="T1" fmla="*/ 0 h 362"/>
              <a:gd name="T2" fmla="*/ 57 w 68"/>
              <a:gd name="T3" fmla="*/ 0 h 362"/>
              <a:gd name="T4" fmla="*/ 68 w 68"/>
              <a:gd name="T5" fmla="*/ 11 h 362"/>
              <a:gd name="T6" fmla="*/ 68 w 68"/>
              <a:gd name="T7" fmla="*/ 238 h 362"/>
              <a:gd name="T8" fmla="*/ 68 w 68"/>
              <a:gd name="T9" fmla="*/ 362 h 362"/>
              <a:gd name="T10" fmla="*/ 0 w 68"/>
              <a:gd name="T11" fmla="*/ 362 h 362"/>
              <a:gd name="T12" fmla="*/ 0 w 68"/>
              <a:gd name="T13" fmla="*/ 238 h 362"/>
              <a:gd name="T14" fmla="*/ 0 w 68"/>
              <a:gd name="T15" fmla="*/ 11 h 362"/>
              <a:gd name="T16" fmla="*/ 11 w 68"/>
              <a:gd name="T17" fmla="*/ 0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2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2"/>
                  <a:pt x="68" y="362"/>
                  <a:pt x="68" y="362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33" name="Freeform 35"/>
          <p:cNvSpPr>
            <a:spLocks/>
          </p:cNvSpPr>
          <p:nvPr/>
        </p:nvSpPr>
        <p:spPr bwMode="auto">
          <a:xfrm>
            <a:off x="8869622" y="3374681"/>
            <a:ext cx="820773" cy="2351716"/>
          </a:xfrm>
          <a:custGeom>
            <a:avLst/>
            <a:gdLst>
              <a:gd name="T0" fmla="*/ 11 w 68"/>
              <a:gd name="T1" fmla="*/ 0 h 330"/>
              <a:gd name="T2" fmla="*/ 57 w 68"/>
              <a:gd name="T3" fmla="*/ 0 h 330"/>
              <a:gd name="T4" fmla="*/ 68 w 68"/>
              <a:gd name="T5" fmla="*/ 11 h 330"/>
              <a:gd name="T6" fmla="*/ 68 w 68"/>
              <a:gd name="T7" fmla="*/ 238 h 330"/>
              <a:gd name="T8" fmla="*/ 68 w 68"/>
              <a:gd name="T9" fmla="*/ 330 h 330"/>
              <a:gd name="T10" fmla="*/ 0 w 68"/>
              <a:gd name="T11" fmla="*/ 330 h 330"/>
              <a:gd name="T12" fmla="*/ 0 w 68"/>
              <a:gd name="T13" fmla="*/ 238 h 330"/>
              <a:gd name="T14" fmla="*/ 0 w 68"/>
              <a:gd name="T15" fmla="*/ 11 h 330"/>
              <a:gd name="T16" fmla="*/ 11 w 68"/>
              <a:gd name="T17" fmla="*/ 0 h 33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30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30"/>
                  <a:pt x="68" y="330"/>
                  <a:pt x="68" y="330"/>
                </a:cubicBezTo>
                <a:cubicBezTo>
                  <a:pt x="0" y="330"/>
                  <a:pt x="0" y="330"/>
                  <a:pt x="0" y="330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54" name="Freeform 7"/>
          <p:cNvSpPr>
            <a:spLocks/>
          </p:cNvSpPr>
          <p:nvPr/>
        </p:nvSpPr>
        <p:spPr bwMode="auto">
          <a:xfrm>
            <a:off x="1870580" y="3002761"/>
            <a:ext cx="761920" cy="2719320"/>
          </a:xfrm>
          <a:custGeom>
            <a:avLst/>
            <a:gdLst>
              <a:gd name="T0" fmla="*/ 11 w 68"/>
              <a:gd name="T1" fmla="*/ 0 h 128"/>
              <a:gd name="T2" fmla="*/ 57 w 68"/>
              <a:gd name="T3" fmla="*/ 0 h 128"/>
              <a:gd name="T4" fmla="*/ 68 w 68"/>
              <a:gd name="T5" fmla="*/ 11 h 128"/>
              <a:gd name="T6" fmla="*/ 68 w 68"/>
              <a:gd name="T7" fmla="*/ 128 h 128"/>
              <a:gd name="T8" fmla="*/ 0 w 68"/>
              <a:gd name="T9" fmla="*/ 128 h 128"/>
              <a:gd name="T10" fmla="*/ 0 w 68"/>
              <a:gd name="T11" fmla="*/ 11 h 128"/>
              <a:gd name="T12" fmla="*/ 11 w 68"/>
              <a:gd name="T13" fmla="*/ 0 h 12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68" h="128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128"/>
                  <a:pt x="68" y="128"/>
                  <a:pt x="68" y="128"/>
                </a:cubicBezTo>
                <a:cubicBezTo>
                  <a:pt x="0" y="128"/>
                  <a:pt x="0" y="128"/>
                  <a:pt x="0" y="12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56" name="TextBox 55"/>
          <p:cNvSpPr txBox="1"/>
          <p:nvPr/>
        </p:nvSpPr>
        <p:spPr>
          <a:xfrm>
            <a:off x="749789" y="2412058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61,3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5817926" y="2403721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62,2</a:t>
            </a:r>
          </a:p>
        </p:txBody>
      </p:sp>
      <p:sp>
        <p:nvSpPr>
          <p:cNvPr id="58" name="TextBox 57"/>
          <p:cNvSpPr txBox="1"/>
          <p:nvPr/>
        </p:nvSpPr>
        <p:spPr>
          <a:xfrm>
            <a:off x="6711949" y="2824956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52,8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7750106" y="2786422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53,0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8758910" y="2733060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53,8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830514" y="2695529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57,8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2742130" y="2142962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67,6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759637" y="2322848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64,7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3700129" y="1997493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69,2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780964" y="2349156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Helvetica" panose="020B0604020202020204" pitchFamily="34" charset="0"/>
                <a:cs typeface="Helvetica" panose="020B0604020202020204" pitchFamily="34" charset="0"/>
              </a:rPr>
              <a:t>63,0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596795" y="5784681"/>
            <a:ext cx="11086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2010 г.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4673550" y="5815506"/>
            <a:ext cx="11157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2014 г.</a:t>
            </a:r>
          </a:p>
        </p:txBody>
      </p:sp>
      <p:sp>
        <p:nvSpPr>
          <p:cNvPr id="68" name="TextBox 67"/>
          <p:cNvSpPr txBox="1"/>
          <p:nvPr/>
        </p:nvSpPr>
        <p:spPr>
          <a:xfrm>
            <a:off x="5722623" y="5798577"/>
            <a:ext cx="11082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2015 г.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6774692" y="5815506"/>
            <a:ext cx="111451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2016 г.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7750107" y="5815506"/>
            <a:ext cx="112572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2017 г.</a:t>
            </a:r>
          </a:p>
        </p:txBody>
      </p:sp>
      <p:sp>
        <p:nvSpPr>
          <p:cNvPr id="71" name="TextBox 70"/>
          <p:cNvSpPr txBox="1"/>
          <p:nvPr/>
        </p:nvSpPr>
        <p:spPr>
          <a:xfrm>
            <a:off x="8740517" y="5811274"/>
            <a:ext cx="114458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2018 г.</a:t>
            </a:r>
          </a:p>
        </p:txBody>
      </p:sp>
      <p:sp>
        <p:nvSpPr>
          <p:cNvPr id="72" name="TextBox 71"/>
          <p:cNvSpPr txBox="1"/>
          <p:nvPr/>
        </p:nvSpPr>
        <p:spPr>
          <a:xfrm>
            <a:off x="9782546" y="5798577"/>
            <a:ext cx="1155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2019 г.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695049" y="5814621"/>
            <a:ext cx="11086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2011 г.</a:t>
            </a:r>
          </a:p>
        </p:txBody>
      </p:sp>
      <p:sp>
        <p:nvSpPr>
          <p:cNvPr id="74" name="TextBox 73"/>
          <p:cNvSpPr txBox="1"/>
          <p:nvPr/>
        </p:nvSpPr>
        <p:spPr>
          <a:xfrm>
            <a:off x="2698003" y="5812993"/>
            <a:ext cx="111498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2012 г.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3624524" y="5806547"/>
            <a:ext cx="115546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2013 г.</a:t>
            </a:r>
          </a:p>
        </p:txBody>
      </p:sp>
      <p:sp>
        <p:nvSpPr>
          <p:cNvPr id="80" name="Freeform 33"/>
          <p:cNvSpPr>
            <a:spLocks/>
          </p:cNvSpPr>
          <p:nvPr/>
        </p:nvSpPr>
        <p:spPr bwMode="auto">
          <a:xfrm>
            <a:off x="10914657" y="1426629"/>
            <a:ext cx="787467" cy="4277525"/>
          </a:xfrm>
          <a:custGeom>
            <a:avLst/>
            <a:gdLst>
              <a:gd name="T0" fmla="*/ 11 w 68"/>
              <a:gd name="T1" fmla="*/ 0 h 417"/>
              <a:gd name="T2" fmla="*/ 57 w 68"/>
              <a:gd name="T3" fmla="*/ 0 h 417"/>
              <a:gd name="T4" fmla="*/ 68 w 68"/>
              <a:gd name="T5" fmla="*/ 11 h 417"/>
              <a:gd name="T6" fmla="*/ 68 w 68"/>
              <a:gd name="T7" fmla="*/ 238 h 417"/>
              <a:gd name="T8" fmla="*/ 68 w 68"/>
              <a:gd name="T9" fmla="*/ 417 h 417"/>
              <a:gd name="T10" fmla="*/ 0 w 68"/>
              <a:gd name="T11" fmla="*/ 417 h 417"/>
              <a:gd name="T12" fmla="*/ 0 w 68"/>
              <a:gd name="T13" fmla="*/ 238 h 417"/>
              <a:gd name="T14" fmla="*/ 0 w 68"/>
              <a:gd name="T15" fmla="*/ 11 h 417"/>
              <a:gd name="T16" fmla="*/ 11 w 68"/>
              <a:gd name="T17" fmla="*/ 0 h 41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417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417"/>
                  <a:pt x="68" y="417"/>
                  <a:pt x="68" y="417"/>
                </a:cubicBezTo>
                <a:cubicBezTo>
                  <a:pt x="0" y="417"/>
                  <a:pt x="0" y="417"/>
                  <a:pt x="0" y="417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81" name="Freeform 34"/>
          <p:cNvSpPr>
            <a:spLocks/>
          </p:cNvSpPr>
          <p:nvPr/>
        </p:nvSpPr>
        <p:spPr bwMode="auto">
          <a:xfrm>
            <a:off x="10904980" y="3513582"/>
            <a:ext cx="806820" cy="2215674"/>
          </a:xfrm>
          <a:custGeom>
            <a:avLst/>
            <a:gdLst>
              <a:gd name="T0" fmla="*/ 11 w 68"/>
              <a:gd name="T1" fmla="*/ 0 h 362"/>
              <a:gd name="T2" fmla="*/ 57 w 68"/>
              <a:gd name="T3" fmla="*/ 0 h 362"/>
              <a:gd name="T4" fmla="*/ 68 w 68"/>
              <a:gd name="T5" fmla="*/ 11 h 362"/>
              <a:gd name="T6" fmla="*/ 68 w 68"/>
              <a:gd name="T7" fmla="*/ 238 h 362"/>
              <a:gd name="T8" fmla="*/ 68 w 68"/>
              <a:gd name="T9" fmla="*/ 362 h 362"/>
              <a:gd name="T10" fmla="*/ 0 w 68"/>
              <a:gd name="T11" fmla="*/ 362 h 362"/>
              <a:gd name="T12" fmla="*/ 0 w 68"/>
              <a:gd name="T13" fmla="*/ 238 h 362"/>
              <a:gd name="T14" fmla="*/ 0 w 68"/>
              <a:gd name="T15" fmla="*/ 11 h 362"/>
              <a:gd name="T16" fmla="*/ 11 w 68"/>
              <a:gd name="T17" fmla="*/ 0 h 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8" h="362">
                <a:moveTo>
                  <a:pt x="11" y="0"/>
                </a:moveTo>
                <a:cubicBezTo>
                  <a:pt x="57" y="0"/>
                  <a:pt x="57" y="0"/>
                  <a:pt x="57" y="0"/>
                </a:cubicBezTo>
                <a:cubicBezTo>
                  <a:pt x="63" y="0"/>
                  <a:pt x="68" y="5"/>
                  <a:pt x="68" y="11"/>
                </a:cubicBezTo>
                <a:cubicBezTo>
                  <a:pt x="68" y="238"/>
                  <a:pt x="68" y="238"/>
                  <a:pt x="68" y="238"/>
                </a:cubicBezTo>
                <a:cubicBezTo>
                  <a:pt x="68" y="362"/>
                  <a:pt x="68" y="362"/>
                  <a:pt x="68" y="362"/>
                </a:cubicBezTo>
                <a:cubicBezTo>
                  <a:pt x="0" y="362"/>
                  <a:pt x="0" y="362"/>
                  <a:pt x="0" y="362"/>
                </a:cubicBezTo>
                <a:cubicBezTo>
                  <a:pt x="0" y="238"/>
                  <a:pt x="0" y="238"/>
                  <a:pt x="0" y="238"/>
                </a:cubicBezTo>
                <a:cubicBezTo>
                  <a:pt x="0" y="11"/>
                  <a:pt x="0" y="11"/>
                  <a:pt x="0" y="11"/>
                </a:cubicBezTo>
                <a:cubicBezTo>
                  <a:pt x="0" y="5"/>
                  <a:pt x="5" y="0"/>
                  <a:pt x="11" y="0"/>
                </a:cubicBezTo>
                <a:close/>
              </a:path>
            </a:pathLst>
          </a:custGeom>
          <a:solidFill>
            <a:srgbClr val="4E75E0"/>
          </a:solidFill>
          <a:ln>
            <a:noFill/>
          </a:ln>
          <a:extLst/>
        </p:spPr>
        <p:txBody>
          <a:bodyPr vert="horz" wrap="square" lIns="96969" tIns="48484" rIns="96969" bIns="48484" numCol="1" anchor="t" anchorCtr="0" compatLnSpc="1">
            <a:prstTxWarp prst="textNoShape">
              <a:avLst/>
            </a:prstTxWarp>
          </a:bodyPr>
          <a:lstStyle/>
          <a:p>
            <a:endParaRPr lang="zh-CN" altLang="en-US" sz="2400"/>
          </a:p>
        </p:txBody>
      </p:sp>
      <p:sp>
        <p:nvSpPr>
          <p:cNvPr id="82" name="TextBox 81"/>
          <p:cNvSpPr txBox="1"/>
          <p:nvPr/>
        </p:nvSpPr>
        <p:spPr>
          <a:xfrm>
            <a:off x="10827705" y="3048216"/>
            <a:ext cx="1023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52,0</a:t>
            </a:r>
            <a:endParaRPr lang="ru-RU" sz="2400" dirty="0"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83" name="TextBox 82"/>
          <p:cNvSpPr txBox="1"/>
          <p:nvPr/>
        </p:nvSpPr>
        <p:spPr>
          <a:xfrm>
            <a:off x="10824575" y="5786530"/>
            <a:ext cx="115552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latin typeface="Helvetica" panose="020B0604020202020204" pitchFamily="34" charset="0"/>
                <a:cs typeface="Helvetica" panose="020B0604020202020204" pitchFamily="34" charset="0"/>
              </a:rPr>
              <a:t>2020 </a:t>
            </a:r>
            <a:r>
              <a:rPr lang="ru-RU" sz="2000" dirty="0">
                <a:latin typeface="Helvetica" panose="020B0604020202020204" pitchFamily="34" charset="0"/>
                <a:cs typeface="Helvetica" panose="020B0604020202020204" pitchFamily="34" charset="0"/>
              </a:rPr>
              <a:t>г.</a:t>
            </a:r>
          </a:p>
        </p:txBody>
      </p:sp>
    </p:spTree>
    <p:extLst>
      <p:ext uri="{BB962C8B-B14F-4D97-AF65-F5344CB8AC3E}">
        <p14:creationId xmlns:p14="http://schemas.microsoft.com/office/powerpoint/2010/main" val="299339384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www.homeppt.com">
  <a:themeElements>
    <a:clrScheme name="自定义 2">
      <a:dk1>
        <a:sysClr val="windowText" lastClr="000000"/>
      </a:dk1>
      <a:lt1>
        <a:sysClr val="window" lastClr="FFFFFF"/>
      </a:lt1>
      <a:dk2>
        <a:srgbClr val="7F7F7F"/>
      </a:dk2>
      <a:lt2>
        <a:srgbClr val="7F7F7F"/>
      </a:lt2>
      <a:accent1>
        <a:srgbClr val="3F3F3F"/>
      </a:accent1>
      <a:accent2>
        <a:srgbClr val="C00000"/>
      </a:accent2>
      <a:accent3>
        <a:srgbClr val="3F3F3F"/>
      </a:accent3>
      <a:accent4>
        <a:srgbClr val="C00000"/>
      </a:accent4>
      <a:accent5>
        <a:srgbClr val="3F3F3F"/>
      </a:accent5>
      <a:accent6>
        <a:srgbClr val="C00000"/>
      </a:accent6>
      <a:hlink>
        <a:srgbClr val="FFFFFF"/>
      </a:hlink>
      <a:folHlink>
        <a:srgbClr val="FFFFFF"/>
      </a:folHlink>
    </a:clrScheme>
    <a:fontScheme name="自定义 1">
      <a:majorFont>
        <a:latin typeface="Calibri"/>
        <a:ea typeface="微软雅黑"/>
        <a:cs typeface=""/>
      </a:majorFont>
      <a:minorFont>
        <a:latin typeface="Calibri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自定义 2">
    <a:dk1>
      <a:sysClr val="windowText" lastClr="000000"/>
    </a:dk1>
    <a:lt1>
      <a:sysClr val="window" lastClr="FFFFFF"/>
    </a:lt1>
    <a:dk2>
      <a:srgbClr val="7F7F7F"/>
    </a:dk2>
    <a:lt2>
      <a:srgbClr val="7F7F7F"/>
    </a:lt2>
    <a:accent1>
      <a:srgbClr val="3F3F3F"/>
    </a:accent1>
    <a:accent2>
      <a:srgbClr val="C00000"/>
    </a:accent2>
    <a:accent3>
      <a:srgbClr val="3F3F3F"/>
    </a:accent3>
    <a:accent4>
      <a:srgbClr val="C00000"/>
    </a:accent4>
    <a:accent5>
      <a:srgbClr val="3F3F3F"/>
    </a:accent5>
    <a:accent6>
      <a:srgbClr val="C00000"/>
    </a:accent6>
    <a:hlink>
      <a:srgbClr val="FFFFFF"/>
    </a:hlink>
    <a:folHlink>
      <a:srgbClr val="FFFFFF"/>
    </a:folHlink>
  </a:clrScheme>
  <a:fontScheme name="自定义 1">
    <a:majorFont>
      <a:latin typeface="Calibri"/>
      <a:ea typeface="微软雅黑"/>
      <a:cs typeface=""/>
    </a:majorFont>
    <a:minorFont>
      <a:latin typeface="Calibri"/>
      <a:ea typeface="微软雅黑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2527</TotalTime>
  <Words>919</Words>
  <Application>Microsoft Office PowerPoint</Application>
  <PresentationFormat>Широкоэкранный</PresentationFormat>
  <Paragraphs>209</Paragraphs>
  <Slides>16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12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30" baseType="lpstr">
      <vt:lpstr>微软雅黑</vt:lpstr>
      <vt:lpstr>宋体</vt:lpstr>
      <vt:lpstr>宋体</vt:lpstr>
      <vt:lpstr>Arial</vt:lpstr>
      <vt:lpstr>Calibri</vt:lpstr>
      <vt:lpstr>Calibri Light</vt:lpstr>
      <vt:lpstr>等线</vt:lpstr>
      <vt:lpstr>等线 Light</vt:lpstr>
      <vt:lpstr>Helvetica</vt:lpstr>
      <vt:lpstr>Helvetica Neue</vt:lpstr>
      <vt:lpstr>Times New Roman</vt:lpstr>
      <vt:lpstr>方正兰亭中黑_GBK</vt:lpstr>
      <vt:lpstr>Тема Office</vt:lpstr>
      <vt:lpstr>1_www.homeppt.com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Доля респондентов, указавших на проблему коррупции, %</vt:lpstr>
      <vt:lpstr>Коррупционный охват – доля респондентов, которые хотя бы раз  попали в течение последнего года в коррупционную ситуацию, %</vt:lpstr>
      <vt:lpstr>Готовность граждан дать взятку, %</vt:lpstr>
      <vt:lpstr>Причины, подтолкнувшие граждан дать взятку должностному лицу, %</vt:lpstr>
      <vt:lpstr>Причины, по которым респонденты отказались дать взятку должностному лицу, %</vt:lpstr>
      <vt:lpstr>Сообщили ли Вы о факте коррупции  (вымогательстве, взятке и т.д.)?», %</vt:lpstr>
      <vt:lpstr>Мнение населения о коррумпированности сотрудников различных учреждений и ведомств, %</vt:lpstr>
      <vt:lpstr>Меры, которые необходимо принять, чтобы коррупционеров стало меньше, %</vt:lpstr>
      <vt:lpstr>55,3% не готовы принимать участие в антикоррупционных мероприятиях, их них: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Файзрахманова Фарида</dc:creator>
  <cp:lastModifiedBy>Файзрахманова Фарида</cp:lastModifiedBy>
  <cp:revision>120</cp:revision>
  <cp:lastPrinted>2021-01-12T11:32:25Z</cp:lastPrinted>
  <dcterms:created xsi:type="dcterms:W3CDTF">2020-10-26T08:13:32Z</dcterms:created>
  <dcterms:modified xsi:type="dcterms:W3CDTF">2021-12-03T10:43:48Z</dcterms:modified>
</cp:coreProperties>
</file>