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3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5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8.xml.rels" ContentType="application/vnd.openxmlformats-package.relationships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3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media/image34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36.png" ContentType="image/png"/>
  <Override PartName="/ppt/media/image20.png" ContentType="image/png"/>
  <Override PartName="/ppt/media/image19.png" ContentType="image/png"/>
  <Override PartName="/ppt/media/image18.gif" ContentType="image/gif"/>
  <Override PartName="/ppt/media/image17.png" ContentType="image/png"/>
  <Override PartName="/ppt/media/image5.png" ContentType="image/png"/>
  <Override PartName="/ppt/media/image6.jpeg" ContentType="image/jpeg"/>
  <Override PartName="/ppt/media/image4.png" ContentType="image/png"/>
  <Override PartName="/ppt/media/image33.png" ContentType="image/png"/>
  <Override PartName="/ppt/media/image49.png" ContentType="image/png"/>
  <Override PartName="/ppt/media/image14.jpeg" ContentType="image/jpeg"/>
  <Override PartName="/ppt/media/image44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1.png" ContentType="image/png"/>
  <Override PartName="/ppt/media/image7.png" ContentType="image/png"/>
  <Override PartName="/ppt/media/image42.png" ContentType="image/png"/>
  <Override PartName="/ppt/media/image43.jpeg" ContentType="image/jpeg"/>
  <Override PartName="/ppt/media/image52.png" ContentType="image/png"/>
  <Override PartName="/ppt/media/image45.png" ContentType="image/png"/>
  <Override PartName="/ppt/media/image40.png" ContentType="image/png"/>
  <Override PartName="/ppt/media/image53.png" ContentType="image/png"/>
  <Override PartName="/ppt/media/image48.png" ContentType="image/png"/>
  <Override PartName="/ppt/media/image47.png" ContentType="image/png"/>
  <Override PartName="/ppt/media/image12.png" ContentType="image/png"/>
  <Override PartName="/ppt/media/image2.png" ContentType="image/png"/>
  <Override PartName="/ppt/media/image28.png" ContentType="image/png"/>
  <Override PartName="/ppt/media/image11.png" ContentType="image/png"/>
  <Override PartName="/ppt/media/image10.png" ContentType="image/png"/>
  <Override PartName="/ppt/media/image26.png" ContentType="image/png"/>
  <Override PartName="/ppt/media/image27.png" ContentType="image/png"/>
  <Override PartName="/ppt/media/image1.png" ContentType="image/png"/>
  <Override PartName="/ppt/media/image51.png" ContentType="image/png"/>
  <Override PartName="/ppt/media/image9.png" ContentType="image/png"/>
  <Override PartName="/ppt/media/image15.jpeg" ContentType="image/jpeg"/>
  <Override PartName="/ppt/media/image8.png" ContentType="image/png"/>
  <Override PartName="/ppt/media/image50.png" ContentType="image/png"/>
  <Override PartName="/ppt/media/image13.png" ContentType="image/png"/>
  <Override PartName="/ppt/media/image29.png" ContentType="image/png"/>
  <Override PartName="/ppt/media/image3.jpeg" ContentType="image/jpeg"/>
  <Override PartName="/ppt/media/image46.gif" ContentType="image/gif"/>
  <Override PartName="/ppt/media/image35.png" ContentType="image/png"/>
  <Override PartName="/ppt/media/image16.png" ContentType="image/png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9928225" cy="6797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E0FA1E9-0998-4738-8DFB-80E014913ED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Rectangle 3"/>
          <p:cNvSpPr/>
          <p:nvPr/>
        </p:nvSpPr>
        <p:spPr>
          <a:xfrm>
            <a:off x="4168440" y="9991800"/>
            <a:ext cx="319392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894240"/>
                <a:tab algn="l" pos="1788480"/>
                <a:tab algn="l" pos="2682720"/>
                <a:tab algn="l" pos="3576960"/>
                <a:tab algn="l" pos="4471560"/>
                <a:tab algn="l" pos="5365800"/>
                <a:tab algn="l" pos="6260040"/>
                <a:tab algn="l" pos="7154280"/>
                <a:tab algn="l" pos="8048880"/>
                <a:tab algn="l" pos="8943120"/>
                <a:tab algn="l" pos="9837360"/>
              </a:tabLst>
            </a:pPr>
            <a:fld id="{DC7AF6AD-8029-4ECE-90A5-81E648CAD95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PlaceHolder 1"/>
          <p:cNvSpPr>
            <a:spLocks noGrp="1"/>
          </p:cNvSpPr>
          <p:nvPr>
            <p:ph type="sldImg"/>
          </p:nvPr>
        </p:nvSpPr>
        <p:spPr>
          <a:xfrm>
            <a:off x="174600" y="797040"/>
            <a:ext cx="7013160" cy="3946320"/>
          </a:xfrm>
          <a:prstGeom prst="rect">
            <a:avLst/>
          </a:prstGeom>
          <a:ln w="0">
            <a:noFill/>
          </a:ln>
        </p:spPr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735480" y="4996440"/>
            <a:ext cx="5891040" cy="47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Rectangle 3"/>
          <p:cNvSpPr/>
          <p:nvPr/>
        </p:nvSpPr>
        <p:spPr>
          <a:xfrm>
            <a:off x="4168440" y="9991800"/>
            <a:ext cx="319392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894240"/>
                <a:tab algn="l" pos="1788480"/>
                <a:tab algn="l" pos="2682720"/>
                <a:tab algn="l" pos="3576960"/>
                <a:tab algn="l" pos="4471560"/>
                <a:tab algn="l" pos="5365800"/>
                <a:tab algn="l" pos="6260040"/>
                <a:tab algn="l" pos="7154280"/>
                <a:tab algn="l" pos="8048880"/>
                <a:tab algn="l" pos="8943120"/>
                <a:tab algn="l" pos="9837360"/>
              </a:tabLst>
            </a:pPr>
            <a:fld id="{EF2C05F8-73E1-4F6A-8BEE-66951EE1B62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PlaceHolder 1"/>
          <p:cNvSpPr>
            <a:spLocks noGrp="1"/>
          </p:cNvSpPr>
          <p:nvPr>
            <p:ph type="sldImg"/>
          </p:nvPr>
        </p:nvSpPr>
        <p:spPr>
          <a:xfrm>
            <a:off x="174600" y="797040"/>
            <a:ext cx="7013160" cy="3946320"/>
          </a:xfrm>
          <a:prstGeom prst="rect">
            <a:avLst/>
          </a:prstGeom>
          <a:ln w="0">
            <a:noFill/>
          </a:ln>
        </p:spPr>
      </p:sp>
      <p:sp>
        <p:nvSpPr>
          <p:cNvPr id="902" name="PlaceHolder 2"/>
          <p:cNvSpPr>
            <a:spLocks noGrp="1"/>
          </p:cNvSpPr>
          <p:nvPr>
            <p:ph type="body"/>
          </p:nvPr>
        </p:nvSpPr>
        <p:spPr>
          <a:xfrm>
            <a:off x="735480" y="4996440"/>
            <a:ext cx="5891040" cy="47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759960" y="5078520"/>
            <a:ext cx="608040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5" name="PlaceHolder 3"/>
          <p:cNvSpPr>
            <a:spLocks noGrp="1"/>
          </p:cNvSpPr>
          <p:nvPr>
            <p:ph type="sldNum" idx="14"/>
          </p:nvPr>
        </p:nvSpPr>
        <p:spPr>
          <a:xfrm>
            <a:off x="4302360" y="10157400"/>
            <a:ext cx="3298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8BFFD9-7376-41E0-81D0-9E2ABCEF0D2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759960" y="5078520"/>
            <a:ext cx="608040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8" name="PlaceHolder 3"/>
          <p:cNvSpPr>
            <a:spLocks noGrp="1"/>
          </p:cNvSpPr>
          <p:nvPr>
            <p:ph type="sldNum" idx="15"/>
          </p:nvPr>
        </p:nvSpPr>
        <p:spPr>
          <a:xfrm>
            <a:off x="4302360" y="10157400"/>
            <a:ext cx="3298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6EB9A8-FEBE-433E-81AB-2003C511E3B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759960" y="5078520"/>
            <a:ext cx="608040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 type="sldNum" idx="13"/>
          </p:nvPr>
        </p:nvSpPr>
        <p:spPr>
          <a:xfrm>
            <a:off x="4302360" y="10157400"/>
            <a:ext cx="3298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46A378-3D1E-4095-80F9-2B58A2CA102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759960" y="5078520"/>
            <a:ext cx="608040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1" name="PlaceHolder 3"/>
          <p:cNvSpPr>
            <a:spLocks noGrp="1"/>
          </p:cNvSpPr>
          <p:nvPr>
            <p:ph type="sldNum" idx="16"/>
          </p:nvPr>
        </p:nvSpPr>
        <p:spPr>
          <a:xfrm>
            <a:off x="4302360" y="10157400"/>
            <a:ext cx="3298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816B6E-E7B7-4AFA-A88A-FAA0BD12418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A21BC3-D67F-4FF9-A8F7-2EE94EF9B7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375AF6-2997-4752-B2E7-8F77602A82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78E808-FAFA-4D67-82CC-49975FAE817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D2CAE2-F87F-41E5-BFD1-48737F438D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C1FF99-56EE-4831-8B8F-3804E199C1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19F663-1D92-4D69-A663-F0E48F693D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B09EA4-0ED6-44A2-BAEC-4A856F975E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99D864-B3F8-44D3-BCB8-B0CDCC0FBC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21A5EE2-EF0F-416C-8073-FD7C03244A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936DD4-E69A-47BC-9301-19B7CDDDA9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2A2DB8-0436-4DC1-B920-A756762387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028C66-BB4B-40F4-BEC2-CEFB4D77B1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38AA59-ED0C-4203-BE64-A443338E22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EA6DA7-F58A-4BED-AA0C-0E261EC5E2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D5C133-CB78-4508-856F-DECBAD106E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C619A6-C2BA-447B-83C4-05BDEC5A910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222E64-B4D2-4B74-8B44-1BFF4958CCB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239101-18C2-4D38-BF3B-A134B88048D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8A4AB25-B4D7-4D0C-A58E-07F90B407A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76DF50-2D27-47E9-A98C-FE7DB58643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4AD14A-70E4-4673-AF22-DB601AFD70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521B6E6-0C43-4D3D-A3E9-438978FDDC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557945-5F13-492F-AC07-0564EBAE2D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433FA2-2533-4B48-B3EF-65C7E24931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3C30775-1E29-4698-8B07-17F397F5C5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1DC248-63BE-438E-8344-880C30FA36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C47C996-12EC-4685-85F8-2BF836F0D2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2713A6-DFCA-474D-9E8D-4C9BFE5DD4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FF5EDA-9615-45FF-8AC1-8949B35A87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286E36-790F-42BE-A2FC-824D1D83FA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5C3BFB-BB3B-42D8-87A6-3DFE3470CAB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5FD723-A972-4907-8B31-39755F34B4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54A21D-667E-4DA2-AD4A-FE5F26115E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EF4065-3CAF-45EC-83F3-FEB7019E3A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38C9BF-81AD-4218-BE30-CB7093CD66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EEAE03-CEFD-45B6-BDCA-16606F2958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9760" cy="3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160" cy="3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1AC508-9468-4F63-A105-E652A2576F63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160" cy="3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559EDF-338B-43F3-BB67-EE19228EDBF2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90A553-E265-473B-A6C1-8E51664C2445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myexport.exportcenter.ru/" TargetMode="Externa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8.gif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8.gif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slide" Target="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3.png"/><Relationship Id="rId8" Type="http://schemas.openxmlformats.org/officeDocument/2006/relationships/slide" Target="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3.png"/><Relationship Id="rId8" Type="http://schemas.openxmlformats.org/officeDocument/2006/relationships/slide" Target=""/><Relationship Id="rId9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3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4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slideLayout" Target="../slideLayouts/slideLayout13.xml"/><Relationship Id="rId16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1.png"/><Relationship Id="rId11" Type="http://schemas.openxmlformats.org/officeDocument/2006/relationships/image" Target="../media/image44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45.png"/><Relationship Id="rId15" Type="http://schemas.openxmlformats.org/officeDocument/2006/relationships/image" Target="../media/image2.png"/><Relationship Id="rId16" Type="http://schemas.openxmlformats.org/officeDocument/2006/relationships/image" Target="../media/image18.gif"/><Relationship Id="rId17" Type="http://schemas.openxmlformats.org/officeDocument/2006/relationships/image" Target="../media/image46.gif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Группа 38"/>
          <p:cNvGrpSpPr/>
          <p:nvPr/>
        </p:nvGrpSpPr>
        <p:grpSpPr>
          <a:xfrm>
            <a:off x="5872680" y="4928040"/>
            <a:ext cx="6236280" cy="1269720"/>
            <a:chOff x="5872680" y="4928040"/>
            <a:chExt cx="6236280" cy="1269720"/>
          </a:xfrm>
        </p:grpSpPr>
        <p:sp>
          <p:nvSpPr>
            <p:cNvPr id="130" name="Скругленный прямоугольник 6"/>
            <p:cNvSpPr/>
            <p:nvPr/>
          </p:nvSpPr>
          <p:spPr>
            <a:xfrm>
              <a:off x="8478000" y="5252400"/>
              <a:ext cx="1560240" cy="9453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9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131" name="Рисунок 30" descr=""/>
            <p:cNvPicPr/>
            <p:nvPr/>
          </p:nvPicPr>
          <p:blipFill>
            <a:blip r:embed="rId1"/>
            <a:stretch/>
          </p:blipFill>
          <p:spPr>
            <a:xfrm>
              <a:off x="6568920" y="4928040"/>
              <a:ext cx="5540040" cy="73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Рисунок 6" descr=""/>
            <p:cNvPicPr/>
            <p:nvPr/>
          </p:nvPicPr>
          <p:blipFill>
            <a:blip r:embed="rId2"/>
            <a:stretch/>
          </p:blipFill>
          <p:spPr>
            <a:xfrm>
              <a:off x="7664400" y="5663520"/>
              <a:ext cx="2379600" cy="31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Рисунок 20" descr=""/>
            <p:cNvPicPr/>
            <p:nvPr/>
          </p:nvPicPr>
          <p:blipFill>
            <a:blip r:embed="rId3"/>
            <a:stretch/>
          </p:blipFill>
          <p:spPr>
            <a:xfrm>
              <a:off x="5872680" y="5098320"/>
              <a:ext cx="808200" cy="62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Рисунок 1" descr=""/>
            <p:cNvPicPr/>
            <p:nvPr/>
          </p:nvPicPr>
          <p:blipFill>
            <a:blip r:embed="rId4"/>
            <a:stretch/>
          </p:blipFill>
          <p:spPr>
            <a:xfrm>
              <a:off x="6613560" y="5589000"/>
              <a:ext cx="913320" cy="46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Рисунок 22" descr=""/>
            <p:cNvPicPr/>
            <p:nvPr/>
          </p:nvPicPr>
          <p:blipFill>
            <a:blip r:embed="rId5"/>
            <a:stretch/>
          </p:blipFill>
          <p:spPr>
            <a:xfrm>
              <a:off x="10175400" y="5528880"/>
              <a:ext cx="1560240" cy="58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6" name="Рисунок 27" descr=""/>
          <p:cNvPicPr/>
          <p:nvPr/>
        </p:nvPicPr>
        <p:blipFill>
          <a:blip r:embed="rId6"/>
          <a:srcRect l="36650" t="44321" r="33994" b="2087"/>
          <a:stretch/>
        </p:blipFill>
        <p:spPr>
          <a:xfrm>
            <a:off x="0" y="0"/>
            <a:ext cx="5789160" cy="6857640"/>
          </a:xfrm>
          <a:prstGeom prst="rect">
            <a:avLst/>
          </a:prstGeom>
          <a:ln w="0">
            <a:noFill/>
          </a:ln>
        </p:spPr>
      </p:pic>
      <p:sp>
        <p:nvSpPr>
          <p:cNvPr id="137" name="TextBox 30"/>
          <p:cNvSpPr/>
          <p:nvPr/>
        </p:nvSpPr>
        <p:spPr>
          <a:xfrm>
            <a:off x="5812200" y="2406600"/>
            <a:ext cx="637956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41110b"/>
                </a:solidFill>
                <a:latin typeface="Calibri"/>
                <a:ea typeface="DejaVu Sans"/>
              </a:rPr>
              <a:t>МЕРЫ</a:t>
            </a:r>
            <a:r>
              <a:rPr b="1" lang="ru-RU" sz="2800" spc="-1" strike="noStrike">
                <a:solidFill>
                  <a:srgbClr val="41110b"/>
                </a:solidFill>
                <a:latin typeface="Calibri"/>
                <a:ea typeface="Arial"/>
              </a:rPr>
              <a:t> </a:t>
            </a:r>
            <a:r>
              <a:rPr b="1" lang="ru-RU" sz="2800" spc="-1" strike="noStrike">
                <a:solidFill>
                  <a:srgbClr val="41110b"/>
                </a:solidFill>
                <a:latin typeface="Calibri"/>
                <a:ea typeface="DejaVu Sans"/>
              </a:rPr>
              <a:t>ПОДДЕРЖКИ</a:t>
            </a:r>
            <a:r>
              <a:rPr b="1" lang="ru-RU" sz="2800" spc="-1" strike="noStrike">
                <a:solidFill>
                  <a:srgbClr val="41110b"/>
                </a:solidFill>
                <a:latin typeface="Calibri"/>
                <a:ea typeface="Arial"/>
              </a:rPr>
              <a:t> </a:t>
            </a:r>
            <a:br>
              <a:rPr sz="2800"/>
            </a:br>
            <a:r>
              <a:rPr b="1" lang="ru-RU" sz="2800" spc="-1" strike="noStrike">
                <a:solidFill>
                  <a:srgbClr val="41110b"/>
                </a:solidFill>
                <a:latin typeface="Calibri"/>
                <a:ea typeface="DejaVu Sans"/>
              </a:rPr>
              <a:t>МАЛОГО И СРЕДНЕГО БИЗНЕСА </a:t>
            </a:r>
            <a:br>
              <a:rPr sz="2800"/>
            </a:br>
            <a:r>
              <a:rPr b="1" lang="ru-RU" sz="2800" spc="-1" strike="noStrike">
                <a:solidFill>
                  <a:srgbClr val="41110b"/>
                </a:solidFill>
                <a:latin typeface="Calibri"/>
                <a:ea typeface="DejaVu Sans"/>
              </a:rPr>
              <a:t>В РЕСПУБЛИКЕ ТАТАРСТАН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ый треугольник 34"/>
          <p:cNvSpPr/>
          <p:nvPr/>
        </p:nvSpPr>
        <p:spPr>
          <a:xfrm rot="10800000">
            <a:off x="4299840" y="0"/>
            <a:ext cx="1506240" cy="1269720"/>
          </a:xfrm>
          <a:prstGeom prst="rtTriangl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9" name="Прямоугольный треугольник 35"/>
          <p:cNvSpPr/>
          <p:nvPr/>
        </p:nvSpPr>
        <p:spPr>
          <a:xfrm>
            <a:off x="-21960" y="5563080"/>
            <a:ext cx="1506240" cy="1269720"/>
          </a:xfrm>
          <a:prstGeom prst="rtTriangl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0" name="Прямоугольник 36"/>
          <p:cNvSpPr/>
          <p:nvPr/>
        </p:nvSpPr>
        <p:spPr>
          <a:xfrm>
            <a:off x="5790240" y="0"/>
            <a:ext cx="6401520" cy="1269720"/>
          </a:xfrm>
          <a:prstGeom prst="rect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Прямоугольник 26"/>
          <p:cNvSpPr/>
          <p:nvPr/>
        </p:nvSpPr>
        <p:spPr>
          <a:xfrm>
            <a:off x="8191080" y="2934000"/>
            <a:ext cx="1441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36"/>
          <p:cNvSpPr/>
          <p:nvPr/>
        </p:nvSpPr>
        <p:spPr>
          <a:xfrm>
            <a:off x="8199360" y="3661200"/>
            <a:ext cx="1898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b="0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b="0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54"/>
          <p:cNvSpPr/>
          <p:nvPr/>
        </p:nvSpPr>
        <p:spPr>
          <a:xfrm>
            <a:off x="8172720" y="4125600"/>
            <a:ext cx="394884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Picture 17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540200" y="304056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8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551000" y="363204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9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583040" y="4247280"/>
            <a:ext cx="384480" cy="356760"/>
          </a:xfrm>
          <a:prstGeom prst="rect">
            <a:avLst/>
          </a:prstGeom>
          <a:ln w="0">
            <a:noFill/>
          </a:ln>
        </p:spPr>
      </p:pic>
      <p:sp>
        <p:nvSpPr>
          <p:cNvPr id="272" name="Прямоугольник 57"/>
          <p:cNvSpPr/>
          <p:nvPr/>
        </p:nvSpPr>
        <p:spPr>
          <a:xfrm>
            <a:off x="5507640" y="3007080"/>
            <a:ext cx="25383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Прямоугольник 60"/>
          <p:cNvSpPr/>
          <p:nvPr/>
        </p:nvSpPr>
        <p:spPr>
          <a:xfrm>
            <a:off x="5504400" y="3576240"/>
            <a:ext cx="26305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Прямоугольник 62"/>
          <p:cNvSpPr/>
          <p:nvPr/>
        </p:nvSpPr>
        <p:spPr>
          <a:xfrm>
            <a:off x="5504400" y="4251960"/>
            <a:ext cx="1819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158"/>
          <p:cNvSpPr/>
          <p:nvPr/>
        </p:nvSpPr>
        <p:spPr>
          <a:xfrm>
            <a:off x="5762880" y="1152360"/>
            <a:ext cx="5187240" cy="6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6" name="Группа 1"/>
          <p:cNvGrpSpPr/>
          <p:nvPr/>
        </p:nvGrpSpPr>
        <p:grpSpPr>
          <a:xfrm>
            <a:off x="5681160" y="872640"/>
            <a:ext cx="5339520" cy="969840"/>
            <a:chOff x="5681160" y="872640"/>
            <a:chExt cx="5339520" cy="969840"/>
          </a:xfrm>
        </p:grpSpPr>
        <p:sp>
          <p:nvSpPr>
            <p:cNvPr id="277" name="Скругленный прямоугольник 28"/>
            <p:cNvSpPr/>
            <p:nvPr/>
          </p:nvSpPr>
          <p:spPr>
            <a:xfrm>
              <a:off x="5681160" y="1138320"/>
              <a:ext cx="5197680" cy="704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8" name="Прямоугольник 159"/>
            <p:cNvSpPr/>
            <p:nvPr/>
          </p:nvSpPr>
          <p:spPr>
            <a:xfrm>
              <a:off x="8521920" y="872640"/>
              <a:ext cx="2498760" cy="342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9" name="Прямоугольник 168"/>
          <p:cNvSpPr/>
          <p:nvPr/>
        </p:nvSpPr>
        <p:spPr>
          <a:xfrm>
            <a:off x="5820120" y="1918440"/>
            <a:ext cx="5948640" cy="11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400" spc="-12" strike="noStrike">
                <a:solidFill>
                  <a:srgbClr val="c79363"/>
                </a:solidFill>
                <a:latin typeface="Calibri"/>
                <a:ea typeface="Arial"/>
              </a:rPr>
              <a:t>Для приобретения Фондом оборудования, товаров, материалов, необходимых для осуществления предпринимательской деятельности с последующей реализацией в рассрочку </a:t>
            </a:r>
            <a:r>
              <a:rPr b="1" lang="ru-RU" sz="1400" spc="-7" strike="noStrike">
                <a:solidFill>
                  <a:srgbClr val="c79363"/>
                </a:solidFill>
                <a:latin typeface="Calibri"/>
                <a:ea typeface="Arial"/>
              </a:rPr>
              <a:t>субъектами</a:t>
            </a:r>
            <a:r>
              <a:rPr b="1" lang="ru-RU" sz="1400" spc="60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400" spc="-12" strike="noStrike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b="1" lang="ru-RU" sz="1400" spc="29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400" spc="-7" strike="noStrike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b="1" lang="ru-RU" sz="1400" spc="35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400" spc="-12" strike="noStrike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b="1" lang="ru-RU" sz="1400" spc="-7" strike="noStrike">
                <a:solidFill>
                  <a:srgbClr val="eb5c32"/>
                </a:solidFill>
                <a:latin typeface="Calibri"/>
                <a:ea typeface="Arial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Кольцо 6"/>
          <p:cNvSpPr/>
          <p:nvPr/>
        </p:nvSpPr>
        <p:spPr>
          <a:xfrm>
            <a:off x="5507640" y="1958760"/>
            <a:ext cx="312120" cy="312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81" name="Прямая соединительная линия 4"/>
          <p:cNvCxnSpPr/>
          <p:nvPr/>
        </p:nvCxnSpPr>
        <p:spPr>
          <a:xfrm>
            <a:off x="5978160" y="2923920"/>
            <a:ext cx="5087880" cy="36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82" name="TextBox 2"/>
          <p:cNvSpPr/>
          <p:nvPr/>
        </p:nvSpPr>
        <p:spPr>
          <a:xfrm>
            <a:off x="194400" y="172296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Box 20"/>
          <p:cNvSpPr/>
          <p:nvPr/>
        </p:nvSpPr>
        <p:spPr>
          <a:xfrm>
            <a:off x="279720" y="1598400"/>
            <a:ext cx="3532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10026720" y="882360"/>
            <a:ext cx="1706040" cy="701640"/>
          </a:xfrm>
          <a:prstGeom prst="rect">
            <a:avLst/>
          </a:prstGeom>
          <a:ln w="0">
            <a:noFill/>
          </a:ln>
        </p:spPr>
      </p:pic>
      <p:sp>
        <p:nvSpPr>
          <p:cNvPr id="285" name="Параллелограмм 7"/>
          <p:cNvSpPr/>
          <p:nvPr/>
        </p:nvSpPr>
        <p:spPr>
          <a:xfrm>
            <a:off x="681120" y="14364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Box 3"/>
          <p:cNvSpPr/>
          <p:nvPr/>
        </p:nvSpPr>
        <p:spPr>
          <a:xfrm>
            <a:off x="294120" y="951120"/>
            <a:ext cx="613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8(843)222-90-62 (доб. 244,249,236)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object 5"/>
          <p:cNvSpPr/>
          <p:nvPr/>
        </p:nvSpPr>
        <p:spPr>
          <a:xfrm>
            <a:off x="472320" y="200448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300</a:t>
            </a:r>
            <a:r>
              <a:rPr b="1" lang="ru-RU" sz="1400" spc="-26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тысяч -</a:t>
            </a:r>
            <a:r>
              <a:rPr b="0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500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тыс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object 5"/>
          <p:cNvSpPr/>
          <p:nvPr/>
        </p:nvSpPr>
        <p:spPr>
          <a:xfrm>
            <a:off x="520200" y="2298960"/>
            <a:ext cx="241740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object 5"/>
          <p:cNvSpPr/>
          <p:nvPr/>
        </p:nvSpPr>
        <p:spPr>
          <a:xfrm>
            <a:off x="520200" y="2555280"/>
            <a:ext cx="241740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object 5"/>
          <p:cNvSpPr/>
          <p:nvPr/>
        </p:nvSpPr>
        <p:spPr>
          <a:xfrm>
            <a:off x="472320" y="289008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00b050"/>
                </a:solidFill>
                <a:latin typeface="Calibri"/>
                <a:ea typeface="DejaVu Sans"/>
              </a:rPr>
              <a:t>500</a:t>
            </a:r>
            <a:r>
              <a:rPr b="1" lang="ru-RU" sz="1400" spc="-26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тысяч -</a:t>
            </a:r>
            <a:r>
              <a:rPr b="0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1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object 5"/>
          <p:cNvSpPr/>
          <p:nvPr/>
        </p:nvSpPr>
        <p:spPr>
          <a:xfrm>
            <a:off x="466200" y="3127320"/>
            <a:ext cx="40971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50% от суммы поддержки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object 5"/>
          <p:cNvSpPr/>
          <p:nvPr/>
        </p:nvSpPr>
        <p:spPr>
          <a:xfrm>
            <a:off x="472320" y="3529440"/>
            <a:ext cx="321372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object 5"/>
          <p:cNvSpPr/>
          <p:nvPr/>
        </p:nvSpPr>
        <p:spPr>
          <a:xfrm>
            <a:off x="466200" y="3761640"/>
            <a:ext cx="4399200" cy="6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 Поручительство ФЛ или ЮЛ + Залог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50% от суммы поддержки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object 5"/>
          <p:cNvSpPr/>
          <p:nvPr/>
        </p:nvSpPr>
        <p:spPr>
          <a:xfrm>
            <a:off x="466200" y="442080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00b050"/>
                </a:solidFill>
                <a:latin typeface="Calibri"/>
                <a:ea typeface="DejaVu Sans"/>
              </a:rPr>
              <a:t>1</a:t>
            </a:r>
            <a:r>
              <a:rPr b="1" lang="ru-RU" sz="1400" spc="-26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-</a:t>
            </a:r>
            <a:r>
              <a:rPr b="0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2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object 5"/>
          <p:cNvSpPr/>
          <p:nvPr/>
        </p:nvSpPr>
        <p:spPr>
          <a:xfrm>
            <a:off x="457560" y="4695480"/>
            <a:ext cx="298332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object 5"/>
          <p:cNvSpPr/>
          <p:nvPr/>
        </p:nvSpPr>
        <p:spPr>
          <a:xfrm>
            <a:off x="457560" y="4932720"/>
            <a:ext cx="36950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50% от суммы поддержки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object 5"/>
          <p:cNvSpPr/>
          <p:nvPr/>
        </p:nvSpPr>
        <p:spPr>
          <a:xfrm>
            <a:off x="466200" y="560268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00b050"/>
                </a:solidFill>
                <a:latin typeface="Calibri"/>
                <a:ea typeface="DejaVu Sans"/>
              </a:rPr>
              <a:t>2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-</a:t>
            </a:r>
            <a:r>
              <a:rPr b="0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3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object 5"/>
          <p:cNvSpPr/>
          <p:nvPr/>
        </p:nvSpPr>
        <p:spPr>
          <a:xfrm>
            <a:off x="483480" y="5877360"/>
            <a:ext cx="298332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object 5"/>
          <p:cNvSpPr/>
          <p:nvPr/>
        </p:nvSpPr>
        <p:spPr>
          <a:xfrm>
            <a:off x="466200" y="6136920"/>
            <a:ext cx="412128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 Поручительство ФЛ или ЮЛ + Залог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50% от суммы поддержки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object 5"/>
          <p:cNvSpPr/>
          <p:nvPr/>
        </p:nvSpPr>
        <p:spPr>
          <a:xfrm>
            <a:off x="7551000" y="5524560"/>
            <a:ext cx="4519080" cy="14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ФЛ - физическое лицо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ЮЛ - юридическое лицо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ГФ РТ – НО Гарантийный Фонд РТ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Продукт «Даман» НО Гарантийный Фонд Республики Татарстан утвержден Советом Улемов ДУМ РТ, как дозволенный согласно канонам исламского права.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Прямоугольник 26"/>
          <p:cNvSpPr/>
          <p:nvPr/>
        </p:nvSpPr>
        <p:spPr>
          <a:xfrm>
            <a:off x="8261640" y="3697200"/>
            <a:ext cx="1441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500 тысяч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Прямоугольник 36"/>
          <p:cNvSpPr/>
          <p:nvPr/>
        </p:nvSpPr>
        <p:spPr>
          <a:xfrm>
            <a:off x="8286480" y="4424400"/>
            <a:ext cx="1156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b="0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Прямоугольник 54"/>
          <p:cNvSpPr/>
          <p:nvPr/>
        </p:nvSpPr>
        <p:spPr>
          <a:xfrm>
            <a:off x="8280360" y="4820760"/>
            <a:ext cx="39488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Определяются исходя из реальных затрат НО МКК «Фонд поддержки предпринимательства РТ»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Picture 17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610760" y="380376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8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621560" y="439524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9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653600" y="5010480"/>
            <a:ext cx="384480" cy="356760"/>
          </a:xfrm>
          <a:prstGeom prst="rect">
            <a:avLst/>
          </a:prstGeom>
          <a:ln w="0">
            <a:noFill/>
          </a:ln>
        </p:spPr>
      </p:pic>
      <p:sp>
        <p:nvSpPr>
          <p:cNvPr id="307" name="Прямоугольник 57"/>
          <p:cNvSpPr/>
          <p:nvPr/>
        </p:nvSpPr>
        <p:spPr>
          <a:xfrm>
            <a:off x="5577840" y="3770280"/>
            <a:ext cx="25383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Сумма поддержки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Прямоугольник 60"/>
          <p:cNvSpPr/>
          <p:nvPr/>
        </p:nvSpPr>
        <p:spPr>
          <a:xfrm>
            <a:off x="5574960" y="4339440"/>
            <a:ext cx="26305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Прямоугольник 62"/>
          <p:cNvSpPr/>
          <p:nvPr/>
        </p:nvSpPr>
        <p:spPr>
          <a:xfrm>
            <a:off x="5574960" y="5015160"/>
            <a:ext cx="181944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DejaVu Sans"/>
              </a:rPr>
              <a:t>Вознаграждение за использование займа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Прямоугольник 158"/>
          <p:cNvSpPr/>
          <p:nvPr/>
        </p:nvSpPr>
        <p:spPr>
          <a:xfrm>
            <a:off x="5762880" y="1152360"/>
            <a:ext cx="5187240" cy="6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b050"/>
                </a:solidFill>
                <a:latin typeface="Calibri"/>
                <a:ea typeface="Arial"/>
              </a:rPr>
              <a:t>«Кард хасан – Развитие экспорта»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1" name="Группа 1"/>
          <p:cNvGrpSpPr/>
          <p:nvPr/>
        </p:nvGrpSpPr>
        <p:grpSpPr>
          <a:xfrm>
            <a:off x="5681160" y="872640"/>
            <a:ext cx="5339520" cy="969840"/>
            <a:chOff x="5681160" y="872640"/>
            <a:chExt cx="5339520" cy="969840"/>
          </a:xfrm>
        </p:grpSpPr>
        <p:sp>
          <p:nvSpPr>
            <p:cNvPr id="312" name="Скругленный прямоугольник 28"/>
            <p:cNvSpPr/>
            <p:nvPr/>
          </p:nvSpPr>
          <p:spPr>
            <a:xfrm>
              <a:off x="5681160" y="1138320"/>
              <a:ext cx="5197680" cy="704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13" name="Прямоугольник 159"/>
            <p:cNvSpPr/>
            <p:nvPr/>
          </p:nvSpPr>
          <p:spPr>
            <a:xfrm>
              <a:off x="8521920" y="872640"/>
              <a:ext cx="2498760" cy="342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314" name="Прямоугольник 168"/>
          <p:cNvSpPr/>
          <p:nvPr/>
        </p:nvSpPr>
        <p:spPr>
          <a:xfrm>
            <a:off x="5820120" y="1918440"/>
            <a:ext cx="5948640" cy="20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400" spc="-12" strike="noStrike">
                <a:solidFill>
                  <a:srgbClr val="c79363"/>
                </a:solidFill>
                <a:latin typeface="Calibri"/>
                <a:ea typeface="Arial"/>
              </a:rPr>
              <a:t>- экспортер относится к категории субъектов малого и среднего предпринимательства в соответствии с Федеральным законом от 24.07.2007г. № 209-ФЗ «О развитии малого и среднего предпринимательства в Российской Федерации»;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400" spc="-12" strike="noStrike">
                <a:solidFill>
                  <a:srgbClr val="c79363"/>
                </a:solidFill>
                <a:latin typeface="Calibri"/>
                <a:ea typeface="Arial"/>
              </a:rPr>
              <a:t>- экспортер зарегистрирован и осуществляет свою деятельность на территории Республики Татарстан;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400" spc="-12" strike="noStrike">
                <a:solidFill>
                  <a:srgbClr val="c79363"/>
                </a:solidFill>
                <a:latin typeface="Calibri"/>
                <a:ea typeface="Arial"/>
              </a:rPr>
              <a:t>- имеющий в 2024 и/или в 2025 году действующий экспортный контракт  с подтвержденными отгрузками.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Кольцо 6"/>
          <p:cNvSpPr/>
          <p:nvPr/>
        </p:nvSpPr>
        <p:spPr>
          <a:xfrm>
            <a:off x="5507640" y="1958760"/>
            <a:ext cx="312120" cy="312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316" name="Прямая соединительная линия 4"/>
          <p:cNvCxnSpPr/>
          <p:nvPr/>
        </p:nvCxnSpPr>
        <p:spPr>
          <a:xfrm>
            <a:off x="6048720" y="3687120"/>
            <a:ext cx="5087880" cy="36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317" name="TextBox 2"/>
          <p:cNvSpPr/>
          <p:nvPr/>
        </p:nvSpPr>
        <p:spPr>
          <a:xfrm>
            <a:off x="194400" y="172296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20"/>
          <p:cNvSpPr/>
          <p:nvPr/>
        </p:nvSpPr>
        <p:spPr>
          <a:xfrm>
            <a:off x="279720" y="1598400"/>
            <a:ext cx="3532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10026720" y="882360"/>
            <a:ext cx="1706040" cy="701640"/>
          </a:xfrm>
          <a:prstGeom prst="rect">
            <a:avLst/>
          </a:prstGeom>
          <a:ln w="0">
            <a:noFill/>
          </a:ln>
        </p:spPr>
      </p:pic>
      <p:sp>
        <p:nvSpPr>
          <p:cNvPr id="320" name="Параллелограмм 7"/>
          <p:cNvSpPr/>
          <p:nvPr/>
        </p:nvSpPr>
        <p:spPr>
          <a:xfrm>
            <a:off x="681120" y="14364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"/>
          <p:cNvSpPr/>
          <p:nvPr/>
        </p:nvSpPr>
        <p:spPr>
          <a:xfrm>
            <a:off x="294120" y="951120"/>
            <a:ext cx="613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8(843)222-90-62 (доб. 244,249,236)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object 5"/>
          <p:cNvSpPr/>
          <p:nvPr/>
        </p:nvSpPr>
        <p:spPr>
          <a:xfrm>
            <a:off x="466200" y="191376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500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тыс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object 5"/>
          <p:cNvSpPr/>
          <p:nvPr/>
        </p:nvSpPr>
        <p:spPr>
          <a:xfrm>
            <a:off x="466200" y="2088720"/>
            <a:ext cx="241740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object 5"/>
          <p:cNvSpPr/>
          <p:nvPr/>
        </p:nvSpPr>
        <p:spPr>
          <a:xfrm>
            <a:off x="478080" y="2297520"/>
            <a:ext cx="241740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object 5"/>
          <p:cNvSpPr/>
          <p:nvPr/>
        </p:nvSpPr>
        <p:spPr>
          <a:xfrm>
            <a:off x="441360" y="253080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1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object 5"/>
          <p:cNvSpPr/>
          <p:nvPr/>
        </p:nvSpPr>
        <p:spPr>
          <a:xfrm>
            <a:off x="457560" y="2734920"/>
            <a:ext cx="40971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60% от суммы поддержки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object 5"/>
          <p:cNvSpPr/>
          <p:nvPr/>
        </p:nvSpPr>
        <p:spPr>
          <a:xfrm>
            <a:off x="457560" y="3180600"/>
            <a:ext cx="321372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object 5"/>
          <p:cNvSpPr/>
          <p:nvPr/>
        </p:nvSpPr>
        <p:spPr>
          <a:xfrm>
            <a:off x="478080" y="3394800"/>
            <a:ext cx="43992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object 5"/>
          <p:cNvSpPr/>
          <p:nvPr/>
        </p:nvSpPr>
        <p:spPr>
          <a:xfrm>
            <a:off x="466200" y="442080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2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млн, 2,5 млн, 3 млн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object 5"/>
          <p:cNvSpPr/>
          <p:nvPr/>
        </p:nvSpPr>
        <p:spPr>
          <a:xfrm>
            <a:off x="457560" y="4695480"/>
            <a:ext cx="298332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object 5"/>
          <p:cNvSpPr/>
          <p:nvPr/>
        </p:nvSpPr>
        <p:spPr>
          <a:xfrm>
            <a:off x="457560" y="4932720"/>
            <a:ext cx="3695040" cy="81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60% от суммы поддержки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object 5"/>
          <p:cNvSpPr/>
          <p:nvPr/>
        </p:nvSpPr>
        <p:spPr>
          <a:xfrm>
            <a:off x="7551000" y="5524560"/>
            <a:ext cx="4519080" cy="14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ФЛ - физическое лицо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ЮЛ - юридическое лицо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ГФ РТ – НО Гарантийный Фонд РТ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Продукт «Даман» НО Гарантийный Фонд Республики Татарстан утвержден Советом Улемов ДУМ РТ, как дозволенный согласно канонам исламского права.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object 5"/>
          <p:cNvSpPr/>
          <p:nvPr/>
        </p:nvSpPr>
        <p:spPr>
          <a:xfrm>
            <a:off x="441360" y="366192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41" strike="noStrike">
                <a:solidFill>
                  <a:srgbClr val="00b050"/>
                </a:solidFill>
                <a:latin typeface="Calibri"/>
                <a:ea typeface="DejaVu Sans"/>
              </a:rPr>
              <a:t>1,5</a:t>
            </a:r>
            <a:r>
              <a:rPr b="1" lang="ru-RU" sz="14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object 5"/>
          <p:cNvSpPr/>
          <p:nvPr/>
        </p:nvSpPr>
        <p:spPr>
          <a:xfrm>
            <a:off x="403920" y="3868200"/>
            <a:ext cx="43992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Залог + поручительство ГФ РТ </a:t>
            </a:r>
            <a:r>
              <a:rPr b="0" lang="ru-RU" sz="13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Даман) </a:t>
            </a: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до 60%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object 5"/>
          <p:cNvSpPr/>
          <p:nvPr/>
        </p:nvSpPr>
        <p:spPr>
          <a:xfrm>
            <a:off x="403920" y="4110480"/>
            <a:ext cx="321372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3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Прямоугольник 169"/>
          <p:cNvSpPr/>
          <p:nvPr/>
        </p:nvSpPr>
        <p:spPr>
          <a:xfrm>
            <a:off x="8074440" y="303156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Прямоугольник 170"/>
          <p:cNvSpPr/>
          <p:nvPr/>
        </p:nvSpPr>
        <p:spPr>
          <a:xfrm>
            <a:off x="8074440" y="3834360"/>
            <a:ext cx="157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Прямоугольник 171"/>
          <p:cNvSpPr/>
          <p:nvPr/>
        </p:nvSpPr>
        <p:spPr>
          <a:xfrm>
            <a:off x="8047440" y="4367880"/>
            <a:ext cx="3948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Picture 20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454520" y="317268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21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454520" y="3827880"/>
            <a:ext cx="356760" cy="35676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2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441560" y="4533120"/>
            <a:ext cx="384480" cy="356760"/>
          </a:xfrm>
          <a:prstGeom prst="rect">
            <a:avLst/>
          </a:prstGeom>
          <a:ln w="0">
            <a:noFill/>
          </a:ln>
        </p:spPr>
      </p:pic>
      <p:sp>
        <p:nvSpPr>
          <p:cNvPr id="342" name="Прямоугольник 172"/>
          <p:cNvSpPr/>
          <p:nvPr/>
        </p:nvSpPr>
        <p:spPr>
          <a:xfrm>
            <a:off x="4765320" y="3134880"/>
            <a:ext cx="38102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Прямоугольник 173"/>
          <p:cNvSpPr/>
          <p:nvPr/>
        </p:nvSpPr>
        <p:spPr>
          <a:xfrm>
            <a:off x="4781520" y="3801240"/>
            <a:ext cx="2941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Прямоугольник 174"/>
          <p:cNvSpPr/>
          <p:nvPr/>
        </p:nvSpPr>
        <p:spPr>
          <a:xfrm>
            <a:off x="4765320" y="4483440"/>
            <a:ext cx="4052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Прямоугольник 175"/>
          <p:cNvSpPr/>
          <p:nvPr/>
        </p:nvSpPr>
        <p:spPr>
          <a:xfrm>
            <a:off x="5255280" y="1203120"/>
            <a:ext cx="55638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6" name="Группа 4"/>
          <p:cNvGrpSpPr/>
          <p:nvPr/>
        </p:nvGrpSpPr>
        <p:grpSpPr>
          <a:xfrm>
            <a:off x="5412600" y="716400"/>
            <a:ext cx="5906160" cy="1269360"/>
            <a:chOff x="5412600" y="716400"/>
            <a:chExt cx="5906160" cy="1269360"/>
          </a:xfrm>
        </p:grpSpPr>
        <p:sp>
          <p:nvSpPr>
            <p:cNvPr id="347" name="Скругленный прямоугольник 49"/>
            <p:cNvSpPr/>
            <p:nvPr/>
          </p:nvSpPr>
          <p:spPr>
            <a:xfrm>
              <a:off x="5412600" y="1063440"/>
              <a:ext cx="5748840" cy="922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48" name="Прямоугольник 176"/>
            <p:cNvSpPr/>
            <p:nvPr/>
          </p:nvSpPr>
          <p:spPr>
            <a:xfrm>
              <a:off x="8555040" y="716400"/>
              <a:ext cx="2763720" cy="4496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349" name="Прямоугольник 177"/>
          <p:cNvSpPr/>
          <p:nvPr/>
        </p:nvSpPr>
        <p:spPr>
          <a:xfrm>
            <a:off x="5860080" y="2189880"/>
            <a:ext cx="5748840" cy="10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600" spc="-15" strike="noStrike">
                <a:solidFill>
                  <a:srgbClr val="c79363"/>
                </a:solidFill>
                <a:latin typeface="Calibri"/>
                <a:ea typeface="Arial"/>
              </a:rPr>
              <a:t>Исламский лизинг оборудования для резидентов промышленных парков Р</a:t>
            </a:r>
            <a:r>
              <a:rPr b="1" lang="ru-RU" sz="1600" spc="-7" strike="noStrike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b="1" lang="ru-RU" sz="1600" spc="35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600" spc="-12" strike="noStrike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Кольцо 7"/>
          <p:cNvSpPr/>
          <p:nvPr/>
        </p:nvSpPr>
        <p:spPr>
          <a:xfrm>
            <a:off x="5442480" y="2143800"/>
            <a:ext cx="312120" cy="3121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351" name="Прямая соединительная линия 5"/>
          <p:cNvCxnSpPr/>
          <p:nvPr/>
        </p:nvCxnSpPr>
        <p:spPr>
          <a:xfrm>
            <a:off x="5999040" y="2999160"/>
            <a:ext cx="5112000" cy="32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352" name="TextBox 15"/>
          <p:cNvSpPr/>
          <p:nvPr/>
        </p:nvSpPr>
        <p:spPr>
          <a:xfrm>
            <a:off x="34920" y="1285920"/>
            <a:ext cx="609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3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9937080" y="607320"/>
            <a:ext cx="1923480" cy="859320"/>
          </a:xfrm>
          <a:prstGeom prst="rect">
            <a:avLst/>
          </a:prstGeom>
          <a:ln w="0">
            <a:noFill/>
          </a:ln>
        </p:spPr>
      </p:pic>
      <p:sp>
        <p:nvSpPr>
          <p:cNvPr id="354" name="TextBox 4"/>
          <p:cNvSpPr/>
          <p:nvPr/>
        </p:nvSpPr>
        <p:spPr>
          <a:xfrm>
            <a:off x="167760" y="2760480"/>
            <a:ext cx="6126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Параллелограмм 7"/>
          <p:cNvSpPr/>
          <p:nvPr/>
        </p:nvSpPr>
        <p:spPr>
          <a:xfrm>
            <a:off x="644760" y="15264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object 5"/>
          <p:cNvSpPr/>
          <p:nvPr/>
        </p:nvSpPr>
        <p:spPr>
          <a:xfrm>
            <a:off x="506520" y="3824640"/>
            <a:ext cx="24307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21" strike="noStrike">
                <a:solidFill>
                  <a:srgbClr val="00b050"/>
                </a:solidFill>
                <a:latin typeface="Calibri"/>
                <a:ea typeface="DejaVu Sans"/>
              </a:rPr>
              <a:t>1 млн</a:t>
            </a:r>
            <a:r>
              <a:rPr b="1" lang="ru-RU" sz="1800" spc="-7" strike="noStrike">
                <a:solidFill>
                  <a:srgbClr val="00b050"/>
                </a:solidFill>
                <a:latin typeface="Calibri"/>
                <a:ea typeface="DejaVu Sans"/>
              </a:rPr>
              <a:t> -</a:t>
            </a:r>
            <a:r>
              <a:rPr b="0" lang="ru-RU" sz="1800" spc="-4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1" lang="ru-RU" sz="1800" spc="-41" strike="noStrike">
                <a:solidFill>
                  <a:srgbClr val="00b050"/>
                </a:solidFill>
                <a:latin typeface="Calibri"/>
                <a:ea typeface="DejaVu Sans"/>
              </a:rPr>
              <a:t>15</a:t>
            </a:r>
            <a:r>
              <a:rPr b="1" lang="ru-RU" sz="1800" spc="-15" strike="noStrike">
                <a:solidFill>
                  <a:srgbClr val="00b050"/>
                </a:solidFill>
                <a:latin typeface="Calibri"/>
                <a:ea typeface="DejaVu Sans"/>
              </a:rPr>
              <a:t> млн</a:t>
            </a:r>
            <a:r>
              <a:rPr b="1" lang="ru-RU" sz="1800" spc="-7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object 5"/>
          <p:cNvSpPr/>
          <p:nvPr/>
        </p:nvSpPr>
        <p:spPr>
          <a:xfrm>
            <a:off x="520200" y="4367880"/>
            <a:ext cx="241740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6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object 5"/>
          <p:cNvSpPr/>
          <p:nvPr/>
        </p:nvSpPr>
        <p:spPr>
          <a:xfrm>
            <a:off x="506520" y="4650480"/>
            <a:ext cx="3948840" cy="12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6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 + поручительство НО Гарантийный Фонд РТ </a:t>
            </a:r>
            <a:r>
              <a:rPr b="0" lang="ru-RU" sz="1600" spc="-12" strike="noStrike">
                <a:solidFill>
                  <a:srgbClr val="00b050"/>
                </a:solidFill>
                <a:latin typeface="Calibri"/>
                <a:ea typeface="DejaVu Sans"/>
              </a:rPr>
              <a:t>(продукт Даман - утвержден Советом Улемов ДУМ РТ, как дозволенный согласно канонам исламского права) </a:t>
            </a:r>
            <a:r>
              <a:rPr b="0" lang="ru-RU" sz="1600" spc="-12" strike="noStrike">
                <a:solidFill>
                  <a:srgbClr val="000000"/>
                </a:solidFill>
                <a:latin typeface="Calibri"/>
                <a:ea typeface="DejaVu Sans"/>
              </a:rPr>
              <a:t>до 50% от суммы поддержки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extBox 10"/>
          <p:cNvSpPr/>
          <p:nvPr/>
        </p:nvSpPr>
        <p:spPr>
          <a:xfrm>
            <a:off x="294120" y="951120"/>
            <a:ext cx="613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8(843)222-90-62 (доб. 244,249,236)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Box 27"/>
          <p:cNvSpPr/>
          <p:nvPr/>
        </p:nvSpPr>
        <p:spPr>
          <a:xfrm>
            <a:off x="429480" y="3134520"/>
            <a:ext cx="3532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object 2"/>
          <p:cNvSpPr/>
          <p:nvPr/>
        </p:nvSpPr>
        <p:spPr>
          <a:xfrm>
            <a:off x="235800" y="1718640"/>
            <a:ext cx="5523120" cy="900360"/>
          </a:xfrm>
          <a:custGeom>
            <a:avLst/>
            <a:gdLst>
              <a:gd name="textAreaLeft" fmla="*/ 0 w 5523120"/>
              <a:gd name="textAreaRight" fmla="*/ 5524200 w 5523120"/>
              <a:gd name="textAreaTop" fmla="*/ 0 h 900360"/>
              <a:gd name="textAreaBottom" fmla="*/ 901440 h 900360"/>
            </a:gdLst>
            <a:ah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2" name="TextBox 27"/>
          <p:cNvSpPr/>
          <p:nvPr/>
        </p:nvSpPr>
        <p:spPr>
          <a:xfrm>
            <a:off x="223200" y="1735200"/>
            <a:ext cx="540504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3" name="Прямоугольник 24"/>
          <p:cNvSpPr/>
          <p:nvPr/>
        </p:nvSpPr>
        <p:spPr>
          <a:xfrm>
            <a:off x="5067000" y="2416320"/>
            <a:ext cx="260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Параллелограмм 7"/>
          <p:cNvSpPr/>
          <p:nvPr/>
        </p:nvSpPr>
        <p:spPr>
          <a:xfrm>
            <a:off x="879480" y="21636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ru-RU" sz="1800" spc="-1" strike="noStrike" cap="all">
              <a:solidFill>
                <a:schemeClr val="lt1"/>
              </a:solidFill>
              <a:latin typeface="Arial Black"/>
              <a:ea typeface="DejaVu Sans"/>
            </a:endParaRPr>
          </a:p>
        </p:txBody>
      </p:sp>
      <p:sp>
        <p:nvSpPr>
          <p:cNvPr id="365" name="Прямоугольник 50"/>
          <p:cNvSpPr/>
          <p:nvPr/>
        </p:nvSpPr>
        <p:spPr>
          <a:xfrm>
            <a:off x="808200" y="232920"/>
            <a:ext cx="10947600" cy="912600"/>
          </a:xfrm>
          <a:custGeom>
            <a:avLst/>
            <a:gdLst>
              <a:gd name="textAreaLeft" fmla="*/ 0 w 10947600"/>
              <a:gd name="textAreaRight" fmla="*/ 10948680 w 10947600"/>
              <a:gd name="textAreaTop" fmla="*/ 0 h 912600"/>
              <a:gd name="textAreaBottom" fmla="*/ 912960 h 912600"/>
            </a:gdLst>
            <a:ah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 cap="all">
                <a:solidFill>
                  <a:srgbClr val="ffffff"/>
                </a:solidFill>
                <a:latin typeface="Arial Black"/>
                <a:ea typeface="Arial"/>
              </a:rPr>
              <a:t>нефинансовые УСЛУГИ для приоритетных отраслей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Box 30"/>
          <p:cNvSpPr/>
          <p:nvPr/>
        </p:nvSpPr>
        <p:spPr>
          <a:xfrm>
            <a:off x="6155280" y="1238040"/>
            <a:ext cx="5612040" cy="10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Box 32"/>
          <p:cNvSpPr/>
          <p:nvPr/>
        </p:nvSpPr>
        <p:spPr>
          <a:xfrm>
            <a:off x="6208200" y="2253960"/>
            <a:ext cx="61189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68" name="TextBox 199"/>
          <p:cNvSpPr/>
          <p:nvPr/>
        </p:nvSpPr>
        <p:spPr>
          <a:xfrm>
            <a:off x="5996160" y="2946960"/>
            <a:ext cx="583560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Прямоугольник 1"/>
          <p:cNvSpPr/>
          <p:nvPr/>
        </p:nvSpPr>
        <p:spPr>
          <a:xfrm>
            <a:off x="808200" y="840960"/>
            <a:ext cx="11293920" cy="22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i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Для субъектов МСП, относящихся к приоритетным отраслям экономики, рекомендованным МЭР РФ: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малые технологические компании;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производственные субъекты МСП;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- экспортно ориентированные, которые в 2025 г. и/или в 2026 г. заключили и реализовали экспортный контракт;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- 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субъекты МСП, ведущие деятельность в сфере креативных индустрий, туризма.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Прямоугольник 7"/>
          <p:cNvSpPr/>
          <p:nvPr/>
        </p:nvSpPr>
        <p:spPr>
          <a:xfrm flipV="1" rot="10800000">
            <a:off x="591480" y="6078960"/>
            <a:ext cx="114062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9901800" y="487080"/>
            <a:ext cx="1923480" cy="859320"/>
          </a:xfrm>
          <a:prstGeom prst="rect">
            <a:avLst/>
          </a:prstGeom>
          <a:ln w="0">
            <a:noFill/>
          </a:ln>
        </p:spPr>
      </p:pic>
      <p:grpSp>
        <p:nvGrpSpPr>
          <p:cNvPr id="372" name="Группа 14"/>
          <p:cNvGrpSpPr/>
          <p:nvPr/>
        </p:nvGrpSpPr>
        <p:grpSpPr>
          <a:xfrm>
            <a:off x="813960" y="1774440"/>
            <a:ext cx="4911480" cy="1786320"/>
            <a:chOff x="813960" y="1774440"/>
            <a:chExt cx="4911480" cy="1786320"/>
          </a:xfrm>
        </p:grpSpPr>
        <p:sp>
          <p:nvSpPr>
            <p:cNvPr id="373" name="Скругленный прямоугольник 16"/>
            <p:cNvSpPr/>
            <p:nvPr/>
          </p:nvSpPr>
          <p:spPr>
            <a:xfrm>
              <a:off x="813960" y="2880360"/>
              <a:ext cx="4911480" cy="68040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374" name="Прямоугольник 11"/>
            <p:cNvSpPr/>
            <p:nvPr/>
          </p:nvSpPr>
          <p:spPr>
            <a:xfrm>
              <a:off x="5182560" y="1774440"/>
              <a:ext cx="176040" cy="49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75" name="TextBox 30"/>
          <p:cNvSpPr/>
          <p:nvPr/>
        </p:nvSpPr>
        <p:spPr>
          <a:xfrm>
            <a:off x="-22680" y="3033000"/>
            <a:ext cx="581724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СЕРТИФИКАЦИЯ ПРОДУКЦИИ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Прямоугольник 2"/>
          <p:cNvSpPr/>
          <p:nvPr/>
        </p:nvSpPr>
        <p:spPr>
          <a:xfrm>
            <a:off x="682920" y="3567600"/>
            <a:ext cx="502380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Услуга включает оплату сертификации товаров, декларации соответствия продукции субъектов МСП, включая сертификаты Халяль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(софинансирование 70 %, но не более 500 000 руб.)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Скругленный прямоугольник 16"/>
          <p:cNvSpPr/>
          <p:nvPr/>
        </p:nvSpPr>
        <p:spPr>
          <a:xfrm>
            <a:off x="6260400" y="2991960"/>
            <a:ext cx="5105520" cy="1294200"/>
          </a:xfrm>
          <a:prstGeom prst="roundRect">
            <a:avLst>
              <a:gd name="adj" fmla="val 27483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378" name="TextBox 6"/>
          <p:cNvSpPr/>
          <p:nvPr/>
        </p:nvSpPr>
        <p:spPr>
          <a:xfrm>
            <a:off x="5891400" y="3118320"/>
            <a:ext cx="5817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ОКАЗАНИЕ МАРКЕТИНГОВЫХ УСЛУГ, УСЛУГ ПО БРЕНДИРОВАНИЮ, ПОЗИЦИОНИРОВАНИЮ И ПРОДВИЖЕНИЮ НОВЫХ ПРОДУКТОВ (УСЛУГ) ПРЕДПРИЯТИЙ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Прямоугольник 7"/>
          <p:cNvSpPr/>
          <p:nvPr/>
        </p:nvSpPr>
        <p:spPr>
          <a:xfrm>
            <a:off x="6155280" y="4339440"/>
            <a:ext cx="531576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Услуга включает разработку нейминга, логотипа и фирменного стиля, стратегию позиционирования продукта, коммуникационную стратегию, создание базовых маркетинговых материалов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(презентация, лендинг, описания) на выбор субъекта МСП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(софинансирование 90 %, но не более 400 000 руб.)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14"/>
          <p:cNvGrpSpPr/>
          <p:nvPr/>
        </p:nvGrpSpPr>
        <p:grpSpPr>
          <a:xfrm>
            <a:off x="848880" y="3214440"/>
            <a:ext cx="4841280" cy="2334240"/>
            <a:chOff x="848880" y="3214440"/>
            <a:chExt cx="4841280" cy="2334240"/>
          </a:xfrm>
        </p:grpSpPr>
        <p:sp>
          <p:nvSpPr>
            <p:cNvPr id="381" name="Скругленный прямоугольник 16"/>
            <p:cNvSpPr/>
            <p:nvPr/>
          </p:nvSpPr>
          <p:spPr>
            <a:xfrm>
              <a:off x="848880" y="4659480"/>
              <a:ext cx="4841280" cy="88920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382" name="Прямоугольник 11"/>
            <p:cNvSpPr/>
            <p:nvPr/>
          </p:nvSpPr>
          <p:spPr>
            <a:xfrm>
              <a:off x="5155200" y="3214440"/>
              <a:ext cx="173520" cy="6480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83" name="TextBox 11"/>
          <p:cNvSpPr/>
          <p:nvPr/>
        </p:nvSpPr>
        <p:spPr>
          <a:xfrm>
            <a:off x="1041480" y="4746600"/>
            <a:ext cx="4456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ВЫСТАВКИ НА ТЕРРИТОРИИ РФ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В РАМКАХ КОЛЛЕКТИВНОГО СТЕНДА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Прямоугольник 12"/>
          <p:cNvSpPr/>
          <p:nvPr/>
        </p:nvSpPr>
        <p:spPr>
          <a:xfrm>
            <a:off x="770760" y="5495760"/>
            <a:ext cx="502380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Услуга включает оплату аренды площади, застройку стенда и оплату регистрационных взносов.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(требуется софинансирование со стороны МСП не менее 10 %)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bject 2"/>
          <p:cNvSpPr/>
          <p:nvPr/>
        </p:nvSpPr>
        <p:spPr>
          <a:xfrm>
            <a:off x="235800" y="1718640"/>
            <a:ext cx="5523120" cy="900360"/>
          </a:xfrm>
          <a:custGeom>
            <a:avLst/>
            <a:gdLst>
              <a:gd name="textAreaLeft" fmla="*/ 0 w 5523120"/>
              <a:gd name="textAreaRight" fmla="*/ 5524200 w 5523120"/>
              <a:gd name="textAreaTop" fmla="*/ 0 h 900360"/>
              <a:gd name="textAreaBottom" fmla="*/ 901440 h 900360"/>
            </a:gdLst>
            <a:ah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6" name="TextBox 27"/>
          <p:cNvSpPr/>
          <p:nvPr/>
        </p:nvSpPr>
        <p:spPr>
          <a:xfrm>
            <a:off x="223200" y="1735200"/>
            <a:ext cx="540504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7" name="Прямоугольник 24"/>
          <p:cNvSpPr/>
          <p:nvPr/>
        </p:nvSpPr>
        <p:spPr>
          <a:xfrm>
            <a:off x="5067000" y="2416320"/>
            <a:ext cx="260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араллелограмм 7"/>
          <p:cNvSpPr/>
          <p:nvPr/>
        </p:nvSpPr>
        <p:spPr>
          <a:xfrm>
            <a:off x="879480" y="21636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ru-RU" sz="1800" spc="-1" strike="noStrike" cap="all">
              <a:solidFill>
                <a:schemeClr val="lt1"/>
              </a:solidFill>
              <a:latin typeface="Arial Black"/>
              <a:ea typeface="DejaVu Sans"/>
            </a:endParaRPr>
          </a:p>
        </p:txBody>
      </p:sp>
      <p:sp>
        <p:nvSpPr>
          <p:cNvPr id="389" name="Прямоугольник 50"/>
          <p:cNvSpPr/>
          <p:nvPr/>
        </p:nvSpPr>
        <p:spPr>
          <a:xfrm>
            <a:off x="681480" y="251280"/>
            <a:ext cx="10947600" cy="912600"/>
          </a:xfrm>
          <a:custGeom>
            <a:avLst/>
            <a:gdLst>
              <a:gd name="textAreaLeft" fmla="*/ 0 w 10947600"/>
              <a:gd name="textAreaRight" fmla="*/ 10948680 w 10947600"/>
              <a:gd name="textAreaTop" fmla="*/ 0 h 912600"/>
              <a:gd name="textAreaBottom" fmla="*/ 912960 h 912600"/>
            </a:gdLst>
            <a:ah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 cap="all">
                <a:solidFill>
                  <a:srgbClr val="ffffff"/>
                </a:solidFill>
                <a:latin typeface="Arial Black"/>
                <a:ea typeface="Arial"/>
              </a:rPr>
              <a:t>нефинансовые УСЛУГИ для иных отраслей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TextBox 30"/>
          <p:cNvSpPr/>
          <p:nvPr/>
        </p:nvSpPr>
        <p:spPr>
          <a:xfrm>
            <a:off x="6155280" y="1238040"/>
            <a:ext cx="5612040" cy="10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TextBox 199"/>
          <p:cNvSpPr/>
          <p:nvPr/>
        </p:nvSpPr>
        <p:spPr>
          <a:xfrm>
            <a:off x="5996160" y="2946960"/>
            <a:ext cx="583560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Прямоугольник 7"/>
          <p:cNvSpPr/>
          <p:nvPr/>
        </p:nvSpPr>
        <p:spPr>
          <a:xfrm flipV="1" rot="10800000">
            <a:off x="591480" y="6078960"/>
            <a:ext cx="114062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3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9901800" y="487080"/>
            <a:ext cx="1923480" cy="859320"/>
          </a:xfrm>
          <a:prstGeom prst="rect">
            <a:avLst/>
          </a:prstGeom>
          <a:ln w="0">
            <a:noFill/>
          </a:ln>
        </p:spPr>
      </p:pic>
      <p:sp>
        <p:nvSpPr>
          <p:cNvPr id="394" name="Прямоугольник 1"/>
          <p:cNvSpPr/>
          <p:nvPr/>
        </p:nvSpPr>
        <p:spPr>
          <a:xfrm>
            <a:off x="734400" y="1379160"/>
            <a:ext cx="5380560" cy="173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В рамках услуги софинансируется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(софинансирование 70%, но не более 300 000 руб.)</a:t>
            </a:r>
            <a:br>
              <a:rPr sz="14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5" name="Группа 14"/>
          <p:cNvGrpSpPr/>
          <p:nvPr/>
        </p:nvGrpSpPr>
        <p:grpSpPr>
          <a:xfrm>
            <a:off x="740880" y="502920"/>
            <a:ext cx="5374080" cy="900360"/>
            <a:chOff x="740880" y="502920"/>
            <a:chExt cx="5374080" cy="900360"/>
          </a:xfrm>
        </p:grpSpPr>
        <p:sp>
          <p:nvSpPr>
            <p:cNvPr id="396" name="Скругленный прямоугольник 16"/>
            <p:cNvSpPr/>
            <p:nvPr/>
          </p:nvSpPr>
          <p:spPr>
            <a:xfrm>
              <a:off x="740880" y="1060560"/>
              <a:ext cx="5374080" cy="34272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397" name="Прямоугольник 11"/>
            <p:cNvSpPr/>
            <p:nvPr/>
          </p:nvSpPr>
          <p:spPr>
            <a:xfrm>
              <a:off x="5521320" y="502920"/>
              <a:ext cx="192600" cy="24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98" name="TextBox 30"/>
          <p:cNvSpPr/>
          <p:nvPr/>
        </p:nvSpPr>
        <p:spPr>
          <a:xfrm>
            <a:off x="121320" y="1053360"/>
            <a:ext cx="5835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9" name="Группа 14"/>
          <p:cNvGrpSpPr/>
          <p:nvPr/>
        </p:nvGrpSpPr>
        <p:grpSpPr>
          <a:xfrm>
            <a:off x="621360" y="4644000"/>
            <a:ext cx="5374080" cy="900360"/>
            <a:chOff x="621360" y="4644000"/>
            <a:chExt cx="5374080" cy="900360"/>
          </a:xfrm>
        </p:grpSpPr>
        <p:sp>
          <p:nvSpPr>
            <p:cNvPr id="400" name="Скругленный прямоугольник 16"/>
            <p:cNvSpPr/>
            <p:nvPr/>
          </p:nvSpPr>
          <p:spPr>
            <a:xfrm>
              <a:off x="621360" y="5201640"/>
              <a:ext cx="5374080" cy="34272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401" name="Прямоугольник 11"/>
            <p:cNvSpPr/>
            <p:nvPr/>
          </p:nvSpPr>
          <p:spPr>
            <a:xfrm>
              <a:off x="5401800" y="4644000"/>
              <a:ext cx="192600" cy="24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402" name="TextBox 7"/>
          <p:cNvSpPr/>
          <p:nvPr/>
        </p:nvSpPr>
        <p:spPr>
          <a:xfrm>
            <a:off x="1206360" y="5193000"/>
            <a:ext cx="616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ОБРАЗОВАТЕЛЬНЫЕ МЕРОПРИЯТИЯ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Прямоугольник 1"/>
          <p:cNvSpPr/>
          <p:nvPr/>
        </p:nvSpPr>
        <p:spPr>
          <a:xfrm>
            <a:off x="714960" y="5569560"/>
            <a:ext cx="5380560" cy="12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Ознакомиться с перечнем предстоящих образовательных мероприятий можно на сайте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fpprt.ru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 в разделе «Мероприятия для бизнеса»</a:t>
            </a:r>
            <a:br>
              <a:rPr sz="14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4" name="Группа 14"/>
          <p:cNvGrpSpPr/>
          <p:nvPr/>
        </p:nvGrpSpPr>
        <p:grpSpPr>
          <a:xfrm>
            <a:off x="6355080" y="-434160"/>
            <a:ext cx="5598720" cy="2748240"/>
            <a:chOff x="6355080" y="-434160"/>
            <a:chExt cx="5598720" cy="2748240"/>
          </a:xfrm>
        </p:grpSpPr>
        <p:sp>
          <p:nvSpPr>
            <p:cNvPr id="405" name="Скругленный прямоугольник 16"/>
            <p:cNvSpPr/>
            <p:nvPr/>
          </p:nvSpPr>
          <p:spPr>
            <a:xfrm>
              <a:off x="6355080" y="1267200"/>
              <a:ext cx="5598720" cy="10468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406" name="Прямоугольник 11"/>
            <p:cNvSpPr/>
            <p:nvPr/>
          </p:nvSpPr>
          <p:spPr>
            <a:xfrm>
              <a:off x="11334960" y="-434160"/>
              <a:ext cx="200520" cy="762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407" name="Прямоугольник 1"/>
          <p:cNvSpPr/>
          <p:nvPr/>
        </p:nvSpPr>
        <p:spPr>
          <a:xfrm>
            <a:off x="6355080" y="2364840"/>
            <a:ext cx="538056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Промокод на 20 000 руб. действует при пополнении минимального бюджета рекламной кампании от 10 000 руб. и сроке размещения рекламы от 90 дней. Промокод на 30 000 руб. действует при пополнении минимального бюджета рекламной кампании от 15 000 руб. и сроке размещения рекламы от 90 дней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Box 13"/>
          <p:cNvSpPr/>
          <p:nvPr/>
        </p:nvSpPr>
        <p:spPr>
          <a:xfrm>
            <a:off x="6534360" y="1367280"/>
            <a:ext cx="6432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ПРОГРАММА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 ПРЕДОСТАВЛЕНИЮ БЕСПЛАТНОГО ПРОМОКОДА ДЛЯ СУБЪЕКТА МСП НА 20 000 РУБ.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 ПЕРВУЮ РЕКЛАМУ В «ЯНДЕКС БИЗНЕСЕ»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9" name="Группа 14"/>
          <p:cNvGrpSpPr/>
          <p:nvPr/>
        </p:nvGrpSpPr>
        <p:grpSpPr>
          <a:xfrm>
            <a:off x="694800" y="2282400"/>
            <a:ext cx="5374080" cy="900360"/>
            <a:chOff x="694800" y="2282400"/>
            <a:chExt cx="5374080" cy="900360"/>
          </a:xfrm>
        </p:grpSpPr>
        <p:sp>
          <p:nvSpPr>
            <p:cNvPr id="410" name="Скругленный прямоугольник 16"/>
            <p:cNvSpPr/>
            <p:nvPr/>
          </p:nvSpPr>
          <p:spPr>
            <a:xfrm>
              <a:off x="694800" y="2840040"/>
              <a:ext cx="5374080" cy="34272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411" name="Прямоугольник 11"/>
            <p:cNvSpPr/>
            <p:nvPr/>
          </p:nvSpPr>
          <p:spPr>
            <a:xfrm>
              <a:off x="5475240" y="2282400"/>
              <a:ext cx="192600" cy="24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412" name="TextBox 17"/>
          <p:cNvSpPr/>
          <p:nvPr/>
        </p:nvSpPr>
        <p:spPr>
          <a:xfrm>
            <a:off x="1404720" y="2846160"/>
            <a:ext cx="616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ШКОЛА НАЛОГОВОЙ ГРАМОТНОСТИ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Прямоугольник 1"/>
          <p:cNvSpPr/>
          <p:nvPr/>
        </p:nvSpPr>
        <p:spPr>
          <a:xfrm>
            <a:off x="141840" y="3313800"/>
            <a:ext cx="6231600" cy="20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Консультации в ТПП РТ по следующим вопросам: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НДС по операциям переходного периода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НДС в различных хозяйственных ситуациях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Налоговые ставки, вычеты  по НДС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Особенности исчисления и уплаты налогов при  АУСН и возможность перехода на нее в течении 2026 года.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Действия при потере в 2026 году права на освобождение от  НДС и (или) на применение ПСН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4" name="Группа 14"/>
          <p:cNvGrpSpPr/>
          <p:nvPr/>
        </p:nvGrpSpPr>
        <p:grpSpPr>
          <a:xfrm>
            <a:off x="6308640" y="2695320"/>
            <a:ext cx="5688360" cy="2054880"/>
            <a:chOff x="6308640" y="2695320"/>
            <a:chExt cx="5688360" cy="2054880"/>
          </a:xfrm>
        </p:grpSpPr>
        <p:sp>
          <p:nvSpPr>
            <p:cNvPr id="415" name="Скругленный прямоугольник 16"/>
            <p:cNvSpPr/>
            <p:nvPr/>
          </p:nvSpPr>
          <p:spPr>
            <a:xfrm>
              <a:off x="6308640" y="3967560"/>
              <a:ext cx="5688360" cy="78264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416" name="Прямоугольник 11"/>
            <p:cNvSpPr/>
            <p:nvPr/>
          </p:nvSpPr>
          <p:spPr>
            <a:xfrm>
              <a:off x="11368800" y="2695320"/>
              <a:ext cx="203760" cy="5702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417" name="TextBox 22"/>
          <p:cNvSpPr/>
          <p:nvPr/>
        </p:nvSpPr>
        <p:spPr>
          <a:xfrm>
            <a:off x="5571360" y="4017600"/>
            <a:ext cx="6483600" cy="6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99120" algn="ctr">
              <a:lnSpc>
                <a:spcPct val="102000"/>
              </a:lnSpc>
              <a:spcBef>
                <a:spcPts val="496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УСЛУГА ПО ПРЕДОСТАВЛЕНИЮ БЕСПЛАТНОГО ДОСТУПА К СЕРВИСУ ДЛЯ СДАЧИ ОТЧЕТНОСТИ НА ОДИН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Box 24"/>
          <p:cNvSpPr/>
          <p:nvPr/>
        </p:nvSpPr>
        <p:spPr>
          <a:xfrm>
            <a:off x="6498000" y="4750560"/>
            <a:ext cx="5455800" cy="17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Услуга включает: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Расчет НДС с возможностью исправления недочетов, проверка на ошибки по расходам УСН, управленческие отчеты по продажам, остаткам, себестоимости, оплатам, отгрузкам и долгам, бухгалтерский и налоговый учет, учет производства, лизинга и отдельных проектов, валютный учет для УСН и другое.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Прямоугольник 127"/>
          <p:cNvSpPr/>
          <p:nvPr/>
        </p:nvSpPr>
        <p:spPr>
          <a:xfrm>
            <a:off x="213840" y="1917000"/>
            <a:ext cx="5878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420" name="Группа 58"/>
          <p:cNvGrpSpPr/>
          <p:nvPr/>
        </p:nvGrpSpPr>
        <p:grpSpPr>
          <a:xfrm>
            <a:off x="311760" y="4878720"/>
            <a:ext cx="5369760" cy="1636920"/>
            <a:chOff x="311760" y="4878720"/>
            <a:chExt cx="5369760" cy="1636920"/>
          </a:xfrm>
        </p:grpSpPr>
        <p:sp>
          <p:nvSpPr>
            <p:cNvPr id="421" name="TextBox 22"/>
            <p:cNvSpPr/>
            <p:nvPr/>
          </p:nvSpPr>
          <p:spPr>
            <a:xfrm>
              <a:off x="366120" y="4878720"/>
              <a:ext cx="5302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22" name="Блок-схема: альтернативный процесс 9"/>
            <p:cNvSpPr/>
            <p:nvPr/>
          </p:nvSpPr>
          <p:spPr>
            <a:xfrm>
              <a:off x="1257480" y="5126400"/>
              <a:ext cx="197280" cy="3816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23" name="Прямоугольник 131"/>
            <p:cNvSpPr/>
            <p:nvPr/>
          </p:nvSpPr>
          <p:spPr>
            <a:xfrm>
              <a:off x="1977120" y="5141880"/>
              <a:ext cx="1800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04040"/>
                </a:solidFill>
                <a:latin typeface="Calibri"/>
                <a:ea typeface="Arial"/>
              </a:endParaRPr>
            </a:p>
          </p:txBody>
        </p:sp>
        <p:sp>
          <p:nvSpPr>
            <p:cNvPr id="424" name="Прямоугольник 132"/>
            <p:cNvSpPr/>
            <p:nvPr/>
          </p:nvSpPr>
          <p:spPr>
            <a:xfrm>
              <a:off x="396000" y="5689080"/>
              <a:ext cx="5285520" cy="57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32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25" name="Прямоугольник 133"/>
            <p:cNvSpPr/>
            <p:nvPr/>
          </p:nvSpPr>
          <p:spPr>
            <a:xfrm>
              <a:off x="311760" y="6151680"/>
              <a:ext cx="5356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Calibri"/>
                  <a:ea typeface="Arial"/>
                </a:rPr>
                <a:t>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6" name="Группа 59"/>
          <p:cNvGrpSpPr/>
          <p:nvPr/>
        </p:nvGrpSpPr>
        <p:grpSpPr>
          <a:xfrm>
            <a:off x="213840" y="1003680"/>
            <a:ext cx="5324760" cy="882720"/>
            <a:chOff x="213840" y="1003680"/>
            <a:chExt cx="5324760" cy="882720"/>
          </a:xfrm>
        </p:grpSpPr>
        <p:sp>
          <p:nvSpPr>
            <p:cNvPr id="427" name="Скругленный прямоугольник 43"/>
            <p:cNvSpPr/>
            <p:nvPr/>
          </p:nvSpPr>
          <p:spPr>
            <a:xfrm>
              <a:off x="213840" y="1222920"/>
              <a:ext cx="4653000" cy="663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grpSp>
          <p:nvGrpSpPr>
            <p:cNvPr id="428" name="Группа 60"/>
            <p:cNvGrpSpPr/>
            <p:nvPr/>
          </p:nvGrpSpPr>
          <p:grpSpPr>
            <a:xfrm>
              <a:off x="3182760" y="1003680"/>
              <a:ext cx="2355840" cy="572040"/>
              <a:chOff x="3182760" y="1003680"/>
              <a:chExt cx="2355840" cy="572040"/>
            </a:xfrm>
          </p:grpSpPr>
          <p:sp>
            <p:nvSpPr>
              <p:cNvPr id="429" name="Скругленный прямоугольник 44"/>
              <p:cNvSpPr/>
              <p:nvPr/>
            </p:nvSpPr>
            <p:spPr>
              <a:xfrm>
                <a:off x="3454560" y="1046880"/>
                <a:ext cx="1736640" cy="5115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600" spc="-1" strike="noStrike">
                  <a:solidFill>
                    <a:srgbClr val="ffffff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30" name="Прямоугольник 134"/>
              <p:cNvSpPr/>
              <p:nvPr/>
            </p:nvSpPr>
            <p:spPr>
              <a:xfrm>
                <a:off x="3182760" y="1003680"/>
                <a:ext cx="2355840" cy="57204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ru-RU" sz="1400" spc="-1" strike="noStrike">
                    <a:solidFill>
                      <a:srgbClr val="ffffff"/>
                    </a:solidFill>
                    <a:latin typeface="Calibri"/>
                    <a:ea typeface="Arial"/>
                  </a:rPr>
                  <a:t>МСП  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ru-RU" sz="1400" spc="-1" strike="noStrike">
                    <a:solidFill>
                      <a:srgbClr val="ffffff"/>
                    </a:solidFill>
                    <a:latin typeface="Calibri"/>
                    <a:ea typeface="Arial"/>
                  </a:rPr>
                  <a:t>и крупный бизнес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1" name="Прямоугольник 135"/>
          <p:cNvSpPr/>
          <p:nvPr/>
        </p:nvSpPr>
        <p:spPr>
          <a:xfrm>
            <a:off x="1120320" y="1414440"/>
            <a:ext cx="234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АНАЛИТИКА </a:t>
            </a:r>
            <a:r>
              <a:rPr b="0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(ОНЛАЙН)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Прямоугольник 138"/>
          <p:cNvSpPr/>
          <p:nvPr/>
        </p:nvSpPr>
        <p:spPr>
          <a:xfrm>
            <a:off x="140760" y="2886840"/>
            <a:ext cx="6222600" cy="16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Отчеты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по отрасли, по товару, по стране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(бесплатно)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т.д.), охране объектов интеллектуальной собственности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Учебные пособия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 u="sng">
                <a:solidFill>
                  <a:srgbClr val="0563c1"/>
                </a:solidFill>
                <a:uFillTx/>
                <a:latin typeface="Times New Roman"/>
                <a:ea typeface="Calibri"/>
                <a:hlinkClick r:id="rId1"/>
              </a:rPr>
              <a:t>https://myexport.exportcenter.ru/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3" name="Группа 61"/>
          <p:cNvGrpSpPr/>
          <p:nvPr/>
        </p:nvGrpSpPr>
        <p:grpSpPr>
          <a:xfrm>
            <a:off x="6288120" y="1020960"/>
            <a:ext cx="5407560" cy="856440"/>
            <a:chOff x="6288120" y="1020960"/>
            <a:chExt cx="5407560" cy="856440"/>
          </a:xfrm>
        </p:grpSpPr>
        <p:sp>
          <p:nvSpPr>
            <p:cNvPr id="434" name="Скругленный прямоугольник 45"/>
            <p:cNvSpPr/>
            <p:nvPr/>
          </p:nvSpPr>
          <p:spPr>
            <a:xfrm>
              <a:off x="6288120" y="1218600"/>
              <a:ext cx="4653000" cy="6588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435" name="Прямоугольник 136"/>
            <p:cNvSpPr/>
            <p:nvPr/>
          </p:nvSpPr>
          <p:spPr>
            <a:xfrm>
              <a:off x="9339840" y="1020960"/>
              <a:ext cx="2355840" cy="4068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36" name="Прямоугольник 137"/>
          <p:cNvSpPr/>
          <p:nvPr/>
        </p:nvSpPr>
        <p:spPr>
          <a:xfrm>
            <a:off x="6788160" y="1515600"/>
            <a:ext cx="386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АКСЕЛЕРАЦИЯ - ЭКСПОРТНЫЙ ФОРСАЖ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Прямоугольник 140"/>
          <p:cNvSpPr/>
          <p:nvPr/>
        </p:nvSpPr>
        <p:spPr>
          <a:xfrm>
            <a:off x="6288120" y="2009160"/>
            <a:ext cx="5537520" cy="371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Очно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Теоретическая часть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Вводный модуль: «Введение в экспортную и проектную деятельность»;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Модуль 1: «Выбор рынка и поиск покупателей»;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Модуль 2: «Экспортный маркетинг»;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Модуль 3: «Формирование финансовых условий экспортной сделки»;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Модуль 4: «Реализация экспортной сделки»;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Модуль 5: «Переговоры и заключение контракта».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Практическая часть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подготовка вывода продукции предприятия на внешний рынок;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сопровождение переговорного процесса;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проработка логистики доставки груза и  оформления таможенных документов;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рассмотрение особенностей валютного регулирования;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учет аспектов налогового законодательства.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Скругленный прямоугольник 44"/>
          <p:cNvSpPr/>
          <p:nvPr/>
        </p:nvSpPr>
        <p:spPr>
          <a:xfrm>
            <a:off x="9519840" y="982800"/>
            <a:ext cx="1736640" cy="51156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39" name="Прямоугольник 134"/>
          <p:cNvSpPr/>
          <p:nvPr/>
        </p:nvSpPr>
        <p:spPr>
          <a:xfrm>
            <a:off x="9257400" y="1052280"/>
            <a:ext cx="2355840" cy="33588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TextBox 7"/>
          <p:cNvSpPr/>
          <p:nvPr/>
        </p:nvSpPr>
        <p:spPr>
          <a:xfrm>
            <a:off x="3798360" y="6240600"/>
            <a:ext cx="5130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Получить консультацию: 8 (843) 524-90-90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Параллелограмм 9"/>
          <p:cNvSpPr/>
          <p:nvPr/>
        </p:nvSpPr>
        <p:spPr>
          <a:xfrm>
            <a:off x="180720" y="69480"/>
            <a:ext cx="11866320" cy="7124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442" name="Рисунок 30" descr=""/>
          <p:cNvPicPr/>
          <p:nvPr/>
        </p:nvPicPr>
        <p:blipFill>
          <a:blip r:embed="rId2"/>
          <a:srcRect l="22270" t="19380" r="51162" b="20397"/>
          <a:stretch/>
        </p:blipFill>
        <p:spPr>
          <a:xfrm>
            <a:off x="11085120" y="808200"/>
            <a:ext cx="1056240" cy="345600"/>
          </a:xfrm>
          <a:prstGeom prst="rect">
            <a:avLst/>
          </a:prstGeom>
          <a:ln w="0">
            <a:noFill/>
          </a:ln>
        </p:spPr>
      </p:pic>
      <p:sp>
        <p:nvSpPr>
          <p:cNvPr id="443" name="Прямоугольник 152"/>
          <p:cNvSpPr/>
          <p:nvPr/>
        </p:nvSpPr>
        <p:spPr>
          <a:xfrm>
            <a:off x="84600" y="125640"/>
            <a:ext cx="12060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фонда поддержки предпринимательства Республики 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DejaVu Sans"/>
              </a:rPr>
              <a:t>татарстан ДЛЯ ЭКСПОРТНО ОРИЕНТИРОВАННЫХ ПРЕДПРИЯТИЙ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Прямоугольник 35"/>
          <p:cNvSpPr/>
          <p:nvPr/>
        </p:nvSpPr>
        <p:spPr>
          <a:xfrm>
            <a:off x="4125600" y="5939640"/>
            <a:ext cx="3933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МСП.РФ и </a:t>
            </a: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5" name="Рисунок 5" descr=""/>
          <p:cNvPicPr/>
          <p:nvPr/>
        </p:nvPicPr>
        <p:blipFill>
          <a:blip r:embed="rId3"/>
          <a:stretch/>
        </p:blipFill>
        <p:spPr>
          <a:xfrm>
            <a:off x="10890720" y="5193000"/>
            <a:ext cx="1254600" cy="158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Группа 42"/>
          <p:cNvGrpSpPr/>
          <p:nvPr/>
        </p:nvGrpSpPr>
        <p:grpSpPr>
          <a:xfrm>
            <a:off x="590400" y="735120"/>
            <a:ext cx="4791960" cy="1122480"/>
            <a:chOff x="590400" y="735120"/>
            <a:chExt cx="4791960" cy="1122480"/>
          </a:xfrm>
        </p:grpSpPr>
        <p:sp>
          <p:nvSpPr>
            <p:cNvPr id="447" name="Скругленный прямоугольник 27"/>
            <p:cNvSpPr/>
            <p:nvPr/>
          </p:nvSpPr>
          <p:spPr>
            <a:xfrm>
              <a:off x="590400" y="1018440"/>
              <a:ext cx="4791960" cy="83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sp>
          <p:nvSpPr>
            <p:cNvPr id="448" name="Прямоугольник 100"/>
            <p:cNvSpPr/>
            <p:nvPr/>
          </p:nvSpPr>
          <p:spPr>
            <a:xfrm>
              <a:off x="4821480" y="735120"/>
              <a:ext cx="200880" cy="385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49" name="Прямоугольник 101"/>
          <p:cNvSpPr/>
          <p:nvPr/>
        </p:nvSpPr>
        <p:spPr>
          <a:xfrm>
            <a:off x="863640" y="1236960"/>
            <a:ext cx="4245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5" strike="noStrike">
                <a:solidFill>
                  <a:srgbClr val="000000"/>
                </a:solidFill>
                <a:latin typeface="Calibri"/>
                <a:ea typeface="Arial"/>
              </a:rPr>
              <a:t>УЧАСТИЕ В МЕЖДУНАРОДНЫХ ВЫСТАВКАХ И БИЗНЕС-МИССИЯХ ЦПЭ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Скругленный прямоугольник 27"/>
          <p:cNvSpPr/>
          <p:nvPr/>
        </p:nvSpPr>
        <p:spPr>
          <a:xfrm>
            <a:off x="5796000" y="1025280"/>
            <a:ext cx="4791960" cy="8391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51" name="Прямоугольник 101"/>
          <p:cNvSpPr/>
          <p:nvPr/>
        </p:nvSpPr>
        <p:spPr>
          <a:xfrm>
            <a:off x="5994360" y="1253520"/>
            <a:ext cx="4245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5" strike="noStrike">
                <a:solidFill>
                  <a:srgbClr val="000000"/>
                </a:solidFill>
                <a:latin typeface="Calibri"/>
                <a:ea typeface="Arial"/>
              </a:rPr>
              <a:t>УЧАСТИЕ В МЕЖДУНАРОДНЫХ ВЫСТАВКАХ И БИЗНЕС-МИССИЯХ РЭЦ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Скругленный прямоугольник 44"/>
          <p:cNvSpPr/>
          <p:nvPr/>
        </p:nvSpPr>
        <p:spPr>
          <a:xfrm>
            <a:off x="3918960" y="819360"/>
            <a:ext cx="1736640" cy="48204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53" name="Прямоугольник 134"/>
          <p:cNvSpPr/>
          <p:nvPr/>
        </p:nvSpPr>
        <p:spPr>
          <a:xfrm>
            <a:off x="3643560" y="882000"/>
            <a:ext cx="2355840" cy="33588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Скругленный прямоугольник 44"/>
          <p:cNvSpPr/>
          <p:nvPr/>
        </p:nvSpPr>
        <p:spPr>
          <a:xfrm>
            <a:off x="9278280" y="819360"/>
            <a:ext cx="1736640" cy="45540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55" name="Прямоугольник 134"/>
          <p:cNvSpPr/>
          <p:nvPr/>
        </p:nvSpPr>
        <p:spPr>
          <a:xfrm>
            <a:off x="8939880" y="750240"/>
            <a:ext cx="2355840" cy="57204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и крупный бизнес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Box 8"/>
          <p:cNvSpPr/>
          <p:nvPr/>
        </p:nvSpPr>
        <p:spPr>
          <a:xfrm>
            <a:off x="3380400" y="6211800"/>
            <a:ext cx="4629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Получить консультацию: 8 (843) 524-90-90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Параллелограмм 9"/>
          <p:cNvSpPr/>
          <p:nvPr/>
        </p:nvSpPr>
        <p:spPr>
          <a:xfrm>
            <a:off x="180720" y="69480"/>
            <a:ext cx="11866320" cy="7124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458" name="Прямоугольник 152"/>
          <p:cNvSpPr/>
          <p:nvPr/>
        </p:nvSpPr>
        <p:spPr>
          <a:xfrm>
            <a:off x="84600" y="125640"/>
            <a:ext cx="12060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фонда поддержки предпринимательства Республики 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DejaVu Sans"/>
              </a:rPr>
              <a:t>татарстан ДЛЯ ЭКСПОРТНО ОРИЕНТИРОВАННЫХ ПРЕДПРИЯТИЙ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9" name="Рисунок 30" descr=""/>
          <p:cNvPicPr/>
          <p:nvPr/>
        </p:nvPicPr>
        <p:blipFill>
          <a:blip r:embed="rId1"/>
          <a:srcRect l="22270" t="19380" r="51162" b="20397"/>
          <a:stretch/>
        </p:blipFill>
        <p:spPr>
          <a:xfrm>
            <a:off x="11050920" y="856440"/>
            <a:ext cx="1056240" cy="345600"/>
          </a:xfrm>
          <a:prstGeom prst="rect">
            <a:avLst/>
          </a:prstGeom>
          <a:ln w="0">
            <a:noFill/>
          </a:ln>
        </p:spPr>
      </p:pic>
      <p:sp>
        <p:nvSpPr>
          <p:cNvPr id="460" name="Прямоугольник 2"/>
          <p:cNvSpPr/>
          <p:nvPr/>
        </p:nvSpPr>
        <p:spPr>
          <a:xfrm>
            <a:off x="974160" y="6019920"/>
            <a:ext cx="3933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МСП.РФ и </a:t>
            </a: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Прямоугольник 20"/>
          <p:cNvSpPr/>
          <p:nvPr/>
        </p:nvSpPr>
        <p:spPr>
          <a:xfrm>
            <a:off x="7432560" y="5987520"/>
            <a:ext cx="283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2" name="Рисунок 21" descr=""/>
          <p:cNvPicPr/>
          <p:nvPr/>
        </p:nvPicPr>
        <p:blipFill>
          <a:blip r:embed="rId2"/>
          <a:stretch/>
        </p:blipFill>
        <p:spPr>
          <a:xfrm>
            <a:off x="11269800" y="5688000"/>
            <a:ext cx="924120" cy="1170720"/>
          </a:xfrm>
          <a:prstGeom prst="rect">
            <a:avLst/>
          </a:prstGeom>
          <a:ln w="0">
            <a:noFill/>
          </a:ln>
        </p:spPr>
      </p:pic>
      <p:sp>
        <p:nvSpPr>
          <p:cNvPr id="463" name="Прямоугольник 3"/>
          <p:cNvSpPr/>
          <p:nvPr/>
        </p:nvSpPr>
        <p:spPr>
          <a:xfrm>
            <a:off x="219240" y="1888560"/>
            <a:ext cx="5369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1" lang="ru-RU" sz="1400" spc="-1" strike="noStrike">
              <a:solidFill>
                <a:srgbClr val="0033cc"/>
              </a:solidFill>
              <a:latin typeface="Arial"/>
              <a:ea typeface="DejaVu Sans"/>
            </a:endParaRPr>
          </a:p>
        </p:txBody>
      </p:sp>
      <p:sp>
        <p:nvSpPr>
          <p:cNvPr id="464" name="Прямоугольник 10"/>
          <p:cNvSpPr/>
          <p:nvPr/>
        </p:nvSpPr>
        <p:spPr>
          <a:xfrm>
            <a:off x="5456520" y="1857960"/>
            <a:ext cx="6515640" cy="45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Международная деловая миссия в сфере АПК в Индонезию 2026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, 07.05.2026 по 08.05.2026 (прием заявок до - 08.03.2026).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Международная деловая миссия для российских компаний из добывающий и химической промышленностей, энергетики, металлургии, машиностроения, инфраструктурного строительства, электроники и ИТ, возобновляемой энергетики, а также производителей ЛПК, АПК и косметики,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13.05.2026 по 14.05.2026 (прием заявок до – 14.03.2026).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Международная деловая миссия для производителей АПК, товаров повседневного спроса и косметики; участников отрасли туризма, строительства, технологических инноваций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03.06.2026 по 04.06.2026 (прием заявок до – 04.04.2026)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Международная выставка продуктов питания и напитков Vietfood &amp; Beverage, направленная на продвижение и объединение вьетнамской пищевой промышленности с мировыми компаниями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, 06.08.2026 по 08.08.2026 (прием заявок до – 08.04.2026)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Прямоугольник 11"/>
          <p:cNvSpPr/>
          <p:nvPr/>
        </p:nvSpPr>
        <p:spPr>
          <a:xfrm>
            <a:off x="394200" y="1898280"/>
            <a:ext cx="5240160" cy="38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Международная выставка продуктов питания и напитков «China Food and Drinks Fair 2026», с 26 по 28 марта 2026 года в г.Чэнду (Китай)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China Food and Drinks Fair — крупнейшая и наиболее влиятельная площадка пищевой промышленности Китая, место формирования главных трендов отрасли.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Выставка охватывает всю цепочку: от традиционных продуктов и напитков до технологий производства, упаковки и ингредиентов.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 поддержки экспорта финансирует следующие затраты при участии с коллективным стендом Республики Татарстан: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аренду выставочной площади, аренду дополнительного оборудования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застройку стенда, оплату регистрационных взносов,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перевод на иностранный язык презентационных материалов и/или коммерческого предложения,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трансфер в городе проведения выставки,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услуги переводчика.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Предприниматели самостоятельно оплачивают перелет, проживание и питание, визовое обеспечение участников (при необходимости), а также доставку выставочных образцов.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Параллелограмм 9"/>
          <p:cNvSpPr/>
          <p:nvPr/>
        </p:nvSpPr>
        <p:spPr>
          <a:xfrm>
            <a:off x="180720" y="69480"/>
            <a:ext cx="11866320" cy="7124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467" name="Прямоугольник 2"/>
          <p:cNvSpPr/>
          <p:nvPr/>
        </p:nvSpPr>
        <p:spPr>
          <a:xfrm>
            <a:off x="180720" y="2238480"/>
            <a:ext cx="4791960" cy="18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4572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поиск и подбор иностранного покупателя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сопровождение переговорного процесса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формирование/актуализация коммерческого предложения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перевод презентационных материалов на иностранный язык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Страны поиска ЦПЭ: СНГ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TextBox 18"/>
          <p:cNvSpPr/>
          <p:nvPr/>
        </p:nvSpPr>
        <p:spPr>
          <a:xfrm>
            <a:off x="171720" y="3848400"/>
            <a:ext cx="505368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Страны поиска АО РЭЦ (17 стран):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Узбекистан, Индонезия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69" name="Группа 45"/>
          <p:cNvGrpSpPr/>
          <p:nvPr/>
        </p:nvGrpSpPr>
        <p:grpSpPr>
          <a:xfrm>
            <a:off x="242640" y="1394640"/>
            <a:ext cx="5095080" cy="841680"/>
            <a:chOff x="242640" y="1394640"/>
            <a:chExt cx="5095080" cy="841680"/>
          </a:xfrm>
        </p:grpSpPr>
        <p:sp>
          <p:nvSpPr>
            <p:cNvPr id="470" name="Скругленный прямоугольник 31"/>
            <p:cNvSpPr/>
            <p:nvPr/>
          </p:nvSpPr>
          <p:spPr>
            <a:xfrm>
              <a:off x="242640" y="1554480"/>
              <a:ext cx="4653000" cy="681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grpSp>
          <p:nvGrpSpPr>
            <p:cNvPr id="471" name="Группа 47"/>
            <p:cNvGrpSpPr/>
            <p:nvPr/>
          </p:nvGrpSpPr>
          <p:grpSpPr>
            <a:xfrm>
              <a:off x="3414600" y="1394640"/>
              <a:ext cx="1923120" cy="639000"/>
              <a:chOff x="3414600" y="1394640"/>
              <a:chExt cx="1923120" cy="639000"/>
            </a:xfrm>
          </p:grpSpPr>
          <p:sp>
            <p:nvSpPr>
              <p:cNvPr id="472" name="Скругленный прямоугольник 33"/>
              <p:cNvSpPr/>
              <p:nvPr/>
            </p:nvSpPr>
            <p:spPr>
              <a:xfrm>
                <a:off x="3488760" y="1423800"/>
                <a:ext cx="1736640" cy="52560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600" spc="-1" strike="noStrike">
                  <a:solidFill>
                    <a:srgbClr val="ffffff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73" name="Прямоугольник 110"/>
              <p:cNvSpPr/>
              <p:nvPr/>
            </p:nvSpPr>
            <p:spPr>
              <a:xfrm>
                <a:off x="3414600" y="1394640"/>
                <a:ext cx="1923120" cy="63900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ru-RU" sz="1600" spc="-1" strike="noStrike">
                    <a:solidFill>
                      <a:srgbClr val="ffffff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b="0" lang="ru-RU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74" name="Прямоугольник 111"/>
          <p:cNvSpPr/>
          <p:nvPr/>
        </p:nvSpPr>
        <p:spPr>
          <a:xfrm>
            <a:off x="1248840" y="1720080"/>
            <a:ext cx="212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5" name="Группа 49"/>
          <p:cNvGrpSpPr/>
          <p:nvPr/>
        </p:nvGrpSpPr>
        <p:grpSpPr>
          <a:xfrm>
            <a:off x="6205680" y="1321200"/>
            <a:ext cx="5361840" cy="982440"/>
            <a:chOff x="6205680" y="1321200"/>
            <a:chExt cx="5361840" cy="982440"/>
          </a:xfrm>
        </p:grpSpPr>
        <p:sp>
          <p:nvSpPr>
            <p:cNvPr id="476" name="Скругленный прямоугольник 34"/>
            <p:cNvSpPr/>
            <p:nvPr/>
          </p:nvSpPr>
          <p:spPr>
            <a:xfrm>
              <a:off x="6205680" y="1606680"/>
              <a:ext cx="4653000" cy="6969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  <p:grpSp>
          <p:nvGrpSpPr>
            <p:cNvPr id="477" name="Группа 50"/>
            <p:cNvGrpSpPr/>
            <p:nvPr/>
          </p:nvGrpSpPr>
          <p:grpSpPr>
            <a:xfrm>
              <a:off x="9211680" y="1321200"/>
              <a:ext cx="2355840" cy="537120"/>
              <a:chOff x="9211680" y="1321200"/>
              <a:chExt cx="2355840" cy="537120"/>
            </a:xfrm>
          </p:grpSpPr>
          <p:sp>
            <p:nvSpPr>
              <p:cNvPr id="478" name="Скругленный прямоугольник 35"/>
              <p:cNvSpPr/>
              <p:nvPr/>
            </p:nvSpPr>
            <p:spPr>
              <a:xfrm>
                <a:off x="9447480" y="1321200"/>
                <a:ext cx="1736640" cy="5371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600" spc="-1" strike="noStrike">
                  <a:solidFill>
                    <a:srgbClr val="ffffff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79" name="Прямоугольник 112"/>
              <p:cNvSpPr/>
              <p:nvPr/>
            </p:nvSpPr>
            <p:spPr>
              <a:xfrm>
                <a:off x="9211680" y="1413360"/>
                <a:ext cx="235584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ru-RU" sz="1800" spc="-1" strike="noStrike">
                    <a:solidFill>
                      <a:srgbClr val="ffffff"/>
                    </a:solidFill>
                    <a:latin typeface="Calibri"/>
                    <a:ea typeface="Arial"/>
                  </a:rPr>
                  <a:t>МСП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80" name="Прямоугольник 111"/>
          <p:cNvSpPr/>
          <p:nvPr/>
        </p:nvSpPr>
        <p:spPr>
          <a:xfrm>
            <a:off x="6325920" y="1887840"/>
            <a:ext cx="4412160" cy="3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700" spc="-60" strike="noStrike">
                <a:solidFill>
                  <a:srgbClr val="1d1d1b"/>
                </a:solidFill>
                <a:latin typeface="Calibri"/>
                <a:ea typeface="DejaVu Sans"/>
              </a:rPr>
              <a:t>МАРКЕТИНГОВЫЕ/ПАТЕНТНЫЕ ИССЛЕДОВАНИЯ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Прямоугольник 2"/>
          <p:cNvSpPr/>
          <p:nvPr/>
        </p:nvSpPr>
        <p:spPr>
          <a:xfrm>
            <a:off x="5943240" y="2811240"/>
            <a:ext cx="517752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Индивидуальные маркетинговые исследования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Индивидуальные патентные исследования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33cc"/>
                </a:solidFill>
                <a:latin typeface="Calibri"/>
                <a:ea typeface="DejaVu Sans"/>
              </a:rPr>
              <a:t>до 80% затрат,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33cc"/>
                </a:solidFill>
                <a:latin typeface="Calibri"/>
                <a:ea typeface="DejaVu Sans"/>
              </a:rPr>
              <a:t>но не более 300 тыс. руб. на МСП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Скругленный прямоугольник 44"/>
          <p:cNvSpPr/>
          <p:nvPr/>
        </p:nvSpPr>
        <p:spPr>
          <a:xfrm>
            <a:off x="9447480" y="1312200"/>
            <a:ext cx="1736640" cy="51156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83" name="Прямоугольник 134"/>
          <p:cNvSpPr/>
          <p:nvPr/>
        </p:nvSpPr>
        <p:spPr>
          <a:xfrm>
            <a:off x="9211680" y="1430640"/>
            <a:ext cx="2355840" cy="33588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TextBox 10"/>
          <p:cNvSpPr/>
          <p:nvPr/>
        </p:nvSpPr>
        <p:spPr>
          <a:xfrm>
            <a:off x="3101760" y="6211800"/>
            <a:ext cx="5356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Получить консультацию: 8 (843) 524-90-90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Прямоугольник 152"/>
          <p:cNvSpPr/>
          <p:nvPr/>
        </p:nvSpPr>
        <p:spPr>
          <a:xfrm>
            <a:off x="84600" y="125640"/>
            <a:ext cx="12060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фонда поддержки предпринимательства Республики 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DejaVu Sans"/>
              </a:rPr>
              <a:t>татарстан ДЛЯ ЭКСПОРТНО ОРИЕНТИРОВАННЫХ ПРЕДПРИЯТИЙ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6" name="Рисунок 30" descr=""/>
          <p:cNvPicPr/>
          <p:nvPr/>
        </p:nvPicPr>
        <p:blipFill>
          <a:blip r:embed="rId1"/>
          <a:srcRect l="22270" t="19380" r="51162" b="20397"/>
          <a:stretch/>
        </p:blipFill>
        <p:spPr>
          <a:xfrm>
            <a:off x="10990800" y="847800"/>
            <a:ext cx="1056240" cy="345600"/>
          </a:xfrm>
          <a:prstGeom prst="rect">
            <a:avLst/>
          </a:prstGeom>
          <a:ln w="0">
            <a:noFill/>
          </a:ln>
        </p:spPr>
      </p:pic>
      <p:sp>
        <p:nvSpPr>
          <p:cNvPr id="487" name="Прямоугольник 44"/>
          <p:cNvSpPr/>
          <p:nvPr/>
        </p:nvSpPr>
        <p:spPr>
          <a:xfrm>
            <a:off x="3475440" y="5980320"/>
            <a:ext cx="3933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МСП.РФ и </a:t>
            </a: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8" name="Рисунок 1" descr=""/>
          <p:cNvPicPr/>
          <p:nvPr/>
        </p:nvPicPr>
        <p:blipFill>
          <a:blip r:embed="rId2"/>
          <a:stretch/>
        </p:blipFill>
        <p:spPr>
          <a:xfrm>
            <a:off x="10890720" y="5193000"/>
            <a:ext cx="1254600" cy="158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Прямоугольник 2"/>
          <p:cNvSpPr/>
          <p:nvPr/>
        </p:nvSpPr>
        <p:spPr>
          <a:xfrm>
            <a:off x="173520" y="1680120"/>
            <a:ext cx="570852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mbria"/>
              </a:rPr>
              <a:t>Предстоящие затраты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mbria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паллетирования, переупаковки на территории РФ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33cc"/>
                </a:solidFill>
                <a:latin typeface="Calibri"/>
                <a:ea typeface="DejaVu Sans"/>
              </a:rPr>
              <a:t>до 50% затрат, но не более 1 млн. руб. на МСП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0" name="Группа 37"/>
          <p:cNvGrpSpPr/>
          <p:nvPr/>
        </p:nvGrpSpPr>
        <p:grpSpPr>
          <a:xfrm>
            <a:off x="311760" y="4858560"/>
            <a:ext cx="5369760" cy="1636920"/>
            <a:chOff x="311760" y="4858560"/>
            <a:chExt cx="5369760" cy="1636920"/>
          </a:xfrm>
        </p:grpSpPr>
        <p:sp>
          <p:nvSpPr>
            <p:cNvPr id="491" name="TextBox 17"/>
            <p:cNvSpPr/>
            <p:nvPr/>
          </p:nvSpPr>
          <p:spPr>
            <a:xfrm>
              <a:off x="366120" y="4858560"/>
              <a:ext cx="5302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92" name="Блок-схема: альтернативный процесс 7"/>
            <p:cNvSpPr/>
            <p:nvPr/>
          </p:nvSpPr>
          <p:spPr>
            <a:xfrm>
              <a:off x="1257480" y="5106240"/>
              <a:ext cx="197280" cy="3816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93" name="Прямоугольник 107"/>
            <p:cNvSpPr/>
            <p:nvPr/>
          </p:nvSpPr>
          <p:spPr>
            <a:xfrm>
              <a:off x="1977120" y="5121720"/>
              <a:ext cx="1800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04040"/>
                </a:solidFill>
                <a:latin typeface="Calibri"/>
                <a:ea typeface="Arial"/>
              </a:endParaRPr>
            </a:p>
          </p:txBody>
        </p:sp>
        <p:sp>
          <p:nvSpPr>
            <p:cNvPr id="494" name="Прямоугольник 108"/>
            <p:cNvSpPr/>
            <p:nvPr/>
          </p:nvSpPr>
          <p:spPr>
            <a:xfrm>
              <a:off x="396000" y="5668920"/>
              <a:ext cx="5285520" cy="57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32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95" name="Прямоугольник 109"/>
            <p:cNvSpPr/>
            <p:nvPr/>
          </p:nvSpPr>
          <p:spPr>
            <a:xfrm>
              <a:off x="311760" y="6131520"/>
              <a:ext cx="5356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Calibri"/>
                  <a:ea typeface="Arial"/>
                </a:rPr>
                <a:t>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96" name="Скругленный прямоугольник 31"/>
          <p:cNvSpPr/>
          <p:nvPr/>
        </p:nvSpPr>
        <p:spPr>
          <a:xfrm>
            <a:off x="224280" y="922320"/>
            <a:ext cx="4653000" cy="757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97" name="Прямоугольник 111"/>
          <p:cNvSpPr/>
          <p:nvPr/>
        </p:nvSpPr>
        <p:spPr>
          <a:xfrm>
            <a:off x="1129320" y="1041480"/>
            <a:ext cx="2300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СОФИНАНСИРОВАНИЕ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ТРАНСПОРТИРОВКИ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Скругленный прямоугольник 34"/>
          <p:cNvSpPr/>
          <p:nvPr/>
        </p:nvSpPr>
        <p:spPr>
          <a:xfrm>
            <a:off x="5933160" y="1369800"/>
            <a:ext cx="4653000" cy="78840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499" name="Прямоугольник 113"/>
          <p:cNvSpPr/>
          <p:nvPr/>
        </p:nvSpPr>
        <p:spPr>
          <a:xfrm>
            <a:off x="6988320" y="1480320"/>
            <a:ext cx="2102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РАЗМЕЩЕНИЕ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В ПАВИЛЬОНАХ АПК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Прямоугольник 114"/>
          <p:cNvSpPr/>
          <p:nvPr/>
        </p:nvSpPr>
        <p:spPr>
          <a:xfrm>
            <a:off x="165960" y="4429800"/>
            <a:ext cx="535644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cc"/>
                </a:solidFill>
                <a:highlight>
                  <a:srgbClr val="ffffff"/>
                </a:highlight>
                <a:latin typeface="Arial"/>
                <a:ea typeface="DejaVu Sans"/>
              </a:rPr>
              <a:t>АПК: </a:t>
            </a:r>
            <a:r>
              <a:rPr b="0" lang="ru-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mbria"/>
              </a:rPr>
              <a:t>От 25% до 100% фактических понесенных затрат при ее транспортировке до конечного покупателя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mbria"/>
              </a:rPr>
              <a:t>Старт приема заявок: 26 февраля 2026 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cc"/>
                </a:solidFill>
                <a:highlight>
                  <a:srgbClr val="ffffff"/>
                </a:highlight>
                <a:latin typeface="Arial"/>
                <a:ea typeface="DejaVu Sans"/>
              </a:rPr>
              <a:t>ПРОМПРОДУКЦИЯ: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Cambria"/>
              </a:rPr>
              <a:t>До 60% фактически понесённых затрат, но не более 11% стоимости продукции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33cc"/>
                </a:solidFill>
                <a:highlight>
                  <a:srgbClr val="ffffff"/>
                </a:highlight>
                <a:latin typeface="Arial"/>
                <a:ea typeface="DejaVu Sans"/>
              </a:rPr>
              <a:t>ЛПК: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Cambria"/>
              </a:rPr>
              <a:t>До 60% затрат на поставку промышленной продукции ЛПК (до 30% произведенной в СФО и ДФО)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Старт приема заявок: 26 февраля 2026 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Скругленный прямоугольник 34"/>
          <p:cNvSpPr/>
          <p:nvPr/>
        </p:nvSpPr>
        <p:spPr>
          <a:xfrm>
            <a:off x="311760" y="3752280"/>
            <a:ext cx="4653000" cy="6598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502" name="Прямоугольник 113"/>
          <p:cNvSpPr/>
          <p:nvPr/>
        </p:nvSpPr>
        <p:spPr>
          <a:xfrm>
            <a:off x="1032120" y="3777840"/>
            <a:ext cx="3036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КОМПЕНСАЦИЯ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ЗАТРАТ НА ТРАНСПОРТИРОВКУ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125"/>
          <p:cNvSpPr/>
          <p:nvPr/>
        </p:nvSpPr>
        <p:spPr>
          <a:xfrm>
            <a:off x="5888160" y="2217960"/>
            <a:ext cx="5991480" cy="22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Основные преимущества при размещении: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поиск потенциальных покупателей со стороны РЭЦ;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TextBox 21"/>
          <p:cNvSpPr/>
          <p:nvPr/>
        </p:nvSpPr>
        <p:spPr>
          <a:xfrm>
            <a:off x="5868720" y="4425480"/>
            <a:ext cx="47779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Страны: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5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10352520" y="579960"/>
            <a:ext cx="1623960" cy="784440"/>
          </a:xfrm>
          <a:prstGeom prst="rect">
            <a:avLst/>
          </a:prstGeom>
          <a:ln w="0">
            <a:noFill/>
          </a:ln>
        </p:spPr>
      </p:pic>
      <p:sp>
        <p:nvSpPr>
          <p:cNvPr id="506" name="Скругленный прямоугольник 44"/>
          <p:cNvSpPr/>
          <p:nvPr/>
        </p:nvSpPr>
        <p:spPr>
          <a:xfrm>
            <a:off x="3665880" y="818280"/>
            <a:ext cx="1736640" cy="49068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507" name="Прямоугольник 134"/>
          <p:cNvSpPr/>
          <p:nvPr/>
        </p:nvSpPr>
        <p:spPr>
          <a:xfrm>
            <a:off x="3410280" y="908640"/>
            <a:ext cx="2355840" cy="33588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Скругленный прямоугольник 44"/>
          <p:cNvSpPr/>
          <p:nvPr/>
        </p:nvSpPr>
        <p:spPr>
          <a:xfrm>
            <a:off x="3614400" y="3548160"/>
            <a:ext cx="1736640" cy="51156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509" name="Прямоугольник 134"/>
          <p:cNvSpPr/>
          <p:nvPr/>
        </p:nvSpPr>
        <p:spPr>
          <a:xfrm>
            <a:off x="3344760" y="3512160"/>
            <a:ext cx="2355840" cy="57204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и крупный бизнес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Скругленный прямоугольник 44"/>
          <p:cNvSpPr/>
          <p:nvPr/>
        </p:nvSpPr>
        <p:spPr>
          <a:xfrm>
            <a:off x="9435600" y="1235520"/>
            <a:ext cx="1736640" cy="51156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511" name="Прямоугольник 134"/>
          <p:cNvSpPr/>
          <p:nvPr/>
        </p:nvSpPr>
        <p:spPr>
          <a:xfrm>
            <a:off x="9126000" y="1247040"/>
            <a:ext cx="2355840" cy="572040"/>
          </a:xfrm>
          <a:prstGeom prst="flowChartAlternateProcess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МСП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и крупный бизнес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TextBox 8"/>
          <p:cNvSpPr/>
          <p:nvPr/>
        </p:nvSpPr>
        <p:spPr>
          <a:xfrm>
            <a:off x="4080960" y="6346440"/>
            <a:ext cx="439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Получить консультацию: 8 (843) 524-90-90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Параллелограмм 9"/>
          <p:cNvSpPr/>
          <p:nvPr/>
        </p:nvSpPr>
        <p:spPr>
          <a:xfrm>
            <a:off x="180720" y="69480"/>
            <a:ext cx="11866320" cy="7124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14" name="Прямоугольник 152"/>
          <p:cNvSpPr/>
          <p:nvPr/>
        </p:nvSpPr>
        <p:spPr>
          <a:xfrm>
            <a:off x="84600" y="125640"/>
            <a:ext cx="12060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фонда поддержки предпринимательства Республики 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DejaVu Sans"/>
              </a:rPr>
              <a:t>татарстан ДЛЯ ЭКСПОРТНО ОРИЕНТИРОВАННЫХ ПРЕДПРИЯТИЙ</a:t>
            </a: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Прямоугольник 27"/>
          <p:cNvSpPr/>
          <p:nvPr/>
        </p:nvSpPr>
        <p:spPr>
          <a:xfrm>
            <a:off x="1520640" y="6183720"/>
            <a:ext cx="283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Прямоугольник 28"/>
          <p:cNvSpPr/>
          <p:nvPr/>
        </p:nvSpPr>
        <p:spPr>
          <a:xfrm>
            <a:off x="6892920" y="5008320"/>
            <a:ext cx="283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Прямоугольник 29"/>
          <p:cNvSpPr/>
          <p:nvPr/>
        </p:nvSpPr>
        <p:spPr>
          <a:xfrm>
            <a:off x="979560" y="3129840"/>
            <a:ext cx="3933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МСП.РФ и </a:t>
            </a:r>
            <a:r>
              <a:rPr b="0" lang="en-US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myexport.exportcenter.ru</a:t>
            </a:r>
            <a:r>
              <a:rPr b="0" lang="ru-RU" sz="1800" spc="-1" strike="noStrike" u="sng">
                <a:solidFill>
                  <a:srgbClr val="0070c0"/>
                </a:solidFill>
                <a:uFillTx/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8" name="Рисунок 9" descr=""/>
          <p:cNvPicPr/>
          <p:nvPr/>
        </p:nvPicPr>
        <p:blipFill>
          <a:blip r:embed="rId2"/>
          <a:stretch/>
        </p:blipFill>
        <p:spPr>
          <a:xfrm>
            <a:off x="10890720" y="5193000"/>
            <a:ext cx="1254600" cy="158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12"/>
          <p:cNvSpPr/>
          <p:nvPr/>
        </p:nvSpPr>
        <p:spPr>
          <a:xfrm>
            <a:off x="4659840" y="1177560"/>
            <a:ext cx="3991680" cy="12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AutoShape 5"/>
          <p:cNvSpPr/>
          <p:nvPr/>
        </p:nvSpPr>
        <p:spPr>
          <a:xfrm>
            <a:off x="177480" y="231840"/>
            <a:ext cx="781920" cy="472320"/>
          </a:xfrm>
          <a:custGeom>
            <a:avLst/>
            <a:gdLst>
              <a:gd name="textAreaLeft" fmla="*/ 0 w 781920"/>
              <a:gd name="textAreaRight" fmla="*/ 784440 w 781920"/>
              <a:gd name="textAreaTop" fmla="*/ 0 h 472320"/>
              <a:gd name="textAreaBottom" fmla="*/ 474840 h 472320"/>
            </a:gdLst>
            <a:ah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1" name="Rectangle 13"/>
          <p:cNvSpPr/>
          <p:nvPr/>
        </p:nvSpPr>
        <p:spPr>
          <a:xfrm>
            <a:off x="423360" y="271440"/>
            <a:ext cx="18216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2" name="AutoShape 6"/>
          <p:cNvSpPr/>
          <p:nvPr/>
        </p:nvSpPr>
        <p:spPr>
          <a:xfrm>
            <a:off x="996480" y="235080"/>
            <a:ext cx="10826640" cy="466200"/>
          </a:xfrm>
          <a:custGeom>
            <a:avLst/>
            <a:gdLst>
              <a:gd name="textAreaLeft" fmla="*/ 0 w 10826640"/>
              <a:gd name="textAreaRight" fmla="*/ 10829160 w 10826640"/>
              <a:gd name="textAreaTop" fmla="*/ 0 h 466200"/>
              <a:gd name="textAreaBottom" fmla="*/ 468720 h 466200"/>
            </a:gdLst>
            <a:ah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3" name="Rectangle 14"/>
          <p:cNvSpPr/>
          <p:nvPr/>
        </p:nvSpPr>
        <p:spPr>
          <a:xfrm>
            <a:off x="1998360" y="438120"/>
            <a:ext cx="877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Rectangle 15"/>
          <p:cNvSpPr/>
          <p:nvPr/>
        </p:nvSpPr>
        <p:spPr>
          <a:xfrm>
            <a:off x="4552200" y="2868120"/>
            <a:ext cx="7304400" cy="31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Основные условия предоставления поручительств: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Arial"/>
              </a:rPr>
              <a:t>на пополнение оборотных средств, рефинансирование: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–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сумма поручительства </a:t>
            </a: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Arial"/>
              </a:rPr>
              <a:t>до 70 млн руб.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заемщика/группу связанных заемщиков);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на инвестиционные проекты и вложения во внеоборотные активы: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–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сумма поручительства </a:t>
            </a: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Arial"/>
              </a:rPr>
              <a:t>до 100 млн руб.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–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сумма поручительства </a:t>
            </a: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Arial"/>
              </a:rPr>
              <a:t>до 120 млн руб.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(на группу связанных заемщиков)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доля поручительства </a:t>
            </a: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Arial"/>
              </a:rPr>
              <a:t>до 70%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от суммы кредита, банковской гарантии;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комиссия </a:t>
            </a:r>
            <a:r>
              <a:rPr b="1" lang="ru-RU" sz="1800" spc="-1" strike="noStrike">
                <a:solidFill>
                  <a:srgbClr val="00b050"/>
                </a:solidFill>
                <a:latin typeface="Times New Roman"/>
                <a:ea typeface="Arial"/>
              </a:rPr>
              <a:t>0,5 – 1,5 %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от суммы предоставляемого поручительства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5" name="Рисунок 6" descr=""/>
          <p:cNvPicPr/>
          <p:nvPr/>
        </p:nvPicPr>
        <p:blipFill>
          <a:blip r:embed="rId1"/>
          <a:stretch/>
        </p:blipFill>
        <p:spPr>
          <a:xfrm>
            <a:off x="8562240" y="713520"/>
            <a:ext cx="3477600" cy="323280"/>
          </a:xfrm>
          <a:prstGeom prst="rect">
            <a:avLst/>
          </a:prstGeom>
          <a:ln w="0">
            <a:noFill/>
          </a:ln>
        </p:spPr>
      </p:pic>
      <p:grpSp>
        <p:nvGrpSpPr>
          <p:cNvPr id="526" name="Группа 7"/>
          <p:cNvGrpSpPr/>
          <p:nvPr/>
        </p:nvGrpSpPr>
        <p:grpSpPr>
          <a:xfrm>
            <a:off x="4456800" y="-36360"/>
            <a:ext cx="4714560" cy="2478600"/>
            <a:chOff x="4456800" y="-36360"/>
            <a:chExt cx="4714560" cy="2478600"/>
          </a:xfrm>
        </p:grpSpPr>
        <p:sp>
          <p:nvSpPr>
            <p:cNvPr id="527" name="Скругленный прямоугольник 7"/>
            <p:cNvSpPr/>
            <p:nvPr/>
          </p:nvSpPr>
          <p:spPr>
            <a:xfrm>
              <a:off x="4456800" y="1143360"/>
              <a:ext cx="4245480" cy="12988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28" name="Прямоугольник 29" descr=""/>
            <p:cNvPicPr/>
            <p:nvPr/>
          </p:nvPicPr>
          <p:blipFill>
            <a:blip r:embed="rId2"/>
            <a:stretch/>
          </p:blipFill>
          <p:spPr>
            <a:xfrm>
              <a:off x="6937200" y="-36360"/>
              <a:ext cx="2234160" cy="630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29" name="Группа 8"/>
          <p:cNvGrpSpPr/>
          <p:nvPr/>
        </p:nvGrpSpPr>
        <p:grpSpPr>
          <a:xfrm>
            <a:off x="4372920" y="2149200"/>
            <a:ext cx="7740000" cy="3957840"/>
            <a:chOff x="4372920" y="2149200"/>
            <a:chExt cx="7740000" cy="3957840"/>
          </a:xfrm>
        </p:grpSpPr>
        <p:sp>
          <p:nvSpPr>
            <p:cNvPr id="530" name="Скругленный прямоугольник 8"/>
            <p:cNvSpPr/>
            <p:nvPr/>
          </p:nvSpPr>
          <p:spPr>
            <a:xfrm>
              <a:off x="4372920" y="2766960"/>
              <a:ext cx="7532640" cy="3340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1" name="Прямоугольник 39" descr=""/>
            <p:cNvPicPr/>
            <p:nvPr/>
          </p:nvPicPr>
          <p:blipFill>
            <a:blip r:embed="rId3"/>
            <a:stretch/>
          </p:blipFill>
          <p:spPr>
            <a:xfrm>
              <a:off x="8488800" y="2149200"/>
              <a:ext cx="3624120" cy="14065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32" name="Рисунок 8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-78480" y="702000"/>
            <a:ext cx="4222080" cy="6152760"/>
          </a:xfrm>
          <a:prstGeom prst="rect">
            <a:avLst/>
          </a:prstGeom>
          <a:ln w="0">
            <a:noFill/>
          </a:ln>
        </p:spPr>
      </p:pic>
      <p:sp>
        <p:nvSpPr>
          <p:cNvPr id="533" name="TextBox 10"/>
          <p:cNvSpPr/>
          <p:nvPr/>
        </p:nvSpPr>
        <p:spPr>
          <a:xfrm>
            <a:off x="212040" y="1577520"/>
            <a:ext cx="3567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2"/>
          <p:cNvGrpSpPr/>
          <p:nvPr/>
        </p:nvGrpSpPr>
        <p:grpSpPr>
          <a:xfrm>
            <a:off x="360000" y="179280"/>
            <a:ext cx="11679840" cy="470160"/>
            <a:chOff x="360000" y="179280"/>
            <a:chExt cx="11679840" cy="470160"/>
          </a:xfrm>
        </p:grpSpPr>
        <p:sp>
          <p:nvSpPr>
            <p:cNvPr id="535" name="Параллелограмм 13"/>
            <p:cNvSpPr/>
            <p:nvPr/>
          </p:nvSpPr>
          <p:spPr>
            <a:xfrm>
              <a:off x="1279440" y="179280"/>
              <a:ext cx="10752120" cy="4701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36" name="Прямоугольник 14"/>
            <p:cNvSpPr/>
            <p:nvPr/>
          </p:nvSpPr>
          <p:spPr>
            <a:xfrm>
              <a:off x="1337040" y="242280"/>
              <a:ext cx="10702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Параллелограмм 15"/>
            <p:cNvSpPr/>
            <p:nvPr/>
          </p:nvSpPr>
          <p:spPr>
            <a:xfrm>
              <a:off x="360000" y="179280"/>
              <a:ext cx="910800" cy="4701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38" name="Прямоугольник 16"/>
            <p:cNvSpPr/>
            <p:nvPr/>
          </p:nvSpPr>
          <p:spPr>
            <a:xfrm>
              <a:off x="509760" y="216720"/>
              <a:ext cx="628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539" name="Picture 2" descr="http://qrcoder.ru/code/?https%3A%2F%2Ft.me%2Fgarfondrt&amp;4&amp;0"/>
          <p:cNvPicPr/>
          <p:nvPr/>
        </p:nvPicPr>
        <p:blipFill>
          <a:blip r:embed="rId5"/>
          <a:stretch/>
        </p:blipFill>
        <p:spPr>
          <a:xfrm>
            <a:off x="9815040" y="1055160"/>
            <a:ext cx="1475280" cy="147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85"/>
          <p:cNvSpPr/>
          <p:nvPr/>
        </p:nvSpPr>
        <p:spPr>
          <a:xfrm>
            <a:off x="6079320" y="952200"/>
            <a:ext cx="518868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Скругленный прямоугольник 13"/>
          <p:cNvSpPr/>
          <p:nvPr/>
        </p:nvSpPr>
        <p:spPr>
          <a:xfrm>
            <a:off x="5758560" y="955800"/>
            <a:ext cx="5019120" cy="6746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43" name="Прямоугольник 86"/>
          <p:cNvSpPr/>
          <p:nvPr/>
        </p:nvSpPr>
        <p:spPr>
          <a:xfrm>
            <a:off x="6537960" y="1817280"/>
            <a:ext cx="1441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Прямоугольник 87"/>
          <p:cNvSpPr/>
          <p:nvPr/>
        </p:nvSpPr>
        <p:spPr>
          <a:xfrm>
            <a:off x="6540120" y="2452680"/>
            <a:ext cx="1598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88"/>
          <p:cNvSpPr/>
          <p:nvPr/>
        </p:nvSpPr>
        <p:spPr>
          <a:xfrm>
            <a:off x="6428520" y="2757960"/>
            <a:ext cx="34174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Arial"/>
              </a:rPr>
              <a:t>1% годовых для всех категорий, кроме Блок 2 п.п. а</a:t>
            </a:r>
            <a:br>
              <a:rPr sz="1400"/>
            </a:b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Arial"/>
              </a:rPr>
              <a:t>8% годовых для категорий Блок 2 п.п. а)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2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6069960" y="187848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7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6069960" y="236736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8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6046560" y="2883240"/>
            <a:ext cx="385920" cy="35820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89"/>
          <p:cNvSpPr/>
          <p:nvPr/>
        </p:nvSpPr>
        <p:spPr>
          <a:xfrm>
            <a:off x="5070240" y="1904760"/>
            <a:ext cx="792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90"/>
          <p:cNvSpPr/>
          <p:nvPr/>
        </p:nvSpPr>
        <p:spPr>
          <a:xfrm>
            <a:off x="5069880" y="2378160"/>
            <a:ext cx="591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91"/>
          <p:cNvSpPr/>
          <p:nvPr/>
        </p:nvSpPr>
        <p:spPr>
          <a:xfrm>
            <a:off x="5069160" y="2927160"/>
            <a:ext cx="7693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9726480" y="689400"/>
            <a:ext cx="1541520" cy="576360"/>
          </a:xfrm>
          <a:prstGeom prst="rect">
            <a:avLst/>
          </a:prstGeom>
          <a:ln w="0">
            <a:noFill/>
          </a:ln>
        </p:spPr>
      </p:pic>
      <p:sp>
        <p:nvSpPr>
          <p:cNvPr id="153" name="Параллелограмм 7"/>
          <p:cNvSpPr/>
          <p:nvPr/>
        </p:nvSpPr>
        <p:spPr>
          <a:xfrm>
            <a:off x="595440" y="11556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1"/>
          <p:cNvSpPr/>
          <p:nvPr/>
        </p:nvSpPr>
        <p:spPr>
          <a:xfrm>
            <a:off x="5068440" y="3616200"/>
            <a:ext cx="1644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562212"/>
                </a:solidFill>
                <a:latin typeface="Calibri"/>
                <a:ea typeface="DejaVu Sans"/>
              </a:rPr>
              <a:t>ОБЕСПЕЧЕНИЕ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Рисунок 35" descr=""/>
          <p:cNvPicPr/>
          <p:nvPr/>
        </p:nvPicPr>
        <p:blipFill>
          <a:blip r:embed="rId5"/>
          <a:srcRect l="0" t="1691" r="61227" b="0"/>
          <a:stretch/>
        </p:blipFill>
        <p:spPr>
          <a:xfrm>
            <a:off x="319680" y="1069560"/>
            <a:ext cx="4262400" cy="5331600"/>
          </a:xfrm>
          <a:prstGeom prst="rect">
            <a:avLst/>
          </a:prstGeom>
          <a:ln w="0">
            <a:noFill/>
          </a:ln>
        </p:spPr>
      </p:pic>
      <p:sp>
        <p:nvSpPr>
          <p:cNvPr id="156" name="TextBox 21"/>
          <p:cNvSpPr/>
          <p:nvPr/>
        </p:nvSpPr>
        <p:spPr>
          <a:xfrm>
            <a:off x="402120" y="1662120"/>
            <a:ext cx="3633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22"/>
          <p:cNvSpPr/>
          <p:nvPr/>
        </p:nvSpPr>
        <p:spPr>
          <a:xfrm>
            <a:off x="402120" y="2442960"/>
            <a:ext cx="2935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24"/>
          <p:cNvSpPr/>
          <p:nvPr/>
        </p:nvSpPr>
        <p:spPr>
          <a:xfrm>
            <a:off x="6367680" y="3526200"/>
            <a:ext cx="5504040" cy="34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0880" algn="just">
              <a:lnSpc>
                <a:spcPct val="100000"/>
              </a:lnSpc>
              <a:tabLst>
                <a:tab algn="l" pos="270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поручительство Гарантийного Фонда РТ 70% от суммы микрозайма + поручительство физического лица либо индивидуального предпринимателя, либо юридического лица;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880" algn="just">
              <a:lnSpc>
                <a:spcPct val="100000"/>
              </a:lnSpc>
              <a:tabLst>
                <a:tab algn="l" pos="270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залог имущества стоимостью (с учетом К 0,7) не менее 100% от суммы микрозайма;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880" algn="just">
              <a:lnSpc>
                <a:spcPct val="100000"/>
              </a:lnSpc>
              <a:tabLst>
                <a:tab algn="l" pos="270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поручительство Гарантийного Фонда РТ до 70% от суммы микрозайма + залог имущества стоимостью (с учетом К 0,7) не менее 30% от суммы микрозайма.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880" algn="just">
              <a:lnSpc>
                <a:spcPct val="100000"/>
              </a:lnSpc>
              <a:tabLst>
                <a:tab algn="l" pos="270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 гарантия АО «Корпорация МСП» 70% от суммы микрозайма + поручительство Гарантийного Фонда РТ 20% от суммы микрозайма + поручительство физического лица либо индивидуального предпринимателя, либо юридического лица 10% от суммы микрозайма (только для субъектов МСП, зарегистрированных не более 11 месяцев, соответствующих пп. а), б), в) блока 1 и б), в), г), д), е) блока 2).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880" algn="just">
              <a:lnSpc>
                <a:spcPct val="100000"/>
              </a:lnSpc>
              <a:tabLst>
                <a:tab algn="l" pos="2703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Прямоугольник 41"/>
          <p:cNvSpPr/>
          <p:nvPr/>
        </p:nvSpPr>
        <p:spPr>
          <a:xfrm>
            <a:off x="8526960" y="3803760"/>
            <a:ext cx="334620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50 % от суммы обязательства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Прямоугольник 42"/>
          <p:cNvSpPr/>
          <p:nvPr/>
        </p:nvSpPr>
        <p:spPr>
          <a:xfrm>
            <a:off x="8589240" y="4515120"/>
            <a:ext cx="217008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Прямоугольник 43"/>
          <p:cNvSpPr/>
          <p:nvPr/>
        </p:nvSpPr>
        <p:spPr>
          <a:xfrm>
            <a:off x="8589240" y="4961880"/>
            <a:ext cx="400320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Прямоугольник 44"/>
          <p:cNvSpPr/>
          <p:nvPr/>
        </p:nvSpPr>
        <p:spPr>
          <a:xfrm>
            <a:off x="5293800" y="4037400"/>
            <a:ext cx="358272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Прямоугольник 45"/>
          <p:cNvSpPr/>
          <p:nvPr/>
        </p:nvSpPr>
        <p:spPr>
          <a:xfrm>
            <a:off x="5316480" y="4572360"/>
            <a:ext cx="337644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Прямоугольник 46"/>
          <p:cNvSpPr/>
          <p:nvPr/>
        </p:nvSpPr>
        <p:spPr>
          <a:xfrm>
            <a:off x="5316480" y="5123520"/>
            <a:ext cx="405432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Стоимость переплаты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Прямоугольник 51"/>
          <p:cNvSpPr/>
          <p:nvPr/>
        </p:nvSpPr>
        <p:spPr>
          <a:xfrm>
            <a:off x="5873400" y="1780920"/>
            <a:ext cx="4943880" cy="8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         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«ДАМАН»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7" name="Группа 3"/>
          <p:cNvGrpSpPr/>
          <p:nvPr/>
        </p:nvGrpSpPr>
        <p:grpSpPr>
          <a:xfrm>
            <a:off x="6221880" y="480600"/>
            <a:ext cx="6253200" cy="2299320"/>
            <a:chOff x="6221880" y="480600"/>
            <a:chExt cx="6253200" cy="2299320"/>
          </a:xfrm>
        </p:grpSpPr>
        <p:sp>
          <p:nvSpPr>
            <p:cNvPr id="548" name="Скругленный прямоугольник 10"/>
            <p:cNvSpPr/>
            <p:nvPr/>
          </p:nvSpPr>
          <p:spPr>
            <a:xfrm>
              <a:off x="6221880" y="1739160"/>
              <a:ext cx="5002560" cy="1040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49" name="Прямоугольник 52" descr=""/>
            <p:cNvPicPr/>
            <p:nvPr/>
          </p:nvPicPr>
          <p:blipFill>
            <a:blip r:embed="rId1"/>
            <a:stretch/>
          </p:blipFill>
          <p:spPr>
            <a:xfrm>
              <a:off x="9548280" y="480600"/>
              <a:ext cx="2926800" cy="817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0" name="Прямоугольник 53"/>
          <p:cNvSpPr/>
          <p:nvPr/>
        </p:nvSpPr>
        <p:spPr>
          <a:xfrm>
            <a:off x="6505560" y="2865600"/>
            <a:ext cx="56862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Кольцо 13"/>
          <p:cNvSpPr/>
          <p:nvPr/>
        </p:nvSpPr>
        <p:spPr>
          <a:xfrm>
            <a:off x="8074440" y="5132880"/>
            <a:ext cx="312480" cy="312480"/>
          </a:xfrm>
          <a:custGeom>
            <a:avLst/>
            <a:gdLst>
              <a:gd name="textAreaLeft" fmla="*/ 0 w 312480"/>
              <a:gd name="textAreaRight" fmla="*/ 314280 w 312480"/>
              <a:gd name="textAreaTop" fmla="*/ 0 h 312480"/>
              <a:gd name="textAreaBottom" fmla="*/ 314280 h 312480"/>
            </a:gdLst>
            <a:ah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52" name="Рисунок 9" descr=""/>
          <p:cNvPicPr/>
          <p:nvPr/>
        </p:nvPicPr>
        <p:blipFill>
          <a:blip r:embed="rId2"/>
          <a:stretch/>
        </p:blipFill>
        <p:spPr>
          <a:xfrm>
            <a:off x="8987040" y="1187640"/>
            <a:ext cx="2425680" cy="381240"/>
          </a:xfrm>
          <a:prstGeom prst="rect">
            <a:avLst/>
          </a:prstGeom>
          <a:ln w="0">
            <a:noFill/>
          </a:ln>
        </p:spPr>
      </p:pic>
      <p:sp>
        <p:nvSpPr>
          <p:cNvPr id="553" name="Прямоугольник 55"/>
          <p:cNvSpPr/>
          <p:nvPr/>
        </p:nvSpPr>
        <p:spPr>
          <a:xfrm>
            <a:off x="5388120" y="5581080"/>
            <a:ext cx="23634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Прямоугольник 58"/>
          <p:cNvSpPr/>
          <p:nvPr/>
        </p:nvSpPr>
        <p:spPr>
          <a:xfrm>
            <a:off x="8345520" y="5620680"/>
            <a:ext cx="206640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  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не более 5 лет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Прямоугольник 59"/>
          <p:cNvSpPr/>
          <p:nvPr/>
        </p:nvSpPr>
        <p:spPr>
          <a:xfrm>
            <a:off x="6974640" y="2451240"/>
            <a:ext cx="408492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6" name="Рисунок 41" descr=""/>
          <p:cNvPicPr/>
          <p:nvPr/>
        </p:nvPicPr>
        <p:blipFill>
          <a:blip r:embed="rId3"/>
          <a:srcRect l="0" t="1691" r="61227" b="0"/>
          <a:stretch/>
        </p:blipFill>
        <p:spPr>
          <a:xfrm>
            <a:off x="-11160" y="822600"/>
            <a:ext cx="4294080" cy="5961600"/>
          </a:xfrm>
          <a:prstGeom prst="rect">
            <a:avLst/>
          </a:prstGeom>
          <a:ln w="0">
            <a:noFill/>
          </a:ln>
        </p:spPr>
      </p:pic>
      <p:sp>
        <p:nvSpPr>
          <p:cNvPr id="557" name="TextBox 11"/>
          <p:cNvSpPr/>
          <p:nvPr/>
        </p:nvSpPr>
        <p:spPr>
          <a:xfrm>
            <a:off x="77040" y="173916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8" name="Группа 12"/>
          <p:cNvGrpSpPr/>
          <p:nvPr/>
        </p:nvGrpSpPr>
        <p:grpSpPr>
          <a:xfrm>
            <a:off x="360000" y="179280"/>
            <a:ext cx="11312640" cy="470520"/>
            <a:chOff x="360000" y="179280"/>
            <a:chExt cx="11312640" cy="470520"/>
          </a:xfrm>
        </p:grpSpPr>
        <p:sp>
          <p:nvSpPr>
            <p:cNvPr id="559" name="Параллелограмм 13"/>
            <p:cNvSpPr/>
            <p:nvPr/>
          </p:nvSpPr>
          <p:spPr>
            <a:xfrm>
              <a:off x="1250640" y="179280"/>
              <a:ext cx="1041444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60" name="Прямоугольник 14"/>
            <p:cNvSpPr/>
            <p:nvPr/>
          </p:nvSpPr>
          <p:spPr>
            <a:xfrm>
              <a:off x="1306080" y="242280"/>
              <a:ext cx="10366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Параллелограмм 15"/>
            <p:cNvSpPr/>
            <p:nvPr/>
          </p:nvSpPr>
          <p:spPr>
            <a:xfrm>
              <a:off x="360000" y="179280"/>
              <a:ext cx="8823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62" name="Прямоугольник 16"/>
            <p:cNvSpPr/>
            <p:nvPr/>
          </p:nvSpPr>
          <p:spPr>
            <a:xfrm>
              <a:off x="505080" y="216720"/>
              <a:ext cx="6094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563" name="object 71" descr=""/>
          <p:cNvPicPr/>
          <p:nvPr/>
        </p:nvPicPr>
        <p:blipFill>
          <a:blip r:embed="rId4"/>
          <a:stretch/>
        </p:blipFill>
        <p:spPr>
          <a:xfrm>
            <a:off x="8029080" y="461232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564" name="object 72" descr=""/>
          <p:cNvPicPr/>
          <p:nvPr/>
        </p:nvPicPr>
        <p:blipFill>
          <a:blip r:embed="rId5"/>
          <a:stretch/>
        </p:blipFill>
        <p:spPr>
          <a:xfrm>
            <a:off x="8029080" y="560592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565" name="object 73" descr=""/>
          <p:cNvPicPr/>
          <p:nvPr/>
        </p:nvPicPr>
        <p:blipFill>
          <a:blip r:embed="rId6"/>
          <a:stretch/>
        </p:blipFill>
        <p:spPr>
          <a:xfrm>
            <a:off x="7999920" y="397116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566" name="Кольцо 14"/>
          <p:cNvSpPr/>
          <p:nvPr/>
        </p:nvSpPr>
        <p:spPr>
          <a:xfrm>
            <a:off x="6192720" y="2917440"/>
            <a:ext cx="312480" cy="313920"/>
          </a:xfrm>
          <a:custGeom>
            <a:avLst/>
            <a:gdLst>
              <a:gd name="textAreaLeft" fmla="*/ 0 w 312480"/>
              <a:gd name="textAreaRight" fmla="*/ 314280 w 312480"/>
              <a:gd name="textAreaTop" fmla="*/ 0 h 313920"/>
              <a:gd name="textAreaBottom" fmla="*/ 315720 h 313920"/>
            </a:gdLst>
            <a:ah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Прямоугольник 61"/>
          <p:cNvSpPr/>
          <p:nvPr/>
        </p:nvSpPr>
        <p:spPr>
          <a:xfrm>
            <a:off x="8258760" y="3455280"/>
            <a:ext cx="396576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Прямоугольник 63"/>
          <p:cNvSpPr/>
          <p:nvPr/>
        </p:nvSpPr>
        <p:spPr>
          <a:xfrm>
            <a:off x="8316360" y="4184640"/>
            <a:ext cx="223452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Прямоугольник 65"/>
          <p:cNvSpPr/>
          <p:nvPr/>
        </p:nvSpPr>
        <p:spPr>
          <a:xfrm>
            <a:off x="8328960" y="4733640"/>
            <a:ext cx="284112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0,5%-1,0% от суммы поручительства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Прямоугольник 66"/>
          <p:cNvSpPr/>
          <p:nvPr/>
        </p:nvSpPr>
        <p:spPr>
          <a:xfrm>
            <a:off x="5181840" y="3549600"/>
            <a:ext cx="361944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Прямоугольник 67"/>
          <p:cNvSpPr/>
          <p:nvPr/>
        </p:nvSpPr>
        <p:spPr>
          <a:xfrm>
            <a:off x="5255640" y="4182480"/>
            <a:ext cx="347184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68"/>
          <p:cNvSpPr/>
          <p:nvPr/>
        </p:nvSpPr>
        <p:spPr>
          <a:xfrm>
            <a:off x="5279760" y="4795920"/>
            <a:ext cx="263376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Прямоугольник 69"/>
          <p:cNvSpPr/>
          <p:nvPr/>
        </p:nvSpPr>
        <p:spPr>
          <a:xfrm>
            <a:off x="4907520" y="1369440"/>
            <a:ext cx="6702120" cy="15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«ПОДДЕРЖКА СВО»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4" name="Группа 5"/>
          <p:cNvGrpSpPr/>
          <p:nvPr/>
        </p:nvGrpSpPr>
        <p:grpSpPr>
          <a:xfrm>
            <a:off x="5433480" y="926640"/>
            <a:ext cx="5949720" cy="1392480"/>
            <a:chOff x="5433480" y="926640"/>
            <a:chExt cx="5949720" cy="1392480"/>
          </a:xfrm>
        </p:grpSpPr>
        <p:sp>
          <p:nvSpPr>
            <p:cNvPr id="575" name="Скругленный прямоугольник 11"/>
            <p:cNvSpPr/>
            <p:nvPr/>
          </p:nvSpPr>
          <p:spPr>
            <a:xfrm>
              <a:off x="5433480" y="1306080"/>
              <a:ext cx="5790960" cy="101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76" name="Прямоугольник 70" descr=""/>
            <p:cNvPicPr/>
            <p:nvPr/>
          </p:nvPicPr>
          <p:blipFill>
            <a:blip r:embed="rId1"/>
            <a:stretch/>
          </p:blipFill>
          <p:spPr>
            <a:xfrm>
              <a:off x="8598240" y="926640"/>
              <a:ext cx="2784960" cy="494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7" name="Кольцо 9"/>
          <p:cNvSpPr/>
          <p:nvPr/>
        </p:nvSpPr>
        <p:spPr>
          <a:xfrm>
            <a:off x="7944120" y="4904640"/>
            <a:ext cx="314280" cy="312480"/>
          </a:xfrm>
          <a:custGeom>
            <a:avLst/>
            <a:gdLst>
              <a:gd name="textAreaLeft" fmla="*/ 0 w 314280"/>
              <a:gd name="textAreaRight" fmla="*/ 316080 w 314280"/>
              <a:gd name="textAreaTop" fmla="*/ 0 h 312480"/>
              <a:gd name="textAreaBottom" fmla="*/ 314280 h 31248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Прямоугольник 71"/>
          <p:cNvSpPr/>
          <p:nvPr/>
        </p:nvSpPr>
        <p:spPr>
          <a:xfrm>
            <a:off x="5302440" y="5618520"/>
            <a:ext cx="23634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Прямоугольник 72"/>
          <p:cNvSpPr/>
          <p:nvPr/>
        </p:nvSpPr>
        <p:spPr>
          <a:xfrm>
            <a:off x="8419680" y="5630760"/>
            <a:ext cx="299196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Прямоугольник 73"/>
          <p:cNvSpPr/>
          <p:nvPr/>
        </p:nvSpPr>
        <p:spPr>
          <a:xfrm>
            <a:off x="6070680" y="2477520"/>
            <a:ext cx="531288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1" name="Рисунок 42" descr=""/>
          <p:cNvPicPr/>
          <p:nvPr/>
        </p:nvPicPr>
        <p:blipFill>
          <a:blip r:embed="rId2"/>
          <a:srcRect l="0" t="1691" r="61227" b="0"/>
          <a:stretch/>
        </p:blipFill>
        <p:spPr>
          <a:xfrm>
            <a:off x="5400" y="1369440"/>
            <a:ext cx="4207320" cy="5485680"/>
          </a:xfrm>
          <a:prstGeom prst="rect">
            <a:avLst/>
          </a:prstGeom>
          <a:ln w="0">
            <a:noFill/>
          </a:ln>
        </p:spPr>
      </p:pic>
      <p:sp>
        <p:nvSpPr>
          <p:cNvPr id="582" name="TextBox 12"/>
          <p:cNvSpPr/>
          <p:nvPr/>
        </p:nvSpPr>
        <p:spPr>
          <a:xfrm>
            <a:off x="145440" y="2126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3" name="Рисунок 6" descr=""/>
          <p:cNvPicPr/>
          <p:nvPr/>
        </p:nvPicPr>
        <p:blipFill>
          <a:blip r:embed="rId3"/>
          <a:stretch/>
        </p:blipFill>
        <p:spPr>
          <a:xfrm>
            <a:off x="8383320" y="822960"/>
            <a:ext cx="3477960" cy="393480"/>
          </a:xfrm>
          <a:prstGeom prst="rect">
            <a:avLst/>
          </a:prstGeom>
          <a:ln w="0">
            <a:noFill/>
          </a:ln>
        </p:spPr>
      </p:pic>
      <p:grpSp>
        <p:nvGrpSpPr>
          <p:cNvPr id="584" name="Группа 12"/>
          <p:cNvGrpSpPr/>
          <p:nvPr/>
        </p:nvGrpSpPr>
        <p:grpSpPr>
          <a:xfrm>
            <a:off x="360000" y="179280"/>
            <a:ext cx="11312640" cy="470520"/>
            <a:chOff x="360000" y="179280"/>
            <a:chExt cx="11312640" cy="470520"/>
          </a:xfrm>
        </p:grpSpPr>
        <p:sp>
          <p:nvSpPr>
            <p:cNvPr id="585" name="Параллелограмм 13"/>
            <p:cNvSpPr/>
            <p:nvPr/>
          </p:nvSpPr>
          <p:spPr>
            <a:xfrm>
              <a:off x="1250640" y="179280"/>
              <a:ext cx="1041444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6" name="Прямоугольник 14"/>
            <p:cNvSpPr/>
            <p:nvPr/>
          </p:nvSpPr>
          <p:spPr>
            <a:xfrm>
              <a:off x="1306080" y="242280"/>
              <a:ext cx="10366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Параллелограмм 15"/>
            <p:cNvSpPr/>
            <p:nvPr/>
          </p:nvSpPr>
          <p:spPr>
            <a:xfrm>
              <a:off x="360000" y="179280"/>
              <a:ext cx="8823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8" name="Прямоугольник 16"/>
            <p:cNvSpPr/>
            <p:nvPr/>
          </p:nvSpPr>
          <p:spPr>
            <a:xfrm>
              <a:off x="505080" y="216720"/>
              <a:ext cx="6094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589" name="object 71" descr=""/>
          <p:cNvPicPr/>
          <p:nvPr/>
        </p:nvPicPr>
        <p:blipFill>
          <a:blip r:embed="rId4"/>
          <a:stretch/>
        </p:blipFill>
        <p:spPr>
          <a:xfrm>
            <a:off x="7900560" y="415692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590" name="object 72" descr=""/>
          <p:cNvPicPr/>
          <p:nvPr/>
        </p:nvPicPr>
        <p:blipFill>
          <a:blip r:embed="rId5"/>
          <a:stretch/>
        </p:blipFill>
        <p:spPr>
          <a:xfrm>
            <a:off x="7905600" y="562860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591" name="object 73" descr=""/>
          <p:cNvPicPr/>
          <p:nvPr/>
        </p:nvPicPr>
        <p:blipFill>
          <a:blip r:embed="rId6"/>
          <a:stretch/>
        </p:blipFill>
        <p:spPr>
          <a:xfrm>
            <a:off x="7871400" y="347616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592" name="Кольцо 14"/>
          <p:cNvSpPr/>
          <p:nvPr/>
        </p:nvSpPr>
        <p:spPr>
          <a:xfrm>
            <a:off x="5756760" y="2477520"/>
            <a:ext cx="312480" cy="313920"/>
          </a:xfrm>
          <a:custGeom>
            <a:avLst/>
            <a:gdLst>
              <a:gd name="textAreaLeft" fmla="*/ 0 w 312480"/>
              <a:gd name="textAreaRight" fmla="*/ 314280 w 312480"/>
              <a:gd name="textAreaTop" fmla="*/ 0 h 313920"/>
              <a:gd name="textAreaBottom" fmla="*/ 315720 h 313920"/>
            </a:gdLst>
            <a:ah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Прямоугольник 74"/>
          <p:cNvSpPr/>
          <p:nvPr/>
        </p:nvSpPr>
        <p:spPr>
          <a:xfrm>
            <a:off x="8516520" y="3788280"/>
            <a:ext cx="330660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Прямоугольник 75"/>
          <p:cNvSpPr/>
          <p:nvPr/>
        </p:nvSpPr>
        <p:spPr>
          <a:xfrm>
            <a:off x="8572680" y="4451040"/>
            <a:ext cx="248724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14,25 млн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Прямоугольник 76"/>
          <p:cNvSpPr/>
          <p:nvPr/>
        </p:nvSpPr>
        <p:spPr>
          <a:xfrm>
            <a:off x="8612640" y="5145840"/>
            <a:ext cx="369000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Прямоугольник 77"/>
          <p:cNvSpPr/>
          <p:nvPr/>
        </p:nvSpPr>
        <p:spPr>
          <a:xfrm>
            <a:off x="5266080" y="3939120"/>
            <a:ext cx="35823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Прямоугольник 78"/>
          <p:cNvSpPr/>
          <p:nvPr/>
        </p:nvSpPr>
        <p:spPr>
          <a:xfrm>
            <a:off x="5266080" y="4480200"/>
            <a:ext cx="337608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Прямоугольник 79"/>
          <p:cNvSpPr/>
          <p:nvPr/>
        </p:nvSpPr>
        <p:spPr>
          <a:xfrm>
            <a:off x="5324760" y="5162400"/>
            <a:ext cx="253800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Прямоугольник 80"/>
          <p:cNvSpPr/>
          <p:nvPr/>
        </p:nvSpPr>
        <p:spPr>
          <a:xfrm>
            <a:off x="5356080" y="1820880"/>
            <a:ext cx="640476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 </a:t>
            </a: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«ИНТЕЛЛЕКТУАЛЬНЫЙ АКТИВ»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0" name="Группа 10"/>
          <p:cNvGrpSpPr/>
          <p:nvPr/>
        </p:nvGrpSpPr>
        <p:grpSpPr>
          <a:xfrm>
            <a:off x="5611320" y="218880"/>
            <a:ext cx="6370200" cy="2527560"/>
            <a:chOff x="5611320" y="218880"/>
            <a:chExt cx="6370200" cy="2527560"/>
          </a:xfrm>
        </p:grpSpPr>
        <p:sp>
          <p:nvSpPr>
            <p:cNvPr id="601" name="Скругленный прямоугольник 12"/>
            <p:cNvSpPr/>
            <p:nvPr/>
          </p:nvSpPr>
          <p:spPr>
            <a:xfrm>
              <a:off x="5611320" y="1864080"/>
              <a:ext cx="5986800" cy="882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02" name="Прямоугольник 81" descr=""/>
            <p:cNvPicPr/>
            <p:nvPr/>
          </p:nvPicPr>
          <p:blipFill>
            <a:blip r:embed="rId1"/>
            <a:stretch/>
          </p:blipFill>
          <p:spPr>
            <a:xfrm>
              <a:off x="9000000" y="218880"/>
              <a:ext cx="2981520" cy="897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03" name="Кольцо 15"/>
          <p:cNvSpPr/>
          <p:nvPr/>
        </p:nvSpPr>
        <p:spPr>
          <a:xfrm>
            <a:off x="7957800" y="5182200"/>
            <a:ext cx="313920" cy="312120"/>
          </a:xfrm>
          <a:custGeom>
            <a:avLst/>
            <a:gdLst>
              <a:gd name="textAreaLeft" fmla="*/ 0 w 313920"/>
              <a:gd name="textAreaRight" fmla="*/ 316080 w 313920"/>
              <a:gd name="textAreaTop" fmla="*/ 0 h 312120"/>
              <a:gd name="textAreaBottom" fmla="*/ 314280 h 31212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Прямоугольник 82"/>
          <p:cNvSpPr/>
          <p:nvPr/>
        </p:nvSpPr>
        <p:spPr>
          <a:xfrm>
            <a:off x="5356080" y="5892480"/>
            <a:ext cx="23634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Прямоугольник 83"/>
          <p:cNvSpPr/>
          <p:nvPr/>
        </p:nvSpPr>
        <p:spPr>
          <a:xfrm>
            <a:off x="8639640" y="5879520"/>
            <a:ext cx="299304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Прямоугольник 84"/>
          <p:cNvSpPr/>
          <p:nvPr/>
        </p:nvSpPr>
        <p:spPr>
          <a:xfrm>
            <a:off x="5918400" y="2860920"/>
            <a:ext cx="530820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TextBox 13"/>
          <p:cNvSpPr/>
          <p:nvPr/>
        </p:nvSpPr>
        <p:spPr>
          <a:xfrm>
            <a:off x="203400" y="1190880"/>
            <a:ext cx="6089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8" name="Рисунок 6" descr=""/>
          <p:cNvPicPr/>
          <p:nvPr/>
        </p:nvPicPr>
        <p:blipFill>
          <a:blip r:embed="rId2"/>
          <a:stretch/>
        </p:blipFill>
        <p:spPr>
          <a:xfrm>
            <a:off x="8224920" y="919800"/>
            <a:ext cx="3477600" cy="393120"/>
          </a:xfrm>
          <a:prstGeom prst="rect">
            <a:avLst/>
          </a:prstGeom>
          <a:ln w="0">
            <a:noFill/>
          </a:ln>
        </p:spPr>
      </p:pic>
      <p:pic>
        <p:nvPicPr>
          <p:cNvPr id="609" name="Рисунок 42" descr=""/>
          <p:cNvPicPr/>
          <p:nvPr/>
        </p:nvPicPr>
        <p:blipFill>
          <a:blip r:embed="rId3"/>
          <a:srcRect l="0" t="1691" r="61227" b="0"/>
          <a:stretch/>
        </p:blipFill>
        <p:spPr>
          <a:xfrm>
            <a:off x="5400" y="1369440"/>
            <a:ext cx="4206960" cy="5485320"/>
          </a:xfrm>
          <a:prstGeom prst="rect">
            <a:avLst/>
          </a:prstGeom>
          <a:ln w="0">
            <a:noFill/>
          </a:ln>
        </p:spPr>
      </p:pic>
      <p:sp>
        <p:nvSpPr>
          <p:cNvPr id="610" name="TextBox 12"/>
          <p:cNvSpPr/>
          <p:nvPr/>
        </p:nvSpPr>
        <p:spPr>
          <a:xfrm>
            <a:off x="145440" y="2108880"/>
            <a:ext cx="6089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1" name="Группа 12"/>
          <p:cNvGrpSpPr/>
          <p:nvPr/>
        </p:nvGrpSpPr>
        <p:grpSpPr>
          <a:xfrm>
            <a:off x="261720" y="253800"/>
            <a:ext cx="11561400" cy="470160"/>
            <a:chOff x="261720" y="253800"/>
            <a:chExt cx="11561400" cy="470160"/>
          </a:xfrm>
        </p:grpSpPr>
        <p:sp>
          <p:nvSpPr>
            <p:cNvPr id="612" name="Параллелограмм 13"/>
            <p:cNvSpPr/>
            <p:nvPr/>
          </p:nvSpPr>
          <p:spPr>
            <a:xfrm>
              <a:off x="1172160" y="253800"/>
              <a:ext cx="10643040" cy="4701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13" name="Прямоугольник 14"/>
            <p:cNvSpPr/>
            <p:nvPr/>
          </p:nvSpPr>
          <p:spPr>
            <a:xfrm>
              <a:off x="1229040" y="316800"/>
              <a:ext cx="10594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Параллелограмм 15"/>
            <p:cNvSpPr/>
            <p:nvPr/>
          </p:nvSpPr>
          <p:spPr>
            <a:xfrm>
              <a:off x="261720" y="253800"/>
              <a:ext cx="901440" cy="4701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15" name="Прямоугольник 16"/>
            <p:cNvSpPr/>
            <p:nvPr/>
          </p:nvSpPr>
          <p:spPr>
            <a:xfrm>
              <a:off x="410040" y="291240"/>
              <a:ext cx="62244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616" name="object 71" descr=""/>
          <p:cNvPicPr/>
          <p:nvPr/>
        </p:nvPicPr>
        <p:blipFill>
          <a:blip r:embed="rId4"/>
          <a:stretch/>
        </p:blipFill>
        <p:spPr>
          <a:xfrm>
            <a:off x="7935840" y="451692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617" name="object 72" descr=""/>
          <p:cNvPicPr/>
          <p:nvPr/>
        </p:nvPicPr>
        <p:blipFill>
          <a:blip r:embed="rId5"/>
          <a:stretch/>
        </p:blipFill>
        <p:spPr>
          <a:xfrm>
            <a:off x="7935840" y="589248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618" name="object 73" descr=""/>
          <p:cNvPicPr/>
          <p:nvPr/>
        </p:nvPicPr>
        <p:blipFill>
          <a:blip r:embed="rId6"/>
          <a:stretch/>
        </p:blipFill>
        <p:spPr>
          <a:xfrm>
            <a:off x="7921080" y="389448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619" name="Кольцо 14"/>
          <p:cNvSpPr/>
          <p:nvPr/>
        </p:nvSpPr>
        <p:spPr>
          <a:xfrm>
            <a:off x="5611320" y="2905560"/>
            <a:ext cx="312480" cy="313920"/>
          </a:xfrm>
          <a:custGeom>
            <a:avLst/>
            <a:gdLst>
              <a:gd name="textAreaLeft" fmla="*/ 0 w 312480"/>
              <a:gd name="textAreaRight" fmla="*/ 314280 w 312480"/>
              <a:gd name="textAreaTop" fmla="*/ 0 h 313920"/>
              <a:gd name="textAreaBottom" fmla="*/ 315720 h 313920"/>
            </a:gdLst>
            <a:ah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 12"/>
          <p:cNvSpPr/>
          <p:nvPr/>
        </p:nvSpPr>
        <p:spPr>
          <a:xfrm>
            <a:off x="5177880" y="1289160"/>
            <a:ext cx="3991680" cy="99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b050"/>
                </a:solidFill>
                <a:latin typeface="Calibri"/>
                <a:ea typeface="DejaVu Sans"/>
              </a:rPr>
              <a:t>ЕДИНЫЙ ЦЕНТР КРЕДИТОВАНИЯ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AutoShape 5"/>
          <p:cNvSpPr/>
          <p:nvPr/>
        </p:nvSpPr>
        <p:spPr>
          <a:xfrm>
            <a:off x="177480" y="231840"/>
            <a:ext cx="781920" cy="472320"/>
          </a:xfrm>
          <a:custGeom>
            <a:avLst/>
            <a:gdLst>
              <a:gd name="textAreaLeft" fmla="*/ 0 w 781920"/>
              <a:gd name="textAreaRight" fmla="*/ 784440 w 781920"/>
              <a:gd name="textAreaTop" fmla="*/ 0 h 472320"/>
              <a:gd name="textAreaBottom" fmla="*/ 474840 h 472320"/>
            </a:gdLst>
            <a:ah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Rectangle 13"/>
          <p:cNvSpPr/>
          <p:nvPr/>
        </p:nvSpPr>
        <p:spPr>
          <a:xfrm>
            <a:off x="423360" y="271440"/>
            <a:ext cx="18216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AutoShape 6"/>
          <p:cNvSpPr/>
          <p:nvPr/>
        </p:nvSpPr>
        <p:spPr>
          <a:xfrm>
            <a:off x="996480" y="235080"/>
            <a:ext cx="10826640" cy="466200"/>
          </a:xfrm>
          <a:custGeom>
            <a:avLst/>
            <a:gdLst>
              <a:gd name="textAreaLeft" fmla="*/ 0 w 10826640"/>
              <a:gd name="textAreaRight" fmla="*/ 10829160 w 10826640"/>
              <a:gd name="textAreaTop" fmla="*/ 0 h 466200"/>
              <a:gd name="textAreaBottom" fmla="*/ 468720 h 466200"/>
            </a:gdLst>
            <a:ah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Rectangle 14"/>
          <p:cNvSpPr/>
          <p:nvPr/>
        </p:nvSpPr>
        <p:spPr>
          <a:xfrm>
            <a:off x="1998360" y="438120"/>
            <a:ext cx="877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Rectangle 15"/>
          <p:cNvSpPr/>
          <p:nvPr/>
        </p:nvSpPr>
        <p:spPr>
          <a:xfrm>
            <a:off x="4946760" y="3103200"/>
            <a:ext cx="4619160" cy="201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Подбор оптимального кредитного продукта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Помощь в выборе финансовой организации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Консультация по подготовке документов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Мониторинг федеральных программ льготного кредитования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6" name="Рисунок 6" descr=""/>
          <p:cNvPicPr/>
          <p:nvPr/>
        </p:nvPicPr>
        <p:blipFill>
          <a:blip r:embed="rId1"/>
          <a:stretch/>
        </p:blipFill>
        <p:spPr>
          <a:xfrm>
            <a:off x="8345520" y="5923080"/>
            <a:ext cx="3477600" cy="323280"/>
          </a:xfrm>
          <a:prstGeom prst="rect">
            <a:avLst/>
          </a:prstGeom>
          <a:ln w="0">
            <a:noFill/>
          </a:ln>
        </p:spPr>
      </p:pic>
      <p:grpSp>
        <p:nvGrpSpPr>
          <p:cNvPr id="627" name="Группа 7"/>
          <p:cNvGrpSpPr/>
          <p:nvPr/>
        </p:nvGrpSpPr>
        <p:grpSpPr>
          <a:xfrm>
            <a:off x="5050800" y="0"/>
            <a:ext cx="4714560" cy="2478600"/>
            <a:chOff x="5050800" y="0"/>
            <a:chExt cx="4714560" cy="2478600"/>
          </a:xfrm>
        </p:grpSpPr>
        <p:sp>
          <p:nvSpPr>
            <p:cNvPr id="628" name="Скругленный прямоугольник 7"/>
            <p:cNvSpPr/>
            <p:nvPr/>
          </p:nvSpPr>
          <p:spPr>
            <a:xfrm>
              <a:off x="5050800" y="1179720"/>
              <a:ext cx="4245480" cy="12988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29" name="Прямоугольник 29" descr=""/>
            <p:cNvPicPr/>
            <p:nvPr/>
          </p:nvPicPr>
          <p:blipFill>
            <a:blip r:embed="rId2"/>
            <a:stretch/>
          </p:blipFill>
          <p:spPr>
            <a:xfrm>
              <a:off x="7531200" y="0"/>
              <a:ext cx="2234160" cy="630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30" name="Группа 8"/>
          <p:cNvGrpSpPr/>
          <p:nvPr/>
        </p:nvGrpSpPr>
        <p:grpSpPr>
          <a:xfrm>
            <a:off x="4808880" y="2378160"/>
            <a:ext cx="4888080" cy="3009600"/>
            <a:chOff x="4808880" y="2378160"/>
            <a:chExt cx="4888080" cy="3009600"/>
          </a:xfrm>
        </p:grpSpPr>
        <p:sp>
          <p:nvSpPr>
            <p:cNvPr id="631" name="Скругленный прямоугольник 8"/>
            <p:cNvSpPr/>
            <p:nvPr/>
          </p:nvSpPr>
          <p:spPr>
            <a:xfrm>
              <a:off x="4808880" y="2847960"/>
              <a:ext cx="4756680" cy="25398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32" name="Прямоугольник 39" descr=""/>
            <p:cNvPicPr/>
            <p:nvPr/>
          </p:nvPicPr>
          <p:blipFill>
            <a:blip r:embed="rId3"/>
            <a:stretch/>
          </p:blipFill>
          <p:spPr>
            <a:xfrm>
              <a:off x="7408440" y="2378160"/>
              <a:ext cx="2288520" cy="1069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33" name="Рисунок 8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-78480" y="702000"/>
            <a:ext cx="4222080" cy="6152760"/>
          </a:xfrm>
          <a:prstGeom prst="rect">
            <a:avLst/>
          </a:prstGeom>
          <a:ln w="0">
            <a:noFill/>
          </a:ln>
        </p:spPr>
      </p:pic>
      <p:sp>
        <p:nvSpPr>
          <p:cNvPr id="634" name="TextBox 10"/>
          <p:cNvSpPr/>
          <p:nvPr/>
        </p:nvSpPr>
        <p:spPr>
          <a:xfrm>
            <a:off x="212040" y="1577520"/>
            <a:ext cx="3567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35" name="Группа 12"/>
          <p:cNvGrpSpPr/>
          <p:nvPr/>
        </p:nvGrpSpPr>
        <p:grpSpPr>
          <a:xfrm>
            <a:off x="360000" y="179280"/>
            <a:ext cx="11679840" cy="470160"/>
            <a:chOff x="360000" y="179280"/>
            <a:chExt cx="11679840" cy="470160"/>
          </a:xfrm>
        </p:grpSpPr>
        <p:sp>
          <p:nvSpPr>
            <p:cNvPr id="636" name="Параллелограмм 13"/>
            <p:cNvSpPr/>
            <p:nvPr/>
          </p:nvSpPr>
          <p:spPr>
            <a:xfrm>
              <a:off x="1279440" y="179280"/>
              <a:ext cx="10752120" cy="4701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37" name="Прямоугольник 14"/>
            <p:cNvSpPr/>
            <p:nvPr/>
          </p:nvSpPr>
          <p:spPr>
            <a:xfrm>
              <a:off x="1337040" y="242280"/>
              <a:ext cx="10702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Параллелограмм 15"/>
            <p:cNvSpPr/>
            <p:nvPr/>
          </p:nvSpPr>
          <p:spPr>
            <a:xfrm>
              <a:off x="360000" y="179280"/>
              <a:ext cx="910800" cy="4701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39" name="Прямоугольник 16"/>
            <p:cNvSpPr/>
            <p:nvPr/>
          </p:nvSpPr>
          <p:spPr>
            <a:xfrm>
              <a:off x="509760" y="216720"/>
              <a:ext cx="628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640" name="Picture 2" descr="http://qrcoder.ru/code/?https%3A%2F%2Ft.me%2Fgarfondrt&amp;4&amp;0"/>
          <p:cNvPicPr/>
          <p:nvPr/>
        </p:nvPicPr>
        <p:blipFill>
          <a:blip r:embed="rId5"/>
          <a:stretch/>
        </p:blipFill>
        <p:spPr>
          <a:xfrm>
            <a:off x="10214640" y="1091520"/>
            <a:ext cx="1475280" cy="147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Прямоугольник 8"/>
          <p:cNvSpPr/>
          <p:nvPr/>
        </p:nvSpPr>
        <p:spPr>
          <a:xfrm>
            <a:off x="8510400" y="2903400"/>
            <a:ext cx="1531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30 млн </a:t>
            </a: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Прямоугольник 9"/>
          <p:cNvSpPr/>
          <p:nvPr/>
        </p:nvSpPr>
        <p:spPr>
          <a:xfrm>
            <a:off x="8512560" y="3558600"/>
            <a:ext cx="1688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b="1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Прямоугольник 10"/>
          <p:cNvSpPr/>
          <p:nvPr/>
        </p:nvSpPr>
        <p:spPr>
          <a:xfrm>
            <a:off x="8504280" y="4061520"/>
            <a:ext cx="329868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4" name="Picture 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473600" y="3034800"/>
            <a:ext cx="355320" cy="355320"/>
          </a:xfrm>
          <a:prstGeom prst="rect">
            <a:avLst/>
          </a:prstGeom>
          <a:ln w="0">
            <a:noFill/>
          </a:ln>
        </p:spPr>
      </p:pic>
      <p:pic>
        <p:nvPicPr>
          <p:cNvPr id="645" name="Picture 4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536600" y="3643920"/>
            <a:ext cx="355320" cy="355320"/>
          </a:xfrm>
          <a:prstGeom prst="rect">
            <a:avLst/>
          </a:prstGeom>
          <a:ln w="0">
            <a:noFill/>
          </a:ln>
        </p:spPr>
      </p:pic>
      <p:pic>
        <p:nvPicPr>
          <p:cNvPr id="646" name="Picture 6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536600" y="4396680"/>
            <a:ext cx="383040" cy="355320"/>
          </a:xfrm>
          <a:prstGeom prst="rect">
            <a:avLst/>
          </a:prstGeom>
          <a:ln w="0">
            <a:noFill/>
          </a:ln>
        </p:spPr>
      </p:pic>
      <p:sp>
        <p:nvSpPr>
          <p:cNvPr id="647" name="Прямоугольник 19"/>
          <p:cNvSpPr/>
          <p:nvPr/>
        </p:nvSpPr>
        <p:spPr>
          <a:xfrm>
            <a:off x="4765320" y="2997360"/>
            <a:ext cx="27558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Прямоугольник 20"/>
          <p:cNvSpPr/>
          <p:nvPr/>
        </p:nvSpPr>
        <p:spPr>
          <a:xfrm>
            <a:off x="4767840" y="3733920"/>
            <a:ext cx="1363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Прямоугольник 21"/>
          <p:cNvSpPr/>
          <p:nvPr/>
        </p:nvSpPr>
        <p:spPr>
          <a:xfrm>
            <a:off x="4765320" y="4342320"/>
            <a:ext cx="2515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0" name="Рисунок 24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61200" y="591480"/>
            <a:ext cx="4027320" cy="4363920"/>
          </a:xfrm>
          <a:prstGeom prst="rect">
            <a:avLst/>
          </a:prstGeom>
          <a:ln w="0">
            <a:noFill/>
          </a:ln>
        </p:spPr>
      </p:pic>
      <p:sp>
        <p:nvSpPr>
          <p:cNvPr id="651" name="Прямоугольник 22"/>
          <p:cNvSpPr/>
          <p:nvPr/>
        </p:nvSpPr>
        <p:spPr>
          <a:xfrm>
            <a:off x="5545440" y="977040"/>
            <a:ext cx="5116680" cy="7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2" name="Группа 23"/>
          <p:cNvGrpSpPr/>
          <p:nvPr/>
        </p:nvGrpSpPr>
        <p:grpSpPr>
          <a:xfrm>
            <a:off x="5614560" y="627480"/>
            <a:ext cx="5185800" cy="1198440"/>
            <a:chOff x="5614560" y="627480"/>
            <a:chExt cx="5185800" cy="1198440"/>
          </a:xfrm>
        </p:grpSpPr>
        <p:sp>
          <p:nvSpPr>
            <p:cNvPr id="653" name="Скругленный прямоугольник 25"/>
            <p:cNvSpPr/>
            <p:nvPr/>
          </p:nvSpPr>
          <p:spPr>
            <a:xfrm>
              <a:off x="5614560" y="955440"/>
              <a:ext cx="5047560" cy="870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54" name="Прямоугольник 1"/>
            <p:cNvSpPr/>
            <p:nvPr/>
          </p:nvSpPr>
          <p:spPr>
            <a:xfrm>
              <a:off x="8374320" y="627480"/>
              <a:ext cx="2426040" cy="423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55" name="Прямоугольник 28"/>
          <p:cNvSpPr/>
          <p:nvPr/>
        </p:nvSpPr>
        <p:spPr>
          <a:xfrm>
            <a:off x="5614560" y="1846440"/>
            <a:ext cx="594072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5" strike="noStrike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 *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Кольцо 29"/>
          <p:cNvSpPr/>
          <p:nvPr/>
        </p:nvSpPr>
        <p:spPr>
          <a:xfrm>
            <a:off x="5270040" y="1903320"/>
            <a:ext cx="310680" cy="3106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657" name="TextBox 1"/>
          <p:cNvSpPr/>
          <p:nvPr/>
        </p:nvSpPr>
        <p:spPr>
          <a:xfrm>
            <a:off x="186480" y="1248480"/>
            <a:ext cx="329256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Arial"/>
              </a:rPr>
              <a:t>Получить консультацию: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Arial"/>
              </a:rPr>
              <a:t>8 843-524-72-32 (доб. 303)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Arial"/>
              </a:rPr>
              <a:t>8 927-498-97-90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sales@rlcrt.ru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TextBox 26"/>
          <p:cNvSpPr/>
          <p:nvPr/>
        </p:nvSpPr>
        <p:spPr>
          <a:xfrm>
            <a:off x="7536600" y="6430680"/>
            <a:ext cx="4531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Прямоугольник 30"/>
          <p:cNvSpPr/>
          <p:nvPr/>
        </p:nvSpPr>
        <p:spPr>
          <a:xfrm>
            <a:off x="4805640" y="5494680"/>
            <a:ext cx="17287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Прямоугольник 31"/>
          <p:cNvSpPr/>
          <p:nvPr/>
        </p:nvSpPr>
        <p:spPr>
          <a:xfrm>
            <a:off x="8504280" y="5077440"/>
            <a:ext cx="356400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Коммерческий автотранспорт российского производства, в т.ч. легковой  автотранспорт согласно перечню**, спецтехника – российского и импортного производства*** (новые, не бывшие в употреблении)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1" name="Рисунок 2" descr=""/>
          <p:cNvPicPr/>
          <p:nvPr/>
        </p:nvPicPr>
        <p:blipFill>
          <a:blip r:embed="rId5"/>
          <a:stretch/>
        </p:blipFill>
        <p:spPr>
          <a:xfrm>
            <a:off x="9902160" y="667080"/>
            <a:ext cx="1070280" cy="584280"/>
          </a:xfrm>
          <a:prstGeom prst="rect">
            <a:avLst/>
          </a:prstGeom>
          <a:ln w="0">
            <a:noFill/>
          </a:ln>
        </p:spPr>
      </p:pic>
      <p:grpSp>
        <p:nvGrpSpPr>
          <p:cNvPr id="662" name="Группа 12"/>
          <p:cNvGrpSpPr/>
          <p:nvPr/>
        </p:nvGrpSpPr>
        <p:grpSpPr>
          <a:xfrm>
            <a:off x="186480" y="146160"/>
            <a:ext cx="11312640" cy="470520"/>
            <a:chOff x="186480" y="146160"/>
            <a:chExt cx="11312640" cy="470520"/>
          </a:xfrm>
        </p:grpSpPr>
        <p:sp>
          <p:nvSpPr>
            <p:cNvPr id="663" name="Параллелограмм 13"/>
            <p:cNvSpPr/>
            <p:nvPr/>
          </p:nvSpPr>
          <p:spPr>
            <a:xfrm>
              <a:off x="1076760" y="146160"/>
              <a:ext cx="1041444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64" name="Прямоугольник 14"/>
            <p:cNvSpPr/>
            <p:nvPr/>
          </p:nvSpPr>
          <p:spPr>
            <a:xfrm>
              <a:off x="1132560" y="209160"/>
              <a:ext cx="10366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Параллелограмм 15"/>
            <p:cNvSpPr/>
            <p:nvPr/>
          </p:nvSpPr>
          <p:spPr>
            <a:xfrm>
              <a:off x="186480" y="146160"/>
              <a:ext cx="8823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66" name="Прямоугольник 16"/>
            <p:cNvSpPr/>
            <p:nvPr/>
          </p:nvSpPr>
          <p:spPr>
            <a:xfrm>
              <a:off x="331560" y="183600"/>
              <a:ext cx="6094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667" name="TextBox 7"/>
          <p:cNvSpPr/>
          <p:nvPr/>
        </p:nvSpPr>
        <p:spPr>
          <a:xfrm>
            <a:off x="46080" y="5076000"/>
            <a:ext cx="471888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**Перечень доступного по данной программе легкового автотранспорта представлен в письме Министерства промышленности и торговли РФ №КА-39089/20 от 04.04.2025г.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***Предмет лизинга импортного производства отсутствует в Перечне товаров, происходящих из иностранных государств, работ, услуг (утв. </a:t>
            </a:r>
            <a:r>
              <a:rPr b="0" lang="ru-RU" sz="1200" spc="-1" strike="noStrike" u="sng">
                <a:solidFill>
                  <a:schemeClr val="dk1"/>
                </a:solidFill>
                <a:uFillTx/>
                <a:latin typeface="Times New Roman"/>
                <a:ea typeface="DejaVu Sans"/>
                <a:hlinkClick r:id="rId6" action="ppaction://hlinksldjump"/>
              </a:rPr>
              <a:t>постановлени</a:t>
            </a:r>
            <a:r>
              <a:rPr b="0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ем</a:t>
            </a: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 Правительства Российской Федерации от 23 декабря 2024 г. N 1875, Приложение 1).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object 69"/>
          <p:cNvSpPr/>
          <p:nvPr/>
        </p:nvSpPr>
        <p:spPr>
          <a:xfrm>
            <a:off x="5154120" y="712440"/>
            <a:ext cx="489348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d1d1b"/>
                </a:solidFill>
                <a:latin typeface="Calibri"/>
                <a:ea typeface="Arial"/>
              </a:rPr>
              <a:t>УСТОЙЧИВОЕ РАЗВИТИЕ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object 70"/>
          <p:cNvSpPr/>
          <p:nvPr/>
        </p:nvSpPr>
        <p:spPr>
          <a:xfrm>
            <a:off x="6055200" y="2521440"/>
            <a:ext cx="275004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200" spc="-12" strike="noStrike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b="1" lang="ru-RU" sz="12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2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2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200" spc="-7" strike="noStrike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b="1" lang="ru-RU" sz="12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2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0" name="object 71" descr=""/>
          <p:cNvPicPr/>
          <p:nvPr/>
        </p:nvPicPr>
        <p:blipFill>
          <a:blip r:embed="rId1"/>
          <a:stretch/>
        </p:blipFill>
        <p:spPr>
          <a:xfrm>
            <a:off x="5562720" y="2223000"/>
            <a:ext cx="261720" cy="219240"/>
          </a:xfrm>
          <a:prstGeom prst="rect">
            <a:avLst/>
          </a:prstGeom>
          <a:ln w="0">
            <a:noFill/>
          </a:ln>
        </p:spPr>
      </p:pic>
      <p:pic>
        <p:nvPicPr>
          <p:cNvPr id="671" name="object 72" descr=""/>
          <p:cNvPicPr/>
          <p:nvPr/>
        </p:nvPicPr>
        <p:blipFill>
          <a:blip r:embed="rId2"/>
          <a:stretch/>
        </p:blipFill>
        <p:spPr>
          <a:xfrm>
            <a:off x="5571720" y="2545560"/>
            <a:ext cx="242280" cy="259560"/>
          </a:xfrm>
          <a:prstGeom prst="rect">
            <a:avLst/>
          </a:prstGeom>
          <a:ln w="0">
            <a:noFill/>
          </a:ln>
        </p:spPr>
      </p:pic>
      <p:pic>
        <p:nvPicPr>
          <p:cNvPr id="672" name="object 73" descr=""/>
          <p:cNvPicPr/>
          <p:nvPr/>
        </p:nvPicPr>
        <p:blipFill>
          <a:blip r:embed="rId3"/>
          <a:stretch/>
        </p:blipFill>
        <p:spPr>
          <a:xfrm>
            <a:off x="5571720" y="3265920"/>
            <a:ext cx="261720" cy="226800"/>
          </a:xfrm>
          <a:prstGeom prst="rect">
            <a:avLst/>
          </a:prstGeom>
          <a:ln w="0">
            <a:noFill/>
          </a:ln>
        </p:spPr>
      </p:pic>
      <p:sp>
        <p:nvSpPr>
          <p:cNvPr id="673" name="object 74"/>
          <p:cNvSpPr/>
          <p:nvPr/>
        </p:nvSpPr>
        <p:spPr>
          <a:xfrm>
            <a:off x="4762440" y="2204640"/>
            <a:ext cx="80784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object 75"/>
          <p:cNvSpPr/>
          <p:nvPr/>
        </p:nvSpPr>
        <p:spPr>
          <a:xfrm>
            <a:off x="4761360" y="2535840"/>
            <a:ext cx="5493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object 76"/>
          <p:cNvSpPr/>
          <p:nvPr/>
        </p:nvSpPr>
        <p:spPr>
          <a:xfrm>
            <a:off x="4766400" y="3862440"/>
            <a:ext cx="7747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4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4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4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4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object 77"/>
          <p:cNvSpPr/>
          <p:nvPr/>
        </p:nvSpPr>
        <p:spPr>
          <a:xfrm>
            <a:off x="4593960" y="656280"/>
            <a:ext cx="5109120" cy="698040"/>
          </a:xfrm>
          <a:custGeom>
            <a:avLst/>
            <a:gdLst>
              <a:gd name="textAreaLeft" fmla="*/ 0 w 5109120"/>
              <a:gd name="textAreaRight" fmla="*/ 5110560 w 5109120"/>
              <a:gd name="textAreaTop" fmla="*/ 0 h 698040"/>
              <a:gd name="textAreaBottom" fmla="*/ 699480 h 69804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677" name="object 78"/>
          <p:cNvSpPr/>
          <p:nvPr/>
        </p:nvSpPr>
        <p:spPr>
          <a:xfrm>
            <a:off x="4670280" y="2182680"/>
            <a:ext cx="5296680" cy="45360"/>
          </a:xfrm>
          <a:custGeom>
            <a:avLst/>
            <a:gdLst>
              <a:gd name="textAreaLeft" fmla="*/ 0 w 5296680"/>
              <a:gd name="textAreaRight" fmla="*/ 5298480 w 5296680"/>
              <a:gd name="textAreaTop" fmla="*/ 0 h 45360"/>
              <a:gd name="textAreaBottom" fmla="*/ 731520 h 45360"/>
            </a:gdLst>
            <a:ahLst/>
            <a:rect l="textAreaLeft" t="textAreaTop" r="textAreaRight" b="textAreaBottom"/>
            <a:pathLst>
              <a:path w="5109209" h="0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678" name="object 79"/>
          <p:cNvSpPr/>
          <p:nvPr/>
        </p:nvSpPr>
        <p:spPr>
          <a:xfrm>
            <a:off x="6055200" y="2222640"/>
            <a:ext cx="218664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0,5 - 4</a:t>
            </a:r>
            <a:r>
              <a:rPr b="0" lang="en-US" sz="1200" spc="-1" strike="noStrike">
                <a:solidFill>
                  <a:schemeClr val="dk1"/>
                </a:solidFill>
                <a:latin typeface="Calibri"/>
                <a:ea typeface="Arial"/>
              </a:rPr>
              <a:t>0</a:t>
            </a: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 млн </a:t>
            </a:r>
            <a:r>
              <a:rPr b="0" lang="ru-RU" sz="1200" spc="-12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9" name="Рисунок 35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72360" y="423720"/>
            <a:ext cx="3984120" cy="4568040"/>
          </a:xfrm>
          <a:prstGeom prst="rect">
            <a:avLst/>
          </a:prstGeom>
          <a:ln w="0">
            <a:noFill/>
          </a:ln>
        </p:spPr>
      </p:pic>
      <p:sp>
        <p:nvSpPr>
          <p:cNvPr id="680" name="TextBox 23"/>
          <p:cNvSpPr/>
          <p:nvPr/>
        </p:nvSpPr>
        <p:spPr>
          <a:xfrm>
            <a:off x="4670280" y="1322640"/>
            <a:ext cx="573876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Calibri"/>
              </a:rPr>
              <a:t>Для субъектов МСП с </a:t>
            </a: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Calibri"/>
              </a:rPr>
              <a:t>основным видом </a:t>
            </a: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деятельности производство, услуги в области питания, телекоммуникации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(разделы </a:t>
            </a:r>
            <a:r>
              <a:rPr b="1" lang="en-US" sz="1200" spc="-1" strike="noStrike">
                <a:solidFill>
                  <a:schemeClr val="dk1"/>
                </a:solidFill>
                <a:latin typeface="Calibri"/>
                <a:ea typeface="Arial"/>
              </a:rPr>
              <a:t>C, I, J, L, M</a:t>
            </a: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, </a:t>
            </a:r>
            <a:r>
              <a:rPr b="1" lang="en-US" sz="1200" spc="-1" strike="noStrike">
                <a:solidFill>
                  <a:schemeClr val="dk1"/>
                </a:solidFill>
                <a:latin typeface="Calibri"/>
                <a:ea typeface="Arial"/>
              </a:rPr>
              <a:t>N </a:t>
            </a: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классификатора ОКВЭД</a:t>
            </a:r>
            <a:r>
              <a:rPr b="1" lang="en-US" sz="1200" spc="-1" strike="noStrike">
                <a:solidFill>
                  <a:schemeClr val="dk1"/>
                </a:solidFill>
                <a:latin typeface="Calibri"/>
                <a:ea typeface="Arial"/>
              </a:rPr>
              <a:t>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1" name="Рисунок 2" descr=""/>
          <p:cNvPicPr/>
          <p:nvPr/>
        </p:nvPicPr>
        <p:blipFill>
          <a:blip r:embed="rId5"/>
          <a:stretch/>
        </p:blipFill>
        <p:spPr>
          <a:xfrm>
            <a:off x="9244800" y="447120"/>
            <a:ext cx="1225440" cy="669240"/>
          </a:xfrm>
          <a:prstGeom prst="rect">
            <a:avLst/>
          </a:prstGeom>
          <a:ln w="0">
            <a:noFill/>
          </a:ln>
        </p:spPr>
      </p:pic>
      <p:sp>
        <p:nvSpPr>
          <p:cNvPr id="682" name="TextBox 8"/>
          <p:cNvSpPr/>
          <p:nvPr/>
        </p:nvSpPr>
        <p:spPr>
          <a:xfrm>
            <a:off x="5875560" y="2773080"/>
            <a:ext cx="6076440" cy="28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748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9,5% годовых – для следующих субъектов МСП, приобретающих предмет лизинга российского производства;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8748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11,5% годовых - </a:t>
            </a: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для следующих субъектов МСП, приобретающих предмет лизинга импортного производства**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   </a:t>
            </a: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- основной вид деятельности - производство (раздел С классификатора ОКВЭД),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   </a:t>
            </a: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- управляющие компании аккредитованных Министерством экономики индустриальных (промышленных)        </a:t>
            </a: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   парков,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   </a:t>
            </a:r>
            <a:r>
              <a:rPr b="0" lang="ru-RU" sz="1000" spc="-1" strike="noStrike">
                <a:solidFill>
                  <a:schemeClr val="dk1"/>
                </a:solidFill>
                <a:latin typeface="Calibri"/>
                <a:ea typeface="Arial"/>
              </a:rPr>
              <a:t>- субъекты МСП, арендующие муниципальное имущество (не торговля),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0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- субъекты МСП состоят в реестре малых технологических компаний.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87480">
              <a:lnSpc>
                <a:spcPct val="100000"/>
              </a:lnSpc>
              <a:tabLst>
                <a:tab algn="l" pos="0"/>
              </a:tabLst>
            </a:pP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½ </a:t>
            </a: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ключевой ставки Банка России + 5% - </a:t>
            </a: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для других субъектов МСП, вид деятельности которых соответствует ОКВЭД, приобретающих предмет лизинга российского производства;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8748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½ ключевой ставки Банка России + 7% </a:t>
            </a: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- для других субъектов МСП, вид деятельности которых соответствует ОКВЭД, приобретающих предмет лизинга импортного производства**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TextBox 14"/>
          <p:cNvSpPr/>
          <p:nvPr/>
        </p:nvSpPr>
        <p:spPr>
          <a:xfrm>
            <a:off x="4682880" y="5603760"/>
            <a:ext cx="1464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DejaVu Sans"/>
              </a:rPr>
              <a:t>ПРЕДМЕТ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DejaVu Sans"/>
              </a:rPr>
              <a:t>ЛИЗИНГА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TextBox 16"/>
          <p:cNvSpPr/>
          <p:nvPr/>
        </p:nvSpPr>
        <p:spPr>
          <a:xfrm>
            <a:off x="5969520" y="5605200"/>
            <a:ext cx="598248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Высокотехнологичное оборудование, коммерческий автотранспорт российского производства, в т.ч. легковой автотранспорт согласно перечню*, спецтехника (новые, не бывшие в употреблении/не введенные в эксплуатацию)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Кольцо 15"/>
          <p:cNvSpPr/>
          <p:nvPr/>
        </p:nvSpPr>
        <p:spPr>
          <a:xfrm>
            <a:off x="5670360" y="5728320"/>
            <a:ext cx="271800" cy="238320"/>
          </a:xfrm>
          <a:custGeom>
            <a:avLst/>
            <a:gdLst>
              <a:gd name="textAreaLeft" fmla="*/ 0 w 271800"/>
              <a:gd name="textAreaRight" fmla="*/ 273240 w 271800"/>
              <a:gd name="textAreaTop" fmla="*/ 0 h 238320"/>
              <a:gd name="textAreaBottom" fmla="*/ 239760 h 23832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6" name="TextBox 22"/>
          <p:cNvSpPr/>
          <p:nvPr/>
        </p:nvSpPr>
        <p:spPr>
          <a:xfrm>
            <a:off x="4761360" y="6289560"/>
            <a:ext cx="8010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DejaVu Sans"/>
              </a:rPr>
              <a:t>АВАНС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TextBox 25"/>
          <p:cNvSpPr/>
          <p:nvPr/>
        </p:nvSpPr>
        <p:spPr>
          <a:xfrm>
            <a:off x="6014160" y="6212520"/>
            <a:ext cx="59382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TextBox 95"/>
          <p:cNvSpPr/>
          <p:nvPr/>
        </p:nvSpPr>
        <p:spPr>
          <a:xfrm>
            <a:off x="130320" y="993240"/>
            <a:ext cx="38919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8 843-524-72-32 (доб. 303)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8 927-498-97-90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Arial"/>
              </a:rPr>
              <a:t>sales@rlcrt.ru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89" name="Группа 12"/>
          <p:cNvGrpSpPr/>
          <p:nvPr/>
        </p:nvGrpSpPr>
        <p:grpSpPr>
          <a:xfrm>
            <a:off x="618480" y="51480"/>
            <a:ext cx="11033280" cy="417960"/>
            <a:chOff x="618480" y="51480"/>
            <a:chExt cx="11033280" cy="417960"/>
          </a:xfrm>
        </p:grpSpPr>
        <p:sp>
          <p:nvSpPr>
            <p:cNvPr id="690" name="Параллелограмм 13"/>
            <p:cNvSpPr/>
            <p:nvPr/>
          </p:nvSpPr>
          <p:spPr>
            <a:xfrm>
              <a:off x="1486800" y="51480"/>
              <a:ext cx="10157400" cy="4028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91" name="Прямоугольник 14"/>
            <p:cNvSpPr/>
            <p:nvPr/>
          </p:nvSpPr>
          <p:spPr>
            <a:xfrm>
              <a:off x="1541160" y="105480"/>
              <a:ext cx="10110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Параллелограмм 15"/>
            <p:cNvSpPr/>
            <p:nvPr/>
          </p:nvSpPr>
          <p:spPr>
            <a:xfrm>
              <a:off x="618480" y="51480"/>
              <a:ext cx="860760" cy="4028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93" name="Прямоугольник 16"/>
            <p:cNvSpPr/>
            <p:nvPr/>
          </p:nvSpPr>
          <p:spPr>
            <a:xfrm>
              <a:off x="759960" y="83520"/>
              <a:ext cx="594360" cy="33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694" name="object 73" descr=""/>
          <p:cNvPicPr/>
          <p:nvPr/>
        </p:nvPicPr>
        <p:blipFill>
          <a:blip r:embed="rId6"/>
          <a:stretch/>
        </p:blipFill>
        <p:spPr>
          <a:xfrm>
            <a:off x="5606280" y="4487040"/>
            <a:ext cx="261720" cy="226800"/>
          </a:xfrm>
          <a:prstGeom prst="rect">
            <a:avLst/>
          </a:prstGeom>
          <a:ln w="0">
            <a:noFill/>
          </a:ln>
        </p:spPr>
      </p:pic>
      <p:pic>
        <p:nvPicPr>
          <p:cNvPr id="695" name="object 73" descr=""/>
          <p:cNvPicPr/>
          <p:nvPr/>
        </p:nvPicPr>
        <p:blipFill>
          <a:blip r:embed="rId7"/>
          <a:stretch/>
        </p:blipFill>
        <p:spPr>
          <a:xfrm>
            <a:off x="5682960" y="6289560"/>
            <a:ext cx="261720" cy="226800"/>
          </a:xfrm>
          <a:prstGeom prst="rect">
            <a:avLst/>
          </a:prstGeom>
          <a:ln w="0">
            <a:noFill/>
          </a:ln>
        </p:spPr>
      </p:pic>
      <p:sp>
        <p:nvSpPr>
          <p:cNvPr id="696" name="TextBox 9"/>
          <p:cNvSpPr/>
          <p:nvPr/>
        </p:nvSpPr>
        <p:spPr>
          <a:xfrm>
            <a:off x="46080" y="5076000"/>
            <a:ext cx="471888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*Перечень доступного по данной программе легкового автотранспорта представлен в письме Министерства промышленности и торговли РФ №КА-39089/20 от 04.04.2025г.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**Предмет лизинга импортного производства отсутствует в Перечне товаров, происходящих из иностранных государств, работ, услуг (утв. </a:t>
            </a:r>
            <a:r>
              <a:rPr b="0" lang="ru-RU" sz="1200" spc="-1" strike="noStrike" u="sng">
                <a:solidFill>
                  <a:schemeClr val="dk1"/>
                </a:solidFill>
                <a:uFillTx/>
                <a:latin typeface="Times New Roman"/>
                <a:ea typeface="DejaVu Sans"/>
                <a:hlinkClick r:id="rId8" action="ppaction://hlinksldjump"/>
              </a:rPr>
              <a:t>постановлени</a:t>
            </a:r>
            <a:r>
              <a:rPr b="0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ем</a:t>
            </a: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 Правительства Российской Федерации от 23 декабря 2024 г. N 1875, Приложение 1).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object 69"/>
          <p:cNvSpPr/>
          <p:nvPr/>
        </p:nvSpPr>
        <p:spPr>
          <a:xfrm>
            <a:off x="4755960" y="818280"/>
            <a:ext cx="604404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d1d1b"/>
                </a:solidFill>
                <a:latin typeface="Calibri"/>
                <a:ea typeface="Arial"/>
              </a:rPr>
              <a:t>ЛИЗИНГ ПРОИЗВОДСТВЕННОЙ НЕДВИЖИМОСТИ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object 70"/>
          <p:cNvSpPr/>
          <p:nvPr/>
        </p:nvSpPr>
        <p:spPr>
          <a:xfrm>
            <a:off x="6764760" y="3253320"/>
            <a:ext cx="26917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9" name="object 71" descr=""/>
          <p:cNvPicPr/>
          <p:nvPr/>
        </p:nvPicPr>
        <p:blipFill>
          <a:blip r:embed="rId1"/>
          <a:stretch/>
        </p:blipFill>
        <p:spPr>
          <a:xfrm>
            <a:off x="5922720" y="2552400"/>
            <a:ext cx="447120" cy="426240"/>
          </a:xfrm>
          <a:prstGeom prst="rect">
            <a:avLst/>
          </a:prstGeom>
          <a:ln w="0">
            <a:noFill/>
          </a:ln>
        </p:spPr>
      </p:pic>
      <p:pic>
        <p:nvPicPr>
          <p:cNvPr id="700" name="object 72" descr=""/>
          <p:cNvPicPr/>
          <p:nvPr/>
        </p:nvPicPr>
        <p:blipFill>
          <a:blip r:embed="rId2"/>
          <a:stretch/>
        </p:blipFill>
        <p:spPr>
          <a:xfrm>
            <a:off x="5942520" y="3188160"/>
            <a:ext cx="427320" cy="419760"/>
          </a:xfrm>
          <a:prstGeom prst="rect">
            <a:avLst/>
          </a:prstGeom>
          <a:ln w="0">
            <a:noFill/>
          </a:ln>
        </p:spPr>
      </p:pic>
      <p:pic>
        <p:nvPicPr>
          <p:cNvPr id="701" name="object 73" descr=""/>
          <p:cNvPicPr/>
          <p:nvPr/>
        </p:nvPicPr>
        <p:blipFill>
          <a:blip r:embed="rId3"/>
          <a:stretch/>
        </p:blipFill>
        <p:spPr>
          <a:xfrm>
            <a:off x="5942520" y="3902400"/>
            <a:ext cx="447120" cy="419760"/>
          </a:xfrm>
          <a:prstGeom prst="rect">
            <a:avLst/>
          </a:prstGeom>
          <a:ln w="0">
            <a:noFill/>
          </a:ln>
        </p:spPr>
      </p:pic>
      <p:sp>
        <p:nvSpPr>
          <p:cNvPr id="702" name="object 74"/>
          <p:cNvSpPr/>
          <p:nvPr/>
        </p:nvSpPr>
        <p:spPr>
          <a:xfrm>
            <a:off x="4694040" y="2587320"/>
            <a:ext cx="807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object 75"/>
          <p:cNvSpPr/>
          <p:nvPr/>
        </p:nvSpPr>
        <p:spPr>
          <a:xfrm>
            <a:off x="4732560" y="3274920"/>
            <a:ext cx="680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object 76"/>
          <p:cNvSpPr/>
          <p:nvPr/>
        </p:nvSpPr>
        <p:spPr>
          <a:xfrm>
            <a:off x="4732560" y="3932280"/>
            <a:ext cx="7747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object 77"/>
          <p:cNvSpPr/>
          <p:nvPr/>
        </p:nvSpPr>
        <p:spPr>
          <a:xfrm>
            <a:off x="4706280" y="749880"/>
            <a:ext cx="6044040" cy="583200"/>
          </a:xfrm>
          <a:custGeom>
            <a:avLst/>
            <a:gdLst>
              <a:gd name="textAreaLeft" fmla="*/ 0 w 6044040"/>
              <a:gd name="textAreaRight" fmla="*/ 6045840 w 6044040"/>
              <a:gd name="textAreaTop" fmla="*/ 0 h 583200"/>
              <a:gd name="textAreaBottom" fmla="*/ 584280 h 58320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706" name="object 78"/>
          <p:cNvSpPr/>
          <p:nvPr/>
        </p:nvSpPr>
        <p:spPr>
          <a:xfrm>
            <a:off x="4838400" y="2378880"/>
            <a:ext cx="6159960" cy="45360"/>
          </a:xfrm>
          <a:custGeom>
            <a:avLst/>
            <a:gdLst>
              <a:gd name="textAreaLeft" fmla="*/ 0 w 6159960"/>
              <a:gd name="textAreaRight" fmla="*/ 6161760 w 6159960"/>
              <a:gd name="textAreaTop" fmla="*/ 0 h 45360"/>
              <a:gd name="textAreaBottom" fmla="*/ 731520 h 45360"/>
            </a:gdLst>
            <a:ahLst/>
            <a:rect l="textAreaLeft" t="textAreaTop" r="textAreaRight" b="textAreaBottom"/>
            <a:pathLst>
              <a:path w="5109209" h="0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707" name="Рисунок 35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72360" y="739800"/>
            <a:ext cx="3880440" cy="5823000"/>
          </a:xfrm>
          <a:prstGeom prst="rect">
            <a:avLst/>
          </a:prstGeom>
          <a:ln w="0">
            <a:noFill/>
          </a:ln>
        </p:spPr>
      </p:pic>
      <p:pic>
        <p:nvPicPr>
          <p:cNvPr id="708" name="Рисунок 2" descr=""/>
          <p:cNvPicPr/>
          <p:nvPr/>
        </p:nvPicPr>
        <p:blipFill>
          <a:blip r:embed="rId5"/>
          <a:stretch/>
        </p:blipFill>
        <p:spPr>
          <a:xfrm>
            <a:off x="10260360" y="538920"/>
            <a:ext cx="955080" cy="521640"/>
          </a:xfrm>
          <a:prstGeom prst="rect">
            <a:avLst/>
          </a:prstGeom>
          <a:ln w="0">
            <a:noFill/>
          </a:ln>
        </p:spPr>
      </p:pic>
      <p:sp>
        <p:nvSpPr>
          <p:cNvPr id="709" name="TextBox 8"/>
          <p:cNvSpPr/>
          <p:nvPr/>
        </p:nvSpPr>
        <p:spPr>
          <a:xfrm>
            <a:off x="6698160" y="3915360"/>
            <a:ext cx="107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748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8%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TextBox 14"/>
          <p:cNvSpPr/>
          <p:nvPr/>
        </p:nvSpPr>
        <p:spPr>
          <a:xfrm>
            <a:off x="4646520" y="4709160"/>
            <a:ext cx="1464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DejaVu Sans"/>
              </a:rPr>
              <a:t>ПРЕДМЕТ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DejaVu Sans"/>
              </a:rPr>
              <a:t>ЛИЗИНГА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TextBox 16"/>
          <p:cNvSpPr/>
          <p:nvPr/>
        </p:nvSpPr>
        <p:spPr>
          <a:xfrm>
            <a:off x="6804720" y="4549680"/>
            <a:ext cx="533052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Кольцо 15"/>
          <p:cNvSpPr/>
          <p:nvPr/>
        </p:nvSpPr>
        <p:spPr>
          <a:xfrm>
            <a:off x="5942520" y="4826160"/>
            <a:ext cx="447120" cy="419760"/>
          </a:xfrm>
          <a:custGeom>
            <a:avLst/>
            <a:gdLst>
              <a:gd name="textAreaLeft" fmla="*/ 0 w 447120"/>
              <a:gd name="textAreaRight" fmla="*/ 449280 w 447120"/>
              <a:gd name="textAreaTop" fmla="*/ 0 h 419760"/>
              <a:gd name="textAreaBottom" fmla="*/ 421920 h 41976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3" name="TextBox 22"/>
          <p:cNvSpPr/>
          <p:nvPr/>
        </p:nvSpPr>
        <p:spPr>
          <a:xfrm>
            <a:off x="4706280" y="5613480"/>
            <a:ext cx="98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DejaVu Sans"/>
              </a:rPr>
              <a:t>АВАНС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4" name="object 73" descr=""/>
          <p:cNvPicPr/>
          <p:nvPr/>
        </p:nvPicPr>
        <p:blipFill>
          <a:blip r:embed="rId6"/>
          <a:stretch/>
        </p:blipFill>
        <p:spPr>
          <a:xfrm>
            <a:off x="5942520" y="5617800"/>
            <a:ext cx="447120" cy="396000"/>
          </a:xfrm>
          <a:prstGeom prst="rect">
            <a:avLst/>
          </a:prstGeom>
          <a:ln w="0">
            <a:noFill/>
          </a:ln>
        </p:spPr>
      </p:pic>
      <p:sp>
        <p:nvSpPr>
          <p:cNvPr id="715" name="TextBox 25"/>
          <p:cNvSpPr/>
          <p:nvPr/>
        </p:nvSpPr>
        <p:spPr>
          <a:xfrm>
            <a:off x="6826680" y="5644440"/>
            <a:ext cx="4406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от 30% до 49%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TextBox 95"/>
          <p:cNvSpPr/>
          <p:nvPr/>
        </p:nvSpPr>
        <p:spPr>
          <a:xfrm>
            <a:off x="227880" y="1676880"/>
            <a:ext cx="3139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8 843-524-72-32 (доб. 303)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8 927-498-97-90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Arial"/>
              </a:rPr>
              <a:t>sales@rlcrt.ru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TextBox 3"/>
          <p:cNvSpPr/>
          <p:nvPr/>
        </p:nvSpPr>
        <p:spPr>
          <a:xfrm>
            <a:off x="6698160" y="2591280"/>
            <a:ext cx="1701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1-60 млн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TextBox 5"/>
          <p:cNvSpPr/>
          <p:nvPr/>
        </p:nvSpPr>
        <p:spPr>
          <a:xfrm>
            <a:off x="4646520" y="1428480"/>
            <a:ext cx="6856920" cy="7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chemeClr val="dk1"/>
                </a:solidFill>
                <a:latin typeface="Calibri"/>
                <a:ea typeface="Arial"/>
              </a:rPr>
              <a:t>Для резидентов и управляющих компаний аккредитованных Министерством экономики РТ индустриальных (промышленных) парков, с </a:t>
            </a:r>
            <a:r>
              <a:rPr b="1" lang="ru-RU" sz="1500" spc="-1" strike="noStrike">
                <a:solidFill>
                  <a:schemeClr val="dk1"/>
                </a:solidFill>
                <a:latin typeface="Calibri"/>
                <a:ea typeface="Calibri"/>
              </a:rPr>
              <a:t>основным видом </a:t>
            </a:r>
            <a:r>
              <a:rPr b="1" lang="ru-RU" sz="1500" spc="-1" strike="noStrike">
                <a:solidFill>
                  <a:schemeClr val="dk1"/>
                </a:solidFill>
                <a:latin typeface="Calibri"/>
                <a:ea typeface="Arial"/>
              </a:rPr>
              <a:t>деятельности производство, строительство, водоснабжение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9" name="Группа 12"/>
          <p:cNvGrpSpPr/>
          <p:nvPr/>
        </p:nvGrpSpPr>
        <p:grpSpPr>
          <a:xfrm>
            <a:off x="618480" y="51480"/>
            <a:ext cx="11033280" cy="417960"/>
            <a:chOff x="618480" y="51480"/>
            <a:chExt cx="11033280" cy="417960"/>
          </a:xfrm>
        </p:grpSpPr>
        <p:sp>
          <p:nvSpPr>
            <p:cNvPr id="720" name="Параллелограмм 13"/>
            <p:cNvSpPr/>
            <p:nvPr/>
          </p:nvSpPr>
          <p:spPr>
            <a:xfrm>
              <a:off x="1486800" y="51480"/>
              <a:ext cx="10157400" cy="4028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21" name="Прямоугольник 14"/>
            <p:cNvSpPr/>
            <p:nvPr/>
          </p:nvSpPr>
          <p:spPr>
            <a:xfrm>
              <a:off x="1541160" y="105480"/>
              <a:ext cx="10110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Параллелограмм 15"/>
            <p:cNvSpPr/>
            <p:nvPr/>
          </p:nvSpPr>
          <p:spPr>
            <a:xfrm>
              <a:off x="618480" y="51480"/>
              <a:ext cx="860760" cy="4028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23" name="Прямоугольник 16"/>
            <p:cNvSpPr/>
            <p:nvPr/>
          </p:nvSpPr>
          <p:spPr>
            <a:xfrm>
              <a:off x="759960" y="83520"/>
              <a:ext cx="594360" cy="33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object 69"/>
          <p:cNvSpPr/>
          <p:nvPr/>
        </p:nvSpPr>
        <p:spPr>
          <a:xfrm>
            <a:off x="4670280" y="712440"/>
            <a:ext cx="469728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ЛИЗИНГОВАЯ ПОДДЕРЖКА СВО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object 70"/>
          <p:cNvSpPr/>
          <p:nvPr/>
        </p:nvSpPr>
        <p:spPr>
          <a:xfrm>
            <a:off x="6770520" y="2288520"/>
            <a:ext cx="275004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400" spc="-12" strike="noStrike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4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4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b="1" lang="ru-RU" sz="14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4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6" name="object 71" descr=""/>
          <p:cNvPicPr/>
          <p:nvPr/>
        </p:nvPicPr>
        <p:blipFill>
          <a:blip r:embed="rId1"/>
          <a:stretch/>
        </p:blipFill>
        <p:spPr>
          <a:xfrm>
            <a:off x="6038640" y="1812600"/>
            <a:ext cx="261720" cy="219240"/>
          </a:xfrm>
          <a:prstGeom prst="rect">
            <a:avLst/>
          </a:prstGeom>
          <a:ln w="0">
            <a:noFill/>
          </a:ln>
        </p:spPr>
      </p:pic>
      <p:pic>
        <p:nvPicPr>
          <p:cNvPr id="727" name="object 72" descr=""/>
          <p:cNvPicPr/>
          <p:nvPr/>
        </p:nvPicPr>
        <p:blipFill>
          <a:blip r:embed="rId2"/>
          <a:stretch/>
        </p:blipFill>
        <p:spPr>
          <a:xfrm>
            <a:off x="6066360" y="2272320"/>
            <a:ext cx="242280" cy="259560"/>
          </a:xfrm>
          <a:prstGeom prst="rect">
            <a:avLst/>
          </a:prstGeom>
          <a:ln w="0">
            <a:noFill/>
          </a:ln>
        </p:spPr>
      </p:pic>
      <p:pic>
        <p:nvPicPr>
          <p:cNvPr id="728" name="object 73" descr=""/>
          <p:cNvPicPr/>
          <p:nvPr/>
        </p:nvPicPr>
        <p:blipFill>
          <a:blip r:embed="rId3"/>
          <a:stretch/>
        </p:blipFill>
        <p:spPr>
          <a:xfrm>
            <a:off x="6046560" y="3201840"/>
            <a:ext cx="261720" cy="226800"/>
          </a:xfrm>
          <a:prstGeom prst="rect">
            <a:avLst/>
          </a:prstGeom>
          <a:ln w="0">
            <a:noFill/>
          </a:ln>
        </p:spPr>
      </p:pic>
      <p:sp>
        <p:nvSpPr>
          <p:cNvPr id="729" name="object 74"/>
          <p:cNvSpPr/>
          <p:nvPr/>
        </p:nvSpPr>
        <p:spPr>
          <a:xfrm>
            <a:off x="4670280" y="1784520"/>
            <a:ext cx="80784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object 75"/>
          <p:cNvSpPr/>
          <p:nvPr/>
        </p:nvSpPr>
        <p:spPr>
          <a:xfrm>
            <a:off x="4670280" y="2311920"/>
            <a:ext cx="5493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object 76"/>
          <p:cNvSpPr/>
          <p:nvPr/>
        </p:nvSpPr>
        <p:spPr>
          <a:xfrm>
            <a:off x="4670280" y="3133080"/>
            <a:ext cx="7747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4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4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4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4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object 77"/>
          <p:cNvSpPr/>
          <p:nvPr/>
        </p:nvSpPr>
        <p:spPr>
          <a:xfrm>
            <a:off x="4593960" y="656280"/>
            <a:ext cx="5109120" cy="698040"/>
          </a:xfrm>
          <a:custGeom>
            <a:avLst/>
            <a:gdLst>
              <a:gd name="textAreaLeft" fmla="*/ 0 w 5109120"/>
              <a:gd name="textAreaRight" fmla="*/ 5110560 w 5109120"/>
              <a:gd name="textAreaTop" fmla="*/ 0 h 698040"/>
              <a:gd name="textAreaBottom" fmla="*/ 699480 h 69804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733" name="object 78"/>
          <p:cNvSpPr/>
          <p:nvPr/>
        </p:nvSpPr>
        <p:spPr>
          <a:xfrm>
            <a:off x="4670280" y="1556640"/>
            <a:ext cx="5296680" cy="45360"/>
          </a:xfrm>
          <a:custGeom>
            <a:avLst/>
            <a:gdLst>
              <a:gd name="textAreaLeft" fmla="*/ 0 w 5296680"/>
              <a:gd name="textAreaRight" fmla="*/ 5298480 w 5296680"/>
              <a:gd name="textAreaTop" fmla="*/ 0 h 45360"/>
              <a:gd name="textAreaBottom" fmla="*/ 731520 h 45360"/>
            </a:gdLst>
            <a:ahLst/>
            <a:rect l="textAreaLeft" t="textAreaTop" r="textAreaRight" b="textAreaBottom"/>
            <a:pathLst>
              <a:path w="5109209" h="0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734" name="object 79"/>
          <p:cNvSpPr/>
          <p:nvPr/>
        </p:nvSpPr>
        <p:spPr>
          <a:xfrm>
            <a:off x="6770520" y="1794240"/>
            <a:ext cx="218664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0,5 - 4</a:t>
            </a: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Arial"/>
              </a:rPr>
              <a:t>0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 млн. </a:t>
            </a:r>
            <a:r>
              <a:rPr b="1" lang="ru-RU" sz="1400" spc="-12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5" name="Рисунок 35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98280" y="523440"/>
            <a:ext cx="3984120" cy="4552200"/>
          </a:xfrm>
          <a:prstGeom prst="rect">
            <a:avLst/>
          </a:prstGeom>
          <a:ln w="0">
            <a:noFill/>
          </a:ln>
        </p:spPr>
      </p:pic>
      <p:pic>
        <p:nvPicPr>
          <p:cNvPr id="736" name="Рисунок 2" descr=""/>
          <p:cNvPicPr/>
          <p:nvPr/>
        </p:nvPicPr>
        <p:blipFill>
          <a:blip r:embed="rId5"/>
          <a:stretch/>
        </p:blipFill>
        <p:spPr>
          <a:xfrm>
            <a:off x="9258120" y="471960"/>
            <a:ext cx="1225440" cy="669240"/>
          </a:xfrm>
          <a:prstGeom prst="rect">
            <a:avLst/>
          </a:prstGeom>
          <a:ln w="0">
            <a:noFill/>
          </a:ln>
        </p:spPr>
      </p:pic>
      <p:sp>
        <p:nvSpPr>
          <p:cNvPr id="737" name="TextBox 8"/>
          <p:cNvSpPr/>
          <p:nvPr/>
        </p:nvSpPr>
        <p:spPr>
          <a:xfrm>
            <a:off x="6672960" y="2748240"/>
            <a:ext cx="521388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DejaVu Sans"/>
              </a:rPr>
              <a:t>от 5% до 9,5% годовых - для предметов лизинга российского производства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DejaVu Sans"/>
              </a:rPr>
              <a:t>от 7% до 11,5% годовых - для предметов лизинга импортного производства**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TextBox 14"/>
          <p:cNvSpPr/>
          <p:nvPr/>
        </p:nvSpPr>
        <p:spPr>
          <a:xfrm>
            <a:off x="4614480" y="4123080"/>
            <a:ext cx="11437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DejaVu Sans"/>
              </a:rPr>
              <a:t>ПРЕДМЕТ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DejaVu Sans"/>
              </a:rPr>
              <a:t>ЛИЗИНГА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TextBox 16"/>
          <p:cNvSpPr/>
          <p:nvPr/>
        </p:nvSpPr>
        <p:spPr>
          <a:xfrm>
            <a:off x="6672960" y="3983400"/>
            <a:ext cx="521388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DejaVu Sans"/>
              </a:rPr>
              <a:t>Высокотехнологичное оборудование, коммерческий автотранспорт российского производства, в т.ч. легковой автотранспорт согласно перечню*, спецтехника (новые, не бывшие в употреблении/не введенные в эксплуатацию)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Кольцо 15"/>
          <p:cNvSpPr/>
          <p:nvPr/>
        </p:nvSpPr>
        <p:spPr>
          <a:xfrm>
            <a:off x="6058440" y="4215240"/>
            <a:ext cx="314280" cy="274320"/>
          </a:xfrm>
          <a:custGeom>
            <a:avLst/>
            <a:gdLst>
              <a:gd name="textAreaLeft" fmla="*/ 0 w 314280"/>
              <a:gd name="textAreaRight" fmla="*/ 316080 w 314280"/>
              <a:gd name="textAreaTop" fmla="*/ 0 h 274320"/>
              <a:gd name="textAreaBottom" fmla="*/ 275760 h 27432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1" name="TextBox 22"/>
          <p:cNvSpPr/>
          <p:nvPr/>
        </p:nvSpPr>
        <p:spPr>
          <a:xfrm>
            <a:off x="4670280" y="5243400"/>
            <a:ext cx="8010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DejaVu Sans"/>
              </a:rPr>
              <a:t>АВАНС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TextBox 25"/>
          <p:cNvSpPr/>
          <p:nvPr/>
        </p:nvSpPr>
        <p:spPr>
          <a:xfrm>
            <a:off x="6693480" y="5069880"/>
            <a:ext cx="49507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TextBox 95"/>
          <p:cNvSpPr/>
          <p:nvPr/>
        </p:nvSpPr>
        <p:spPr>
          <a:xfrm>
            <a:off x="191160" y="1038960"/>
            <a:ext cx="37598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8 843-524-72-32 (доб. 303)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8 927-498-97-90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Arial"/>
              </a:rPr>
              <a:t>sales@rlcrt.ru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44" name="Группа 12"/>
          <p:cNvGrpSpPr/>
          <p:nvPr/>
        </p:nvGrpSpPr>
        <p:grpSpPr>
          <a:xfrm>
            <a:off x="618480" y="51480"/>
            <a:ext cx="11033280" cy="417960"/>
            <a:chOff x="618480" y="51480"/>
            <a:chExt cx="11033280" cy="417960"/>
          </a:xfrm>
        </p:grpSpPr>
        <p:sp>
          <p:nvSpPr>
            <p:cNvPr id="745" name="Параллелограмм 13"/>
            <p:cNvSpPr/>
            <p:nvPr/>
          </p:nvSpPr>
          <p:spPr>
            <a:xfrm>
              <a:off x="1486800" y="51480"/>
              <a:ext cx="10157400" cy="4028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46" name="Прямоугольник 14"/>
            <p:cNvSpPr/>
            <p:nvPr/>
          </p:nvSpPr>
          <p:spPr>
            <a:xfrm>
              <a:off x="1541160" y="105480"/>
              <a:ext cx="10110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Параллелограмм 15"/>
            <p:cNvSpPr/>
            <p:nvPr/>
          </p:nvSpPr>
          <p:spPr>
            <a:xfrm>
              <a:off x="618480" y="51480"/>
              <a:ext cx="860760" cy="4028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48" name="Прямоугольник 16"/>
            <p:cNvSpPr/>
            <p:nvPr/>
          </p:nvSpPr>
          <p:spPr>
            <a:xfrm>
              <a:off x="759960" y="83520"/>
              <a:ext cx="594360" cy="33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749" name="object 73" descr=""/>
          <p:cNvPicPr/>
          <p:nvPr/>
        </p:nvPicPr>
        <p:blipFill>
          <a:blip r:embed="rId6"/>
          <a:stretch/>
        </p:blipFill>
        <p:spPr>
          <a:xfrm>
            <a:off x="6105240" y="5243400"/>
            <a:ext cx="261720" cy="226800"/>
          </a:xfrm>
          <a:prstGeom prst="rect">
            <a:avLst/>
          </a:prstGeom>
          <a:ln w="0">
            <a:noFill/>
          </a:ln>
        </p:spPr>
      </p:pic>
      <p:pic>
        <p:nvPicPr>
          <p:cNvPr id="750" name="object 73" descr=""/>
          <p:cNvPicPr/>
          <p:nvPr/>
        </p:nvPicPr>
        <p:blipFill>
          <a:blip r:embed="rId7"/>
          <a:stretch/>
        </p:blipFill>
        <p:spPr>
          <a:xfrm>
            <a:off x="6105240" y="6026760"/>
            <a:ext cx="261720" cy="226800"/>
          </a:xfrm>
          <a:prstGeom prst="rect">
            <a:avLst/>
          </a:prstGeom>
          <a:ln w="0">
            <a:noFill/>
          </a:ln>
        </p:spPr>
      </p:pic>
      <p:sp>
        <p:nvSpPr>
          <p:cNvPr id="751" name="object 76"/>
          <p:cNvSpPr/>
          <p:nvPr/>
        </p:nvSpPr>
        <p:spPr>
          <a:xfrm>
            <a:off x="4710240" y="6033960"/>
            <a:ext cx="95184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7" strike="noStrike">
                <a:solidFill>
                  <a:srgbClr val="552112"/>
                </a:solidFill>
                <a:latin typeface="Calibri"/>
                <a:ea typeface="Arial"/>
              </a:rPr>
              <a:t>УСЛОВИЯ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TextBox 9"/>
          <p:cNvSpPr/>
          <p:nvPr/>
        </p:nvSpPr>
        <p:spPr>
          <a:xfrm>
            <a:off x="6693480" y="5776200"/>
            <a:ext cx="49582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DejaVu Sans"/>
              </a:rPr>
              <a:t>Субъект малого и среднего предпринимательства, зарегистрированный на территории Республики Татарстан, и имеющий принадлежность к СВО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TextBox 11"/>
          <p:cNvSpPr/>
          <p:nvPr/>
        </p:nvSpPr>
        <p:spPr>
          <a:xfrm>
            <a:off x="46080" y="5076000"/>
            <a:ext cx="462420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*Перечень доступного по данной программе легкового автотранспорта представлен в письме Министерства промышленности и торговли РФ №КА-39089/20 от 04.04.2025г.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**Предмет лизинга импортного производства отсутствует в Перечне товаров, происходящих из иностранных государств, работ, услуг (утв. </a:t>
            </a:r>
            <a:r>
              <a:rPr b="0" lang="ru-RU" sz="1200" spc="-1" strike="noStrike" u="sng">
                <a:solidFill>
                  <a:schemeClr val="dk1"/>
                </a:solidFill>
                <a:uFillTx/>
                <a:latin typeface="Times New Roman"/>
                <a:ea typeface="DejaVu Sans"/>
                <a:hlinkClick r:id="rId8" action="ppaction://hlinksldjump"/>
              </a:rPr>
              <a:t>постановлени</a:t>
            </a:r>
            <a:r>
              <a:rPr b="0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ем</a:t>
            </a:r>
            <a:r>
              <a:rPr b="0" i="1" lang="ru-RU" sz="1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 Правительства Российской Федерации от 23 декабря 2024 г. N 1875, Приложение 1).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Скругленный прямоугольник 13"/>
          <p:cNvSpPr/>
          <p:nvPr/>
        </p:nvSpPr>
        <p:spPr>
          <a:xfrm>
            <a:off x="3238560" y="986040"/>
            <a:ext cx="5193000" cy="5695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55" name="Параллелограмм 7"/>
          <p:cNvSpPr/>
          <p:nvPr/>
        </p:nvSpPr>
        <p:spPr>
          <a:xfrm>
            <a:off x="241920" y="115560"/>
            <a:ext cx="11483280" cy="5763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МЕРЫ ПОДДЕРЖКИ Региональной лизинговой компании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Прямоугольник 20"/>
          <p:cNvSpPr/>
          <p:nvPr/>
        </p:nvSpPr>
        <p:spPr>
          <a:xfrm>
            <a:off x="675000" y="2000880"/>
            <a:ext cx="11178720" cy="41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Субъект малого и среднего предпринимательства, зарегистрированный на территории Республики Татарстан, при соответствии одному из следующих критериев: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Блок 1: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а) гражданин – участник СВО, зарегистрированный в качестве индивидуального предпринимателя,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б) юридическое лицо создано гражданами участниками СВО (гражданином – участником СВО), а их доля (акции) в уставном капитале юридического лица составляет не менее 50%,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в) юридическое лицо, в котором единоличным исполнительным органом является гражданин – участник СВО,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Блок 2: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а) направил на военную службу в зону СВО одного и более военнообязанных работников,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б) индивидуальный предприниматель является супругой (супругом), сыном, дочерью гражданина, находящегося на военной службе в зоне СВО,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в) юридическое лицо создано супругами (супругом/ супругой), сыновьями, дочерями граждан – участников СВО, а их доля в уставном капитале юридического лица составляет не менее 50%,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г) индивидуальный предприниматель является вдовой (вдовцом), сыном, дочерью гражданина, погибшего на военной службе в зоне СВО,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д) 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50%, либо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е) юридическое лицо или индивидуальный предприниматель, заключившие трудовой договор по основному месту работу на полную ставку, с гражданином – участником СВО, при условии, что с даты заключения трудового договора до момента принятия АО «РЛК Республики Татарстан» решения о предоставлении лизингового финансирования прошло более девяносто дней.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" name="object 70"/>
          <p:cNvSpPr/>
          <p:nvPr/>
        </p:nvSpPr>
        <p:spPr>
          <a:xfrm>
            <a:off x="4776480" y="1620720"/>
            <a:ext cx="1851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object 69"/>
          <p:cNvSpPr/>
          <p:nvPr/>
        </p:nvSpPr>
        <p:spPr>
          <a:xfrm>
            <a:off x="3513240" y="1020960"/>
            <a:ext cx="469728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ЛИЗИНГОВАЯ ПОДДЕРЖКА СВО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9" name="Рисунок 5" descr=""/>
          <p:cNvPicPr/>
          <p:nvPr/>
        </p:nvPicPr>
        <p:blipFill>
          <a:blip r:embed="rId1"/>
          <a:stretch/>
        </p:blipFill>
        <p:spPr>
          <a:xfrm>
            <a:off x="8018280" y="727200"/>
            <a:ext cx="1225440" cy="66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Box 5"/>
          <p:cNvSpPr/>
          <p:nvPr/>
        </p:nvSpPr>
        <p:spPr>
          <a:xfrm>
            <a:off x="3421080" y="1127880"/>
            <a:ext cx="5345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1" name="Скругленный прямоугольник 14"/>
          <p:cNvSpPr/>
          <p:nvPr/>
        </p:nvSpPr>
        <p:spPr>
          <a:xfrm>
            <a:off x="3762360" y="1010520"/>
            <a:ext cx="4662360" cy="622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62" name="Параллелограмм 21"/>
          <p:cNvSpPr/>
          <p:nvPr/>
        </p:nvSpPr>
        <p:spPr>
          <a:xfrm>
            <a:off x="210960" y="234360"/>
            <a:ext cx="591480" cy="655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63" name="Прямоугольник 22"/>
          <p:cNvSpPr/>
          <p:nvPr/>
        </p:nvSpPr>
        <p:spPr>
          <a:xfrm>
            <a:off x="424440" y="271800"/>
            <a:ext cx="1800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764" name="Параллелограмм 25"/>
          <p:cNvSpPr/>
          <p:nvPr/>
        </p:nvSpPr>
        <p:spPr>
          <a:xfrm>
            <a:off x="990720" y="244800"/>
            <a:ext cx="10766520" cy="655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65" name="Прямоугольник 27"/>
          <p:cNvSpPr/>
          <p:nvPr/>
        </p:nvSpPr>
        <p:spPr>
          <a:xfrm>
            <a:off x="1170000" y="279000"/>
            <a:ext cx="103492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МЕРЫ ПОДДЕРЖКИ </a:t>
            </a:r>
            <a:r>
              <a:rPr b="1" lang="ru-RU" sz="1600" spc="-7" strike="noStrike">
                <a:solidFill>
                  <a:schemeClr val="lt1"/>
                </a:solidFill>
                <a:latin typeface="Arial Black"/>
                <a:ea typeface="Arial"/>
              </a:rPr>
              <a:t>РЕЗИДЕНТОВ ПРОМЫШЛЕННЫХ ПАРКОВ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7" strike="noStrike">
                <a:solidFill>
                  <a:schemeClr val="lt1"/>
                </a:solidFill>
                <a:latin typeface="Arial Black"/>
                <a:ea typeface="Arial"/>
              </a:rPr>
              <a:t>МИНИСТЕРСТВА ЭКОНОМИКИ РТ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TextBox 20"/>
          <p:cNvSpPr/>
          <p:nvPr/>
        </p:nvSpPr>
        <p:spPr>
          <a:xfrm>
            <a:off x="6447960" y="1805400"/>
            <a:ext cx="4892040" cy="20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 аккредитованных Министерством Экономики Республики Татарстан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Кольцо 33"/>
          <p:cNvSpPr/>
          <p:nvPr/>
        </p:nvSpPr>
        <p:spPr>
          <a:xfrm>
            <a:off x="6107400" y="1853280"/>
            <a:ext cx="294480" cy="2746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768" name="Прямая соединительная линия 26"/>
          <p:cNvCxnSpPr/>
          <p:nvPr/>
        </p:nvCxnSpPr>
        <p:spPr>
          <a:xfrm>
            <a:off x="5858280" y="3852720"/>
            <a:ext cx="5604120" cy="46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769" name="Прямоугольник 6"/>
          <p:cNvSpPr/>
          <p:nvPr/>
        </p:nvSpPr>
        <p:spPr>
          <a:xfrm>
            <a:off x="6508800" y="3885840"/>
            <a:ext cx="53571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0" name="Рисунок 7" descr=""/>
          <p:cNvPicPr/>
          <p:nvPr/>
        </p:nvPicPr>
        <p:blipFill>
          <a:blip r:embed="rId1"/>
          <a:stretch/>
        </p:blipFill>
        <p:spPr>
          <a:xfrm>
            <a:off x="5858640" y="3978720"/>
            <a:ext cx="379440" cy="361080"/>
          </a:xfrm>
          <a:prstGeom prst="rect">
            <a:avLst/>
          </a:prstGeom>
          <a:ln w="0">
            <a:noFill/>
          </a:ln>
        </p:spPr>
      </p:pic>
      <p:pic>
        <p:nvPicPr>
          <p:cNvPr id="771" name="Рисунок 32" descr=""/>
          <p:cNvPicPr/>
          <p:nvPr/>
        </p:nvPicPr>
        <p:blipFill>
          <a:blip r:embed="rId2"/>
          <a:stretch/>
        </p:blipFill>
        <p:spPr>
          <a:xfrm>
            <a:off x="5836320" y="4499640"/>
            <a:ext cx="379440" cy="361080"/>
          </a:xfrm>
          <a:prstGeom prst="rect">
            <a:avLst/>
          </a:prstGeom>
          <a:ln w="0">
            <a:noFill/>
          </a:ln>
        </p:spPr>
      </p:pic>
      <p:pic>
        <p:nvPicPr>
          <p:cNvPr id="772" name="Рисунок 33" descr=""/>
          <p:cNvPicPr/>
          <p:nvPr/>
        </p:nvPicPr>
        <p:blipFill>
          <a:blip r:embed="rId3"/>
          <a:stretch/>
        </p:blipFill>
        <p:spPr>
          <a:xfrm>
            <a:off x="5860800" y="5250600"/>
            <a:ext cx="379440" cy="361080"/>
          </a:xfrm>
          <a:prstGeom prst="rect">
            <a:avLst/>
          </a:prstGeom>
          <a:ln w="0">
            <a:noFill/>
          </a:ln>
        </p:spPr>
      </p:pic>
      <p:sp>
        <p:nvSpPr>
          <p:cNvPr id="773" name="Прямоугольник 8"/>
          <p:cNvSpPr/>
          <p:nvPr/>
        </p:nvSpPr>
        <p:spPr>
          <a:xfrm>
            <a:off x="482760" y="2133000"/>
            <a:ext cx="5060880" cy="29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/>
            </a:b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«О транспортном налоге» 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«О налоге на имущество организаций»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TextBox 3"/>
          <p:cNvSpPr/>
          <p:nvPr/>
        </p:nvSpPr>
        <p:spPr>
          <a:xfrm>
            <a:off x="990720" y="6254280"/>
            <a:ext cx="6094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+7 (843) 238-36-90 Гайнуллин Марат Русланович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5" name="Группа 2"/>
          <p:cNvGrpSpPr/>
          <p:nvPr/>
        </p:nvGrpSpPr>
        <p:grpSpPr>
          <a:xfrm>
            <a:off x="604800" y="5156640"/>
            <a:ext cx="2000520" cy="569160"/>
            <a:chOff x="604800" y="5156640"/>
            <a:chExt cx="2000520" cy="569160"/>
          </a:xfrm>
        </p:grpSpPr>
        <p:pic>
          <p:nvPicPr>
            <p:cNvPr id="776" name="Рисунок 4" descr=""/>
            <p:cNvPicPr/>
            <p:nvPr/>
          </p:nvPicPr>
          <p:blipFill>
            <a:blip r:embed="rId4"/>
            <a:stretch/>
          </p:blipFill>
          <p:spPr>
            <a:xfrm>
              <a:off x="604800" y="5156640"/>
              <a:ext cx="1359000" cy="410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7" name="Прямоугольник 5"/>
            <p:cNvSpPr/>
            <p:nvPr/>
          </p:nvSpPr>
          <p:spPr>
            <a:xfrm>
              <a:off x="1037880" y="5408280"/>
              <a:ext cx="1567440" cy="31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АНО «ЦЕНТР КЛАСТЕРНОГО РАЗВИТИЯ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И ПРОЕКТНОГО УПРАВЛЕНИЯ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РЕСПУБЛИКИ ТАТАРСТАН»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Прямоугольник 85"/>
          <p:cNvSpPr/>
          <p:nvPr/>
        </p:nvSpPr>
        <p:spPr>
          <a:xfrm>
            <a:off x="3669840" y="834120"/>
            <a:ext cx="518868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Скругленный прямоугольник 13"/>
          <p:cNvSpPr/>
          <p:nvPr/>
        </p:nvSpPr>
        <p:spPr>
          <a:xfrm>
            <a:off x="3237480" y="864000"/>
            <a:ext cx="5193000" cy="5695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61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7731720" y="676080"/>
            <a:ext cx="1541520" cy="576360"/>
          </a:xfrm>
          <a:prstGeom prst="rect">
            <a:avLst/>
          </a:prstGeom>
          <a:ln w="0">
            <a:noFill/>
          </a:ln>
        </p:spPr>
      </p:pic>
      <p:sp>
        <p:nvSpPr>
          <p:cNvPr id="162" name="Параллелограмм 7"/>
          <p:cNvSpPr/>
          <p:nvPr/>
        </p:nvSpPr>
        <p:spPr>
          <a:xfrm>
            <a:off x="241920" y="115560"/>
            <a:ext cx="11483280" cy="5763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20"/>
          <p:cNvSpPr/>
          <p:nvPr/>
        </p:nvSpPr>
        <p:spPr>
          <a:xfrm>
            <a:off x="675000" y="1780920"/>
            <a:ext cx="11178720" cy="41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Блок 1: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а) гражданин вернувшийся с СВО, зарегистрированный в качестве индивидуального предпринимателя,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б) юридическое лицо создано гражданами (гражданином) вернувшийся с СВО, а их доля (акции) в уставном капитале юридического лица составляет не менее 50%,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в) юридическое лицо, в котором единоличным исполнительным органом является гражданин вернувшийся с СВО,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Блок 2: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а) направил на военную службу в зону СВО одного и более военнообязанных работников,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б) индивидуальный предприниматель является супругой (супругом), сыном, дочерью гражданина вернувшийся с СВО, находящегося на военной службе в зоне СВО 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в) индивидуальный предприниматель является супругой (супругом), сыном, дочерью гражданина вернувшегося с СВО,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г) юридическое лицо создано супругами (супругом/ супругой), сыновьями, дочерями граждан, а их доля в уставном капитале юридического лица составляет не менее 50%,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д) индивидуальный предприниматель является вдовой (вдовцом), сыном, дочерью гражданина вернувшегося с СВО, погибшего на военной службе в зоне СВО,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е) 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50%, либо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юридическое лицо или индивидуальный предприниматель, заключившие трудовой договор по основному месту работу на полную ставку, с гражданином вернувшимся с СВО, при условии, что с даты заключения трудового договора до момента принятия Фондом решения о предоставлении микрозайма прошло более девяносто дней.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c7936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200" spc="-15" strike="noStrike">
                <a:solidFill>
                  <a:srgbClr val="000000"/>
                </a:solidFill>
                <a:latin typeface="Calibri"/>
                <a:ea typeface="Arial"/>
              </a:rPr>
              <a:t>субъекту МСП необходимо будет ежеквартально подтверждать трудоустройство гражданина вернувшегося с СВО (трудоустроенного на момент выдачи микрозайма либо вновь принято). В случае неподтверждения процентная ставка повышается: для приоритетных проектов 8% годовых, для иных субъектов МСП ключевая ставка ЦБ РФ на момент ее пересмотра.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object 70"/>
          <p:cNvSpPr/>
          <p:nvPr/>
        </p:nvSpPr>
        <p:spPr>
          <a:xfrm>
            <a:off x="4776480" y="1620720"/>
            <a:ext cx="1851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Box 6"/>
          <p:cNvSpPr/>
          <p:nvPr/>
        </p:nvSpPr>
        <p:spPr>
          <a:xfrm>
            <a:off x="3431880" y="929160"/>
            <a:ext cx="5755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Скругленный прямоугольник 2"/>
          <p:cNvSpPr/>
          <p:nvPr/>
        </p:nvSpPr>
        <p:spPr>
          <a:xfrm>
            <a:off x="2855520" y="969840"/>
            <a:ext cx="6547680" cy="6217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80" name="Параллелограмм 3"/>
          <p:cNvSpPr/>
          <p:nvPr/>
        </p:nvSpPr>
        <p:spPr>
          <a:xfrm>
            <a:off x="210960" y="234360"/>
            <a:ext cx="779040" cy="4701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81" name="Прямоугольник 13"/>
          <p:cNvSpPr/>
          <p:nvPr/>
        </p:nvSpPr>
        <p:spPr>
          <a:xfrm>
            <a:off x="424440" y="271800"/>
            <a:ext cx="1796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782" name="Параллелограмм 4"/>
          <p:cNvSpPr/>
          <p:nvPr/>
        </p:nvSpPr>
        <p:spPr>
          <a:xfrm>
            <a:off x="932400" y="244800"/>
            <a:ext cx="10824480" cy="4633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83" name="Прямоугольник 15"/>
          <p:cNvSpPr/>
          <p:nvPr/>
        </p:nvSpPr>
        <p:spPr>
          <a:xfrm>
            <a:off x="1330560" y="288000"/>
            <a:ext cx="99241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7" strike="noStrike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TextBox 7"/>
          <p:cNvSpPr/>
          <p:nvPr/>
        </p:nvSpPr>
        <p:spPr>
          <a:xfrm>
            <a:off x="6162480" y="1922760"/>
            <a:ext cx="5594400" cy="25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5" name="Прямая соединительная линия 2"/>
          <p:cNvCxnSpPr/>
          <p:nvPr/>
        </p:nvCxnSpPr>
        <p:spPr>
          <a:xfrm>
            <a:off x="6279840" y="4679280"/>
            <a:ext cx="5604480" cy="50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786" name="Прямоугольник 18"/>
          <p:cNvSpPr/>
          <p:nvPr/>
        </p:nvSpPr>
        <p:spPr>
          <a:xfrm>
            <a:off x="429840" y="1833840"/>
            <a:ext cx="5506200" cy="35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87" name="Группа 2"/>
          <p:cNvGrpSpPr/>
          <p:nvPr/>
        </p:nvGrpSpPr>
        <p:grpSpPr>
          <a:xfrm>
            <a:off x="6201360" y="5170320"/>
            <a:ext cx="1508040" cy="568440"/>
            <a:chOff x="6201360" y="5170320"/>
            <a:chExt cx="1508040" cy="568440"/>
          </a:xfrm>
        </p:grpSpPr>
        <p:pic>
          <p:nvPicPr>
            <p:cNvPr id="788" name="Picture 2" descr="https://stomatologspb.ru/wp-content/uploads/ruble_PNG26.png"/>
            <p:cNvPicPr/>
            <p:nvPr/>
          </p:nvPicPr>
          <p:blipFill>
            <a:blip r:embed="rId1"/>
            <a:stretch/>
          </p:blipFill>
          <p:spPr>
            <a:xfrm>
              <a:off x="7161120" y="5170320"/>
              <a:ext cx="548280" cy="46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9" name="Прямоугольник 33"/>
            <p:cNvSpPr/>
            <p:nvPr/>
          </p:nvSpPr>
          <p:spPr>
            <a:xfrm>
              <a:off x="6201360" y="5208840"/>
              <a:ext cx="11617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Прямоугольник 37"/>
            <p:cNvSpPr/>
            <p:nvPr/>
          </p:nvSpPr>
          <p:spPr>
            <a:xfrm>
              <a:off x="6201360" y="5436000"/>
              <a:ext cx="15804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791" name="Прямоугольник 38"/>
          <p:cNvSpPr/>
          <p:nvPr/>
        </p:nvSpPr>
        <p:spPr>
          <a:xfrm>
            <a:off x="8092800" y="4838760"/>
            <a:ext cx="2638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92" name="Группа 1"/>
          <p:cNvGrpSpPr/>
          <p:nvPr/>
        </p:nvGrpSpPr>
        <p:grpSpPr>
          <a:xfrm>
            <a:off x="330120" y="5569920"/>
            <a:ext cx="2000520" cy="568800"/>
            <a:chOff x="330120" y="5569920"/>
            <a:chExt cx="2000520" cy="568800"/>
          </a:xfrm>
        </p:grpSpPr>
        <p:pic>
          <p:nvPicPr>
            <p:cNvPr id="793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330120" y="5569920"/>
              <a:ext cx="1359000" cy="410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4" name="Прямоугольник 3"/>
            <p:cNvSpPr/>
            <p:nvPr/>
          </p:nvSpPr>
          <p:spPr>
            <a:xfrm>
              <a:off x="763200" y="5821200"/>
              <a:ext cx="1567440" cy="31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АНО «ЦЕНТР КЛАСТЕРНОГО РАЗВИТИЯ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И ПРОЕКТНОГО УПРАВЛЕНИЯ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РЕСПУБЛИКИ ТАТАРСТАН»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Группа 12"/>
          <p:cNvGrpSpPr/>
          <p:nvPr/>
        </p:nvGrpSpPr>
        <p:grpSpPr>
          <a:xfrm>
            <a:off x="210960" y="151920"/>
            <a:ext cx="9984960" cy="470520"/>
            <a:chOff x="210960" y="151920"/>
            <a:chExt cx="9984960" cy="470520"/>
          </a:xfrm>
        </p:grpSpPr>
        <p:sp>
          <p:nvSpPr>
            <p:cNvPr id="796" name="Параллелограмм 13"/>
            <p:cNvSpPr/>
            <p:nvPr/>
          </p:nvSpPr>
          <p:spPr>
            <a:xfrm>
              <a:off x="997560" y="151920"/>
              <a:ext cx="91983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97" name="Прямоугольник 14"/>
            <p:cNvSpPr/>
            <p:nvPr/>
          </p:nvSpPr>
          <p:spPr>
            <a:xfrm>
              <a:off x="1377000" y="214920"/>
              <a:ext cx="8463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Параллелограмм 15"/>
            <p:cNvSpPr/>
            <p:nvPr/>
          </p:nvSpPr>
          <p:spPr>
            <a:xfrm>
              <a:off x="210960" y="151920"/>
              <a:ext cx="7794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99" name="Прямоугольник 16"/>
            <p:cNvSpPr/>
            <p:nvPr/>
          </p:nvSpPr>
          <p:spPr>
            <a:xfrm>
              <a:off x="339120" y="189360"/>
              <a:ext cx="53820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800" name="Скругленный прямоугольник 38"/>
          <p:cNvSpPr/>
          <p:nvPr/>
        </p:nvSpPr>
        <p:spPr>
          <a:xfrm>
            <a:off x="4320360" y="1260000"/>
            <a:ext cx="3595680" cy="4899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2600" algn="ctr">
              <a:lnSpc>
                <a:spcPct val="101000"/>
              </a:lnSpc>
              <a:spcBef>
                <a:spcPts val="79"/>
              </a:spcBef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    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ЗАПУСК ПРОЕКТА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Скругленный прямоугольник 38"/>
          <p:cNvSpPr/>
          <p:nvPr/>
        </p:nvSpPr>
        <p:spPr>
          <a:xfrm>
            <a:off x="8460000" y="1260000"/>
            <a:ext cx="3307680" cy="4809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2600" algn="ctr">
              <a:lnSpc>
                <a:spcPct val="101000"/>
              </a:lnSpc>
              <a:spcBef>
                <a:spcPts val="79"/>
              </a:spcBef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     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РЕАЛИЗАЦИЯ ПРОЕКТА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Скругленный прямоугольник 38"/>
          <p:cNvSpPr/>
          <p:nvPr/>
        </p:nvSpPr>
        <p:spPr>
          <a:xfrm>
            <a:off x="360000" y="1260000"/>
            <a:ext cx="3270240" cy="4899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2600" algn="ctr">
              <a:lnSpc>
                <a:spcPct val="101000"/>
              </a:lnSpc>
              <a:spcBef>
                <a:spcPts val="79"/>
              </a:spcBef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   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ПОДГОТОВКА ПРОЕКТА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3" name="Овал 29"/>
          <p:cNvSpPr/>
          <p:nvPr/>
        </p:nvSpPr>
        <p:spPr>
          <a:xfrm>
            <a:off x="585360" y="1350720"/>
            <a:ext cx="310680" cy="31068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Овал 30"/>
          <p:cNvSpPr/>
          <p:nvPr/>
        </p:nvSpPr>
        <p:spPr>
          <a:xfrm>
            <a:off x="5040000" y="1350720"/>
            <a:ext cx="310680" cy="31068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Овал 31"/>
          <p:cNvSpPr/>
          <p:nvPr/>
        </p:nvSpPr>
        <p:spPr>
          <a:xfrm>
            <a:off x="8820000" y="1350720"/>
            <a:ext cx="310680" cy="31068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Прямоугольник 32"/>
          <p:cNvSpPr/>
          <p:nvPr/>
        </p:nvSpPr>
        <p:spPr>
          <a:xfrm>
            <a:off x="299520" y="1868040"/>
            <a:ext cx="3656520" cy="37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Прямоугольник 34"/>
          <p:cNvSpPr/>
          <p:nvPr/>
        </p:nvSpPr>
        <p:spPr>
          <a:xfrm>
            <a:off x="4259520" y="1800000"/>
            <a:ext cx="3656520" cy="38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Прямоугольник 35"/>
          <p:cNvSpPr/>
          <p:nvPr/>
        </p:nvSpPr>
        <p:spPr>
          <a:xfrm>
            <a:off x="8410680" y="1800000"/>
            <a:ext cx="3465360" cy="38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TextBox 37"/>
          <p:cNvSpPr/>
          <p:nvPr/>
        </p:nvSpPr>
        <p:spPr>
          <a:xfrm>
            <a:off x="329040" y="630720"/>
            <a:ext cx="11522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10" name="Прямая соединительная линия 51"/>
          <p:cNvCxnSpPr/>
          <p:nvPr/>
        </p:nvCxnSpPr>
        <p:spPr>
          <a:xfrm>
            <a:off x="2159640" y="1126800"/>
            <a:ext cx="7917120" cy="36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811" name="Прямая соединительная линия 52"/>
          <p:cNvCxnSpPr/>
          <p:nvPr/>
        </p:nvCxnSpPr>
        <p:spPr>
          <a:xfrm>
            <a:off x="1801080" y="1026000"/>
            <a:ext cx="8619840" cy="36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pic>
        <p:nvPicPr>
          <p:cNvPr id="812" name="Picture 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8256240" y="6437520"/>
            <a:ext cx="355320" cy="299160"/>
          </a:xfrm>
          <a:prstGeom prst="rect">
            <a:avLst/>
          </a:prstGeom>
          <a:ln w="0">
            <a:noFill/>
          </a:ln>
        </p:spPr>
      </p:pic>
      <p:sp>
        <p:nvSpPr>
          <p:cNvPr id="813" name="TextBox 24"/>
          <p:cNvSpPr/>
          <p:nvPr/>
        </p:nvSpPr>
        <p:spPr>
          <a:xfrm>
            <a:off x="8611200" y="6327720"/>
            <a:ext cx="33076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4" name="Рисунок 484" descr=""/>
          <p:cNvPicPr/>
          <p:nvPr/>
        </p:nvPicPr>
        <p:blipFill>
          <a:blip r:embed="rId2"/>
          <a:stretch/>
        </p:blipFill>
        <p:spPr>
          <a:xfrm>
            <a:off x="180000" y="5400000"/>
            <a:ext cx="1436040" cy="1436040"/>
          </a:xfrm>
          <a:prstGeom prst="rect">
            <a:avLst/>
          </a:prstGeom>
          <a:ln w="0">
            <a:noFill/>
          </a:ln>
        </p:spPr>
      </p:pic>
      <p:grpSp>
        <p:nvGrpSpPr>
          <p:cNvPr id="815" name="Группа 25"/>
          <p:cNvGrpSpPr/>
          <p:nvPr/>
        </p:nvGrpSpPr>
        <p:grpSpPr>
          <a:xfrm>
            <a:off x="10265400" y="145800"/>
            <a:ext cx="2000520" cy="568800"/>
            <a:chOff x="10265400" y="145800"/>
            <a:chExt cx="2000520" cy="568800"/>
          </a:xfrm>
        </p:grpSpPr>
        <p:pic>
          <p:nvPicPr>
            <p:cNvPr id="816" name="Рисунок 26" descr=""/>
            <p:cNvPicPr/>
            <p:nvPr/>
          </p:nvPicPr>
          <p:blipFill>
            <a:blip r:embed="rId3"/>
            <a:stretch/>
          </p:blipFill>
          <p:spPr>
            <a:xfrm>
              <a:off x="10265400" y="145800"/>
              <a:ext cx="1359000" cy="410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17" name="Прямоугольник 27"/>
            <p:cNvSpPr/>
            <p:nvPr/>
          </p:nvSpPr>
          <p:spPr>
            <a:xfrm>
              <a:off x="10698480" y="397080"/>
              <a:ext cx="1567440" cy="31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АНО «ЦЕНТР КЛАСТЕРНОГО РАЗВИТИЯ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И ПРОЕКТНОГО УПРАВЛЕНИЯ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РЕСПУБЛИКИ ТАТАРСТАН»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object 69"/>
          <p:cNvSpPr/>
          <p:nvPr/>
        </p:nvSpPr>
        <p:spPr>
          <a:xfrm>
            <a:off x="3666600" y="818280"/>
            <a:ext cx="7861320" cy="1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Льготная аренда государственного и муниципального имущества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object 77"/>
          <p:cNvSpPr/>
          <p:nvPr/>
        </p:nvSpPr>
        <p:spPr>
          <a:xfrm>
            <a:off x="3453480" y="707760"/>
            <a:ext cx="8122320" cy="583200"/>
          </a:xfrm>
          <a:custGeom>
            <a:avLst/>
            <a:gdLst>
              <a:gd name="textAreaLeft" fmla="*/ 0 w 8122320"/>
              <a:gd name="textAreaRight" fmla="*/ 8124840 w 8122320"/>
              <a:gd name="textAreaTop" fmla="*/ 0 h 583200"/>
              <a:gd name="textAreaBottom" fmla="*/ 584280 h 58320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820" name="Рисунок 35" descr=""/>
          <p:cNvPicPr/>
          <p:nvPr/>
        </p:nvPicPr>
        <p:blipFill>
          <a:blip r:embed="rId1"/>
          <a:srcRect l="0" t="1691" r="61227" b="0"/>
          <a:stretch/>
        </p:blipFill>
        <p:spPr>
          <a:xfrm>
            <a:off x="72360" y="739800"/>
            <a:ext cx="3880440" cy="5823000"/>
          </a:xfrm>
          <a:prstGeom prst="rect">
            <a:avLst/>
          </a:prstGeom>
          <a:ln w="0">
            <a:noFill/>
          </a:ln>
        </p:spPr>
      </p:pic>
      <p:sp>
        <p:nvSpPr>
          <p:cNvPr id="821" name="TextBox 95"/>
          <p:cNvSpPr/>
          <p:nvPr/>
        </p:nvSpPr>
        <p:spPr>
          <a:xfrm>
            <a:off x="275040" y="1632600"/>
            <a:ext cx="317772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Arial"/>
              </a:rPr>
              <a:t>+7-909-307-24-22 </a:t>
            </a: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Ilina@Innokam.ru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TextBox 5"/>
          <p:cNvSpPr/>
          <p:nvPr/>
        </p:nvSpPr>
        <p:spPr>
          <a:xfrm>
            <a:off x="4172400" y="1384920"/>
            <a:ext cx="727632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В соответствии с постановлением КМ РТ от 23.12.2016 № 976 и решениями Советов муниципальных районов: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арендная плата по объектам из перечней, предназначенных для субъектов МСП составляет: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0 %</a:t>
            </a:r>
            <a:r>
              <a:rPr b="1" lang="ru-RU" sz="16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в первый год аренды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0 %</a:t>
            </a:r>
            <a:r>
              <a:rPr b="1" lang="ru-RU" sz="16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во второй год аренды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25 %</a:t>
            </a:r>
            <a:r>
              <a:rPr b="1" lang="ru-RU" sz="16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в третий год аренды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50 %</a:t>
            </a:r>
            <a:r>
              <a:rPr b="1" lang="ru-RU" sz="16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в четвертый год аренды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75 %</a:t>
            </a:r>
            <a:r>
              <a:rPr b="1" lang="ru-RU" sz="16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в пятый год аренды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100 %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в шестой и последующие годы аренды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от размера арендной платы, установленной по результатам оценки рыночной стоимости аренды имущества.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23" name="Группа 12"/>
          <p:cNvGrpSpPr/>
          <p:nvPr/>
        </p:nvGrpSpPr>
        <p:grpSpPr>
          <a:xfrm>
            <a:off x="72360" y="85680"/>
            <a:ext cx="9969840" cy="464760"/>
            <a:chOff x="72360" y="85680"/>
            <a:chExt cx="9969840" cy="464760"/>
          </a:xfrm>
        </p:grpSpPr>
        <p:sp>
          <p:nvSpPr>
            <p:cNvPr id="824" name="Параллелограмм 13"/>
            <p:cNvSpPr/>
            <p:nvPr/>
          </p:nvSpPr>
          <p:spPr>
            <a:xfrm>
              <a:off x="857880" y="85680"/>
              <a:ext cx="9184320" cy="4647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825" name="Прямоугольник 14"/>
            <p:cNvSpPr/>
            <p:nvPr/>
          </p:nvSpPr>
          <p:spPr>
            <a:xfrm>
              <a:off x="851040" y="115200"/>
              <a:ext cx="91422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Имущественная поддержка субъектов МСП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Параллелограмм 15"/>
            <p:cNvSpPr/>
            <p:nvPr/>
          </p:nvSpPr>
          <p:spPr>
            <a:xfrm>
              <a:off x="72360" y="85680"/>
              <a:ext cx="778320" cy="46476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827" name="Прямоугольник 16"/>
            <p:cNvSpPr/>
            <p:nvPr/>
          </p:nvSpPr>
          <p:spPr>
            <a:xfrm>
              <a:off x="200520" y="122760"/>
              <a:ext cx="537480" cy="390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828" name="TextBox 10"/>
          <p:cNvSpPr/>
          <p:nvPr/>
        </p:nvSpPr>
        <p:spPr>
          <a:xfrm>
            <a:off x="4172400" y="4705200"/>
            <a:ext cx="52376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Арендовать возможно: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870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объектов муниципальной собственности 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92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объекта региональной собственности.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двух лет аренды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возможен выкуп объектов без торгов и с рассрочкой на 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8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лет.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9" name="Рисунок 11" descr=""/>
          <p:cNvPicPr/>
          <p:nvPr/>
        </p:nvPicPr>
        <p:blipFill>
          <a:blip r:embed="rId2"/>
          <a:stretch/>
        </p:blipFill>
        <p:spPr>
          <a:xfrm>
            <a:off x="9587160" y="4700880"/>
            <a:ext cx="1861560" cy="1861560"/>
          </a:xfrm>
          <a:prstGeom prst="rect">
            <a:avLst/>
          </a:prstGeom>
          <a:ln w="0">
            <a:noFill/>
          </a:ln>
        </p:spPr>
      </p:pic>
      <p:grpSp>
        <p:nvGrpSpPr>
          <p:cNvPr id="830" name="Группа 16"/>
          <p:cNvGrpSpPr/>
          <p:nvPr/>
        </p:nvGrpSpPr>
        <p:grpSpPr>
          <a:xfrm>
            <a:off x="10268640" y="85680"/>
            <a:ext cx="1923120" cy="478800"/>
            <a:chOff x="10268640" y="85680"/>
            <a:chExt cx="1923120" cy="478800"/>
          </a:xfrm>
        </p:grpSpPr>
        <p:pic>
          <p:nvPicPr>
            <p:cNvPr id="831" name="Рисунок 17" descr=""/>
            <p:cNvPicPr/>
            <p:nvPr/>
          </p:nvPicPr>
          <p:blipFill>
            <a:blip r:embed="rId3"/>
            <a:stretch/>
          </p:blipFill>
          <p:spPr>
            <a:xfrm>
              <a:off x="10268640" y="85680"/>
              <a:ext cx="1309680" cy="36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32" name="Прямоугольник 18"/>
            <p:cNvSpPr/>
            <p:nvPr/>
          </p:nvSpPr>
          <p:spPr>
            <a:xfrm>
              <a:off x="10681200" y="269640"/>
              <a:ext cx="1510560" cy="29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45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АНО «ЦЕНТР КЛАСТЕРНОГО РАЗВИТИЯ </a:t>
              </a:r>
              <a:endParaRPr b="0" lang="ru-RU" sz="45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45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И ПРОЕКТНОГО УПРАВЛЕНИЯ </a:t>
              </a:r>
              <a:endParaRPr b="0" lang="ru-RU" sz="45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45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РЕСПУБЛИКИ ТАТАРСТАН»</a:t>
              </a:r>
              <a:endParaRPr b="0" lang="ru-RU" sz="45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Прямоугольный треугольник 34"/>
          <p:cNvSpPr/>
          <p:nvPr/>
        </p:nvSpPr>
        <p:spPr>
          <a:xfrm rot="10800000">
            <a:off x="4299840" y="0"/>
            <a:ext cx="1506240" cy="1269720"/>
          </a:xfrm>
          <a:prstGeom prst="rtTriangl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34" name="Прямоугольный треугольник 35"/>
          <p:cNvSpPr/>
          <p:nvPr/>
        </p:nvSpPr>
        <p:spPr>
          <a:xfrm>
            <a:off x="-21960" y="5563080"/>
            <a:ext cx="1506240" cy="1269720"/>
          </a:xfrm>
          <a:prstGeom prst="rtTriangl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35" name="Прямоугольник 36"/>
          <p:cNvSpPr/>
          <p:nvPr/>
        </p:nvSpPr>
        <p:spPr>
          <a:xfrm>
            <a:off x="5790240" y="0"/>
            <a:ext cx="6401520" cy="1269720"/>
          </a:xfrm>
          <a:prstGeom prst="rect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836" name="Рисунок 2" descr=""/>
          <p:cNvPicPr/>
          <p:nvPr/>
        </p:nvPicPr>
        <p:blipFill>
          <a:blip r:embed="rId1"/>
          <a:stretch/>
        </p:blipFill>
        <p:spPr>
          <a:xfrm>
            <a:off x="731520" y="945000"/>
            <a:ext cx="4670280" cy="2178720"/>
          </a:xfrm>
          <a:prstGeom prst="rect">
            <a:avLst/>
          </a:prstGeom>
          <a:ln w="0">
            <a:noFill/>
          </a:ln>
        </p:spPr>
      </p:pic>
      <p:pic>
        <p:nvPicPr>
          <p:cNvPr id="837" name="Рисунок 4" descr=""/>
          <p:cNvPicPr/>
          <p:nvPr/>
        </p:nvPicPr>
        <p:blipFill>
          <a:blip r:embed="rId2"/>
          <a:stretch/>
        </p:blipFill>
        <p:spPr>
          <a:xfrm>
            <a:off x="731520" y="116280"/>
            <a:ext cx="1348200" cy="825480"/>
          </a:xfrm>
          <a:prstGeom prst="rect">
            <a:avLst/>
          </a:prstGeom>
          <a:ln w="0">
            <a:noFill/>
          </a:ln>
        </p:spPr>
      </p:pic>
      <p:pic>
        <p:nvPicPr>
          <p:cNvPr id="838" name="Рисунок 10" descr=""/>
          <p:cNvPicPr/>
          <p:nvPr/>
        </p:nvPicPr>
        <p:blipFill>
          <a:blip r:embed="rId3"/>
          <a:stretch/>
        </p:blipFill>
        <p:spPr>
          <a:xfrm>
            <a:off x="8802000" y="2909160"/>
            <a:ext cx="3389760" cy="595080"/>
          </a:xfrm>
          <a:prstGeom prst="rect">
            <a:avLst/>
          </a:prstGeom>
          <a:ln w="0">
            <a:noFill/>
          </a:ln>
        </p:spPr>
      </p:pic>
      <p:pic>
        <p:nvPicPr>
          <p:cNvPr id="839" name="Рисунок 12" descr=""/>
          <p:cNvPicPr/>
          <p:nvPr/>
        </p:nvPicPr>
        <p:blipFill>
          <a:blip r:embed="rId4"/>
          <a:stretch/>
        </p:blipFill>
        <p:spPr>
          <a:xfrm>
            <a:off x="7358400" y="3429000"/>
            <a:ext cx="4833000" cy="1936080"/>
          </a:xfrm>
          <a:prstGeom prst="rect">
            <a:avLst/>
          </a:prstGeom>
          <a:ln w="0">
            <a:noFill/>
          </a:ln>
        </p:spPr>
      </p:pic>
      <p:pic>
        <p:nvPicPr>
          <p:cNvPr id="840" name="Рисунок 16" descr=""/>
          <p:cNvPicPr/>
          <p:nvPr/>
        </p:nvPicPr>
        <p:blipFill>
          <a:blip r:embed="rId5"/>
          <a:stretch/>
        </p:blipFill>
        <p:spPr>
          <a:xfrm>
            <a:off x="731520" y="3797280"/>
            <a:ext cx="1755000" cy="1765440"/>
          </a:xfrm>
          <a:prstGeom prst="rect">
            <a:avLst/>
          </a:prstGeom>
          <a:ln w="0">
            <a:noFill/>
          </a:ln>
        </p:spPr>
      </p:pic>
      <p:sp>
        <p:nvSpPr>
          <p:cNvPr id="841" name="TextBox 25"/>
          <p:cNvSpPr/>
          <p:nvPr/>
        </p:nvSpPr>
        <p:spPr>
          <a:xfrm>
            <a:off x="731520" y="3228840"/>
            <a:ext cx="2044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f0066"/>
                </a:solidFill>
                <a:latin typeface="Arial"/>
                <a:ea typeface="DejaVu Sans"/>
              </a:rPr>
              <a:t>QR</a:t>
            </a:r>
            <a:r>
              <a:rPr b="0" lang="ru-RU" sz="1800" spc="-1" strike="noStrike">
                <a:solidFill>
                  <a:srgbClr val="0f0066"/>
                </a:solidFill>
                <a:latin typeface="Arial"/>
                <a:ea typeface="DejaVu Sans"/>
              </a:rPr>
              <a:t> код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f0066"/>
                </a:solidFill>
                <a:latin typeface="Arial"/>
                <a:ea typeface="DejaVu Sans"/>
              </a:rPr>
              <a:t>Для регистрации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2" name="Рисунок 28" descr=""/>
          <p:cNvPicPr/>
          <p:nvPr/>
        </p:nvPicPr>
        <p:blipFill>
          <a:blip r:embed="rId6"/>
          <a:stretch/>
        </p:blipFill>
        <p:spPr>
          <a:xfrm>
            <a:off x="9787320" y="51480"/>
            <a:ext cx="1145880" cy="1148040"/>
          </a:xfrm>
          <a:prstGeom prst="rect">
            <a:avLst/>
          </a:prstGeom>
          <a:ln w="0">
            <a:noFill/>
          </a:ln>
        </p:spPr>
      </p:pic>
      <p:pic>
        <p:nvPicPr>
          <p:cNvPr id="843" name="Рисунок 33" descr=""/>
          <p:cNvPicPr/>
          <p:nvPr/>
        </p:nvPicPr>
        <p:blipFill>
          <a:blip r:embed="rId7"/>
          <a:stretch/>
        </p:blipFill>
        <p:spPr>
          <a:xfrm flipH="1">
            <a:off x="8529120" y="51480"/>
            <a:ext cx="1209600" cy="1166400"/>
          </a:xfrm>
          <a:prstGeom prst="rect">
            <a:avLst/>
          </a:prstGeom>
          <a:ln w="0">
            <a:noFill/>
          </a:ln>
        </p:spPr>
      </p:pic>
      <p:sp>
        <p:nvSpPr>
          <p:cNvPr id="844" name="TextBox 39"/>
          <p:cNvSpPr/>
          <p:nvPr/>
        </p:nvSpPr>
        <p:spPr>
          <a:xfrm>
            <a:off x="4549680" y="-57600"/>
            <a:ext cx="1190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f0066"/>
                </a:solidFill>
                <a:latin typeface="Gogol"/>
                <a:ea typeface="DejaVu Sans"/>
              </a:rPr>
              <a:t>Спикеры: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TextBox 43"/>
          <p:cNvSpPr/>
          <p:nvPr/>
        </p:nvSpPr>
        <p:spPr>
          <a:xfrm>
            <a:off x="3901680" y="315000"/>
            <a:ext cx="615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451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Circe"/>
                <a:ea typeface="DejaVu Sans"/>
              </a:rPr>
              <a:t>Диляра Минрахманова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TextBox 45"/>
          <p:cNvSpPr/>
          <p:nvPr/>
        </p:nvSpPr>
        <p:spPr>
          <a:xfrm>
            <a:off x="5361480" y="12600"/>
            <a:ext cx="2142720" cy="9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451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Circe"/>
                <a:ea typeface="DejaVu Sans"/>
              </a:rPr>
              <a:t>Гоша Карцев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TextBox 46"/>
          <p:cNvSpPr/>
          <p:nvPr/>
        </p:nvSpPr>
        <p:spPr>
          <a:xfrm>
            <a:off x="3552120" y="1005840"/>
            <a:ext cx="615276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451"/>
              </a:spcAft>
            </a:pPr>
            <a:r>
              <a:rPr b="1" lang="ru-RU" sz="1050" spc="-1" strike="noStrike">
                <a:solidFill>
                  <a:srgbClr val="0f0066"/>
                </a:solidFill>
                <a:latin typeface="Circe"/>
                <a:ea typeface="DejaVu Sans"/>
              </a:rPr>
              <a:t>И другие топовые спикеры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8" name="Рисунок 48" descr=""/>
          <p:cNvPicPr/>
          <p:nvPr/>
        </p:nvPicPr>
        <p:blipFill>
          <a:blip r:embed="rId8"/>
          <a:stretch/>
        </p:blipFill>
        <p:spPr>
          <a:xfrm>
            <a:off x="2648160" y="3139200"/>
            <a:ext cx="4290480" cy="1523520"/>
          </a:xfrm>
          <a:prstGeom prst="rect">
            <a:avLst/>
          </a:prstGeom>
          <a:ln w="0">
            <a:noFill/>
          </a:ln>
        </p:spPr>
      </p:pic>
      <p:pic>
        <p:nvPicPr>
          <p:cNvPr id="849" name="Рисунок 50" descr=""/>
          <p:cNvPicPr/>
          <p:nvPr/>
        </p:nvPicPr>
        <p:blipFill>
          <a:blip r:embed="rId9"/>
          <a:stretch/>
        </p:blipFill>
        <p:spPr>
          <a:xfrm>
            <a:off x="4403520" y="4288320"/>
            <a:ext cx="1580760" cy="1037880"/>
          </a:xfrm>
          <a:prstGeom prst="rect">
            <a:avLst/>
          </a:prstGeom>
          <a:ln w="0">
            <a:noFill/>
          </a:ln>
        </p:spPr>
      </p:pic>
      <p:pic>
        <p:nvPicPr>
          <p:cNvPr id="850" name="Рисунок 52" descr=""/>
          <p:cNvPicPr/>
          <p:nvPr/>
        </p:nvPicPr>
        <p:blipFill>
          <a:blip r:embed="rId10"/>
          <a:stretch/>
        </p:blipFill>
        <p:spPr>
          <a:xfrm>
            <a:off x="5821560" y="1265400"/>
            <a:ext cx="2980080" cy="2178720"/>
          </a:xfrm>
          <a:prstGeom prst="rect">
            <a:avLst/>
          </a:prstGeom>
          <a:ln w="0">
            <a:noFill/>
          </a:ln>
        </p:spPr>
      </p:pic>
      <p:pic>
        <p:nvPicPr>
          <p:cNvPr id="851" name="Рисунок 56" descr=""/>
          <p:cNvPicPr/>
          <p:nvPr/>
        </p:nvPicPr>
        <p:blipFill>
          <a:blip r:embed="rId11"/>
          <a:stretch/>
        </p:blipFill>
        <p:spPr>
          <a:xfrm>
            <a:off x="8802000" y="2585520"/>
            <a:ext cx="3389760" cy="335160"/>
          </a:xfrm>
          <a:prstGeom prst="rect">
            <a:avLst/>
          </a:prstGeom>
          <a:ln w="0">
            <a:noFill/>
          </a:ln>
        </p:spPr>
      </p:pic>
      <p:pic>
        <p:nvPicPr>
          <p:cNvPr id="852" name="Рисунок 58" descr=""/>
          <p:cNvPicPr/>
          <p:nvPr/>
        </p:nvPicPr>
        <p:blipFill>
          <a:blip r:embed="rId12"/>
          <a:stretch/>
        </p:blipFill>
        <p:spPr>
          <a:xfrm>
            <a:off x="2137320" y="497160"/>
            <a:ext cx="3095280" cy="256680"/>
          </a:xfrm>
          <a:prstGeom prst="rect">
            <a:avLst/>
          </a:prstGeom>
          <a:ln w="0">
            <a:noFill/>
          </a:ln>
        </p:spPr>
      </p:pic>
      <p:pic>
        <p:nvPicPr>
          <p:cNvPr id="853" name="Рисунок 63" descr=""/>
          <p:cNvPicPr/>
          <p:nvPr/>
        </p:nvPicPr>
        <p:blipFill>
          <a:blip r:embed="rId13"/>
          <a:stretch/>
        </p:blipFill>
        <p:spPr>
          <a:xfrm>
            <a:off x="-7200" y="5933520"/>
            <a:ext cx="12198960" cy="207720"/>
          </a:xfrm>
          <a:prstGeom prst="rect">
            <a:avLst/>
          </a:prstGeom>
          <a:ln w="0">
            <a:noFill/>
          </a:ln>
        </p:spPr>
      </p:pic>
      <p:pic>
        <p:nvPicPr>
          <p:cNvPr id="854" name="Рисунок 65" descr=""/>
          <p:cNvPicPr/>
          <p:nvPr/>
        </p:nvPicPr>
        <p:blipFill>
          <a:blip r:embed="rId14"/>
          <a:stretch/>
        </p:blipFill>
        <p:spPr>
          <a:xfrm flipH="1">
            <a:off x="10970280" y="44280"/>
            <a:ext cx="1172880" cy="1162800"/>
          </a:xfrm>
          <a:prstGeom prst="rect">
            <a:avLst/>
          </a:prstGeom>
          <a:ln w="0">
            <a:noFill/>
          </a:ln>
        </p:spPr>
      </p:pic>
      <p:sp>
        <p:nvSpPr>
          <p:cNvPr id="855" name="TextBox 67"/>
          <p:cNvSpPr/>
          <p:nvPr/>
        </p:nvSpPr>
        <p:spPr>
          <a:xfrm>
            <a:off x="3684960" y="630360"/>
            <a:ext cx="612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451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Circe"/>
                <a:ea typeface="DejaVu Sans"/>
              </a:rPr>
              <a:t>Александр Цыпкин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object 7" descr=""/>
          <p:cNvPicPr/>
          <p:nvPr/>
        </p:nvPicPr>
        <p:blipFill>
          <a:blip r:embed="rId1"/>
          <a:stretch/>
        </p:blipFill>
        <p:spPr>
          <a:xfrm>
            <a:off x="13544280" y="293760"/>
            <a:ext cx="913320" cy="454680"/>
          </a:xfrm>
          <a:prstGeom prst="rect">
            <a:avLst/>
          </a:prstGeom>
          <a:ln w="0">
            <a:noFill/>
          </a:ln>
        </p:spPr>
      </p:pic>
      <p:sp>
        <p:nvSpPr>
          <p:cNvPr id="857" name="object 41"/>
          <p:cNvSpPr/>
          <p:nvPr/>
        </p:nvSpPr>
        <p:spPr>
          <a:xfrm flipH="1">
            <a:off x="-43200" y="-2880"/>
            <a:ext cx="1128600" cy="1394640"/>
          </a:xfrm>
          <a:custGeom>
            <a:avLst/>
            <a:gdLst>
              <a:gd name="textAreaLeft" fmla="*/ -360 w 1128600"/>
              <a:gd name="textAreaRight" fmla="*/ 1132920 w 1128600"/>
              <a:gd name="textAreaTop" fmla="*/ 0 h 1394640"/>
              <a:gd name="textAreaBottom" fmla="*/ 1400040 h 1394640"/>
            </a:gdLst>
            <a:ah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858" name="object 42"/>
          <p:cNvSpPr/>
          <p:nvPr/>
        </p:nvSpPr>
        <p:spPr>
          <a:xfrm>
            <a:off x="10667880" y="0"/>
            <a:ext cx="1518840" cy="1518840"/>
          </a:xfrm>
          <a:custGeom>
            <a:avLst/>
            <a:gdLst>
              <a:gd name="textAreaLeft" fmla="*/ 0 w 1518840"/>
              <a:gd name="textAreaRight" fmla="*/ 1523880 w 1518840"/>
              <a:gd name="textAreaTop" fmla="*/ 0 h 1518840"/>
              <a:gd name="textAreaBottom" fmla="*/ 1523880 h 1518840"/>
            </a:gdLst>
            <a:ah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859" name="Рисунок 5" descr=""/>
          <p:cNvPicPr/>
          <p:nvPr/>
        </p:nvPicPr>
        <p:blipFill>
          <a:blip r:embed="rId2"/>
          <a:stretch/>
        </p:blipFill>
        <p:spPr>
          <a:xfrm>
            <a:off x="695520" y="184680"/>
            <a:ext cx="779760" cy="474840"/>
          </a:xfrm>
          <a:prstGeom prst="rect">
            <a:avLst/>
          </a:prstGeom>
          <a:ln w="0">
            <a:noFill/>
          </a:ln>
        </p:spPr>
      </p:pic>
      <p:pic>
        <p:nvPicPr>
          <p:cNvPr id="860" name="Рисунок 6" descr=""/>
          <p:cNvPicPr/>
          <p:nvPr/>
        </p:nvPicPr>
        <p:blipFill>
          <a:blip r:embed="rId3"/>
          <a:stretch/>
        </p:blipFill>
        <p:spPr>
          <a:xfrm>
            <a:off x="1496160" y="192600"/>
            <a:ext cx="9199080" cy="474840"/>
          </a:xfrm>
          <a:prstGeom prst="rect">
            <a:avLst/>
          </a:prstGeom>
          <a:ln w="0">
            <a:noFill/>
          </a:ln>
        </p:spPr>
      </p:pic>
      <p:sp>
        <p:nvSpPr>
          <p:cNvPr id="861" name="TextBox 7"/>
          <p:cNvSpPr/>
          <p:nvPr/>
        </p:nvSpPr>
        <p:spPr>
          <a:xfrm>
            <a:off x="1854000" y="146160"/>
            <a:ext cx="904356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>
              <a:lnSpc>
                <a:spcPts val="3421"/>
              </a:lnSpc>
              <a:spcBef>
                <a:spcPts val="99"/>
              </a:spcBef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DejaVu Sans"/>
              </a:rPr>
              <a:t>ЕДИНЫЙ КОНТАКТ-ЦЕНТР ПО МЕРАМ ПОДДЕРЖКИ БИЗНЕСА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2" name="Рисунок 11" descr=""/>
          <p:cNvPicPr/>
          <p:nvPr/>
        </p:nvPicPr>
        <p:blipFill>
          <a:blip r:embed="rId4"/>
          <a:stretch/>
        </p:blipFill>
        <p:spPr>
          <a:xfrm>
            <a:off x="1758240" y="826560"/>
            <a:ext cx="8674560" cy="47880"/>
          </a:xfrm>
          <a:prstGeom prst="rect">
            <a:avLst/>
          </a:prstGeom>
          <a:ln w="0">
            <a:noFill/>
          </a:ln>
        </p:spPr>
      </p:pic>
      <p:grpSp>
        <p:nvGrpSpPr>
          <p:cNvPr id="863" name="Группа 42"/>
          <p:cNvGrpSpPr/>
          <p:nvPr/>
        </p:nvGrpSpPr>
        <p:grpSpPr>
          <a:xfrm>
            <a:off x="6095880" y="5695920"/>
            <a:ext cx="5893200" cy="1161720"/>
            <a:chOff x="6095880" y="5695920"/>
            <a:chExt cx="5893200" cy="1161720"/>
          </a:xfrm>
        </p:grpSpPr>
        <p:sp>
          <p:nvSpPr>
            <p:cNvPr id="864" name="Скругленный прямоугольник 6"/>
            <p:cNvSpPr/>
            <p:nvPr/>
          </p:nvSpPr>
          <p:spPr>
            <a:xfrm>
              <a:off x="8557560" y="5992560"/>
              <a:ext cx="1474200" cy="865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9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865" name="Рисунок 30" descr=""/>
            <p:cNvPicPr/>
            <p:nvPr/>
          </p:nvPicPr>
          <p:blipFill>
            <a:blip r:embed="rId5"/>
            <a:stretch/>
          </p:blipFill>
          <p:spPr>
            <a:xfrm>
              <a:off x="6753600" y="5695920"/>
              <a:ext cx="5235480" cy="67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6" name="Рисунок 6" descr=""/>
            <p:cNvPicPr/>
            <p:nvPr/>
          </p:nvPicPr>
          <p:blipFill>
            <a:blip r:embed="rId6"/>
            <a:stretch/>
          </p:blipFill>
          <p:spPr>
            <a:xfrm>
              <a:off x="7788960" y="6368760"/>
              <a:ext cx="2248560" cy="28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7" name="Рисунок 46" descr=""/>
            <p:cNvPicPr/>
            <p:nvPr/>
          </p:nvPicPr>
          <p:blipFill>
            <a:blip r:embed="rId7"/>
            <a:stretch/>
          </p:blipFill>
          <p:spPr>
            <a:xfrm>
              <a:off x="6095880" y="5851800"/>
              <a:ext cx="763560" cy="573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8" name="Рисунок 1" descr=""/>
            <p:cNvPicPr/>
            <p:nvPr/>
          </p:nvPicPr>
          <p:blipFill>
            <a:blip r:embed="rId8"/>
            <a:stretch/>
          </p:blipFill>
          <p:spPr>
            <a:xfrm>
              <a:off x="6795720" y="6300720"/>
              <a:ext cx="863280" cy="42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9" name="Рисунок 48" descr=""/>
            <p:cNvPicPr/>
            <p:nvPr/>
          </p:nvPicPr>
          <p:blipFill>
            <a:blip r:embed="rId9"/>
            <a:stretch/>
          </p:blipFill>
          <p:spPr>
            <a:xfrm>
              <a:off x="10161360" y="6245640"/>
              <a:ext cx="1474200" cy="535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70" name="Рисунок 30" descr=""/>
          <p:cNvPicPr/>
          <p:nvPr/>
        </p:nvPicPr>
        <p:blipFill>
          <a:blip r:embed="rId10"/>
          <a:srcRect l="20610" t="-15116" r="48757" b="921"/>
          <a:stretch/>
        </p:blipFill>
        <p:spPr>
          <a:xfrm>
            <a:off x="0" y="1139760"/>
            <a:ext cx="1923480" cy="859320"/>
          </a:xfrm>
          <a:prstGeom prst="rect">
            <a:avLst/>
          </a:prstGeom>
          <a:ln w="0">
            <a:noFill/>
          </a:ln>
        </p:spPr>
      </p:pic>
      <p:pic>
        <p:nvPicPr>
          <p:cNvPr id="871" name="Рисунок 21" descr=""/>
          <p:cNvPicPr/>
          <p:nvPr/>
        </p:nvPicPr>
        <p:blipFill>
          <a:blip r:embed="rId11"/>
          <a:srcRect l="9042" t="9527" r="10089" b="10396"/>
          <a:stretch/>
        </p:blipFill>
        <p:spPr>
          <a:xfrm>
            <a:off x="2157840" y="1003680"/>
            <a:ext cx="1373040" cy="1359360"/>
          </a:xfrm>
          <a:prstGeom prst="rect">
            <a:avLst/>
          </a:prstGeom>
          <a:ln w="0">
            <a:noFill/>
          </a:ln>
        </p:spPr>
      </p:pic>
      <p:grpSp>
        <p:nvGrpSpPr>
          <p:cNvPr id="872" name="Группа 22"/>
          <p:cNvGrpSpPr/>
          <p:nvPr/>
        </p:nvGrpSpPr>
        <p:grpSpPr>
          <a:xfrm>
            <a:off x="156600" y="3087720"/>
            <a:ext cx="2000880" cy="569160"/>
            <a:chOff x="156600" y="3087720"/>
            <a:chExt cx="2000880" cy="569160"/>
          </a:xfrm>
        </p:grpSpPr>
        <p:pic>
          <p:nvPicPr>
            <p:cNvPr id="873" name="Рисунок 23" descr=""/>
            <p:cNvPicPr/>
            <p:nvPr/>
          </p:nvPicPr>
          <p:blipFill>
            <a:blip r:embed="rId12"/>
            <a:stretch/>
          </p:blipFill>
          <p:spPr>
            <a:xfrm>
              <a:off x="156600" y="3087720"/>
              <a:ext cx="1359000" cy="410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74" name="Прямоугольник 24"/>
            <p:cNvSpPr/>
            <p:nvPr/>
          </p:nvSpPr>
          <p:spPr>
            <a:xfrm>
              <a:off x="590040" y="3339360"/>
              <a:ext cx="1567440" cy="31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АНО «ЦЕНТР КЛАСТЕРНОГО РАЗВИТИЯ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И ПРОЕКТНОГО УПРАВЛЕНИЯ 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500" spc="-1" strike="noStrike">
                  <a:solidFill>
                    <a:srgbClr val="000000"/>
                  </a:solidFill>
                  <a:latin typeface="Segoe UI"/>
                  <a:ea typeface="Open Sans"/>
                </a:rPr>
                <a:t>РЕСПУБЛИКИ ТАТАРСТАН»</a:t>
              </a:r>
              <a:endParaRPr b="0" lang="ru-RU" sz="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875" name="Рисунок 484" descr=""/>
          <p:cNvPicPr/>
          <p:nvPr/>
        </p:nvPicPr>
        <p:blipFill>
          <a:blip r:embed="rId13"/>
          <a:stretch/>
        </p:blipFill>
        <p:spPr>
          <a:xfrm>
            <a:off x="1993680" y="2498040"/>
            <a:ext cx="1700640" cy="1681920"/>
          </a:xfrm>
          <a:prstGeom prst="rect">
            <a:avLst/>
          </a:prstGeom>
          <a:ln w="0">
            <a:noFill/>
          </a:ln>
        </p:spPr>
      </p:pic>
      <p:sp>
        <p:nvSpPr>
          <p:cNvPr id="876" name="object 8"/>
          <p:cNvSpPr/>
          <p:nvPr/>
        </p:nvSpPr>
        <p:spPr>
          <a:xfrm>
            <a:off x="4267800" y="1392120"/>
            <a:ext cx="1328400" cy="54504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77" name="Рисунок 6" descr=""/>
          <p:cNvPicPr/>
          <p:nvPr/>
        </p:nvPicPr>
        <p:blipFill>
          <a:blip r:embed="rId15"/>
          <a:stretch/>
        </p:blipFill>
        <p:spPr>
          <a:xfrm>
            <a:off x="68760" y="4838760"/>
            <a:ext cx="2033640" cy="323280"/>
          </a:xfrm>
          <a:prstGeom prst="rect">
            <a:avLst/>
          </a:prstGeom>
          <a:ln w="0">
            <a:noFill/>
          </a:ln>
        </p:spPr>
      </p:pic>
      <p:pic>
        <p:nvPicPr>
          <p:cNvPr id="878" name="Picture 2" descr="http://qrcoder.ru/code/?https%3A%2F%2Ft.me%2Fgarfondrt&amp;4&amp;0"/>
          <p:cNvPicPr/>
          <p:nvPr/>
        </p:nvPicPr>
        <p:blipFill>
          <a:blip r:embed="rId16"/>
          <a:srcRect l="12139" t="8245" r="7959" b="7930"/>
          <a:stretch/>
        </p:blipFill>
        <p:spPr>
          <a:xfrm>
            <a:off x="2157840" y="4314960"/>
            <a:ext cx="1448280" cy="1409760"/>
          </a:xfrm>
          <a:prstGeom prst="rect">
            <a:avLst/>
          </a:prstGeom>
          <a:ln w="0">
            <a:noFill/>
          </a:ln>
        </p:spPr>
      </p:pic>
      <p:pic>
        <p:nvPicPr>
          <p:cNvPr id="879" name="Рисунок 30" descr=""/>
          <p:cNvPicPr/>
          <p:nvPr/>
        </p:nvPicPr>
        <p:blipFill>
          <a:blip r:embed="rId17"/>
          <a:stretch/>
        </p:blipFill>
        <p:spPr>
          <a:xfrm>
            <a:off x="5924520" y="885600"/>
            <a:ext cx="1649520" cy="1649520"/>
          </a:xfrm>
          <a:prstGeom prst="rect">
            <a:avLst/>
          </a:prstGeom>
          <a:ln w="0">
            <a:noFill/>
          </a:ln>
        </p:spPr>
      </p:pic>
      <p:sp>
        <p:nvSpPr>
          <p:cNvPr id="880" name="TextBox 31"/>
          <p:cNvSpPr/>
          <p:nvPr/>
        </p:nvSpPr>
        <p:spPr>
          <a:xfrm>
            <a:off x="4064400" y="2702520"/>
            <a:ext cx="1992240" cy="12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1680">
              <a:lnSpc>
                <a:spcPts val="2395"/>
              </a:lnSpc>
            </a:pPr>
            <a:r>
              <a:rPr b="0" lang="ru-RU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Телеграм-канал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680">
              <a:lnSpc>
                <a:spcPct val="100000"/>
              </a:lnSpc>
            </a:pPr>
            <a:r>
              <a:rPr b="1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Мой бизнес Республика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1" name="Рисунок 8" descr=""/>
          <p:cNvPicPr/>
          <p:nvPr/>
        </p:nvPicPr>
        <p:blipFill>
          <a:blip r:embed="rId18"/>
          <a:stretch/>
        </p:blipFill>
        <p:spPr>
          <a:xfrm>
            <a:off x="6088320" y="2768040"/>
            <a:ext cx="1321560" cy="1359360"/>
          </a:xfrm>
          <a:prstGeom prst="rect">
            <a:avLst/>
          </a:prstGeom>
          <a:ln w="0">
            <a:noFill/>
          </a:ln>
        </p:spPr>
      </p:pic>
      <p:sp>
        <p:nvSpPr>
          <p:cNvPr id="882" name="TextBox 34"/>
          <p:cNvSpPr/>
          <p:nvPr/>
        </p:nvSpPr>
        <p:spPr>
          <a:xfrm>
            <a:off x="7635960" y="1311840"/>
            <a:ext cx="19922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1680">
              <a:lnSpc>
                <a:spcPts val="2395"/>
              </a:lnSpc>
            </a:pPr>
            <a:r>
              <a:rPr b="0" lang="ru-RU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Телеграм-канал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680">
              <a:lnSpc>
                <a:spcPct val="100000"/>
              </a:lnSpc>
            </a:pPr>
            <a:r>
              <a:rPr b="1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РЛК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3" name="Рисунок 3" descr=""/>
          <p:cNvPicPr/>
          <p:nvPr/>
        </p:nvPicPr>
        <p:blipFill>
          <a:blip r:embed="rId19"/>
          <a:stretch/>
        </p:blipFill>
        <p:spPr>
          <a:xfrm>
            <a:off x="9900360" y="1038240"/>
            <a:ext cx="1333440" cy="1324800"/>
          </a:xfrm>
          <a:prstGeom prst="rect">
            <a:avLst/>
          </a:prstGeom>
          <a:ln w="0">
            <a:noFill/>
          </a:ln>
        </p:spPr>
      </p:pic>
      <p:pic>
        <p:nvPicPr>
          <p:cNvPr id="884" name="Рисунок 47" descr="Телефон"/>
          <p:cNvPicPr/>
          <p:nvPr/>
        </p:nvPicPr>
        <p:blipFill>
          <a:blip r:embed="rId20"/>
          <a:stretch/>
        </p:blipFill>
        <p:spPr>
          <a:xfrm>
            <a:off x="7802640" y="4335480"/>
            <a:ext cx="431640" cy="474480"/>
          </a:xfrm>
          <a:prstGeom prst="rect">
            <a:avLst/>
          </a:prstGeom>
          <a:ln w="0">
            <a:noFill/>
          </a:ln>
        </p:spPr>
      </p:pic>
      <p:grpSp>
        <p:nvGrpSpPr>
          <p:cNvPr id="885" name="object 19"/>
          <p:cNvGrpSpPr/>
          <p:nvPr/>
        </p:nvGrpSpPr>
        <p:grpSpPr>
          <a:xfrm>
            <a:off x="7943400" y="5002200"/>
            <a:ext cx="206640" cy="312840"/>
            <a:chOff x="7943400" y="5002200"/>
            <a:chExt cx="206640" cy="312840"/>
          </a:xfrm>
        </p:grpSpPr>
        <p:pic>
          <p:nvPicPr>
            <p:cNvPr id="886" name="object 20" descr=""/>
            <p:cNvPicPr/>
            <p:nvPr/>
          </p:nvPicPr>
          <p:blipFill>
            <a:blip r:embed="rId21"/>
            <a:stretch/>
          </p:blipFill>
          <p:spPr>
            <a:xfrm>
              <a:off x="7977960" y="5271120"/>
              <a:ext cx="143640" cy="4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7" name="object 21" descr=""/>
            <p:cNvPicPr/>
            <p:nvPr/>
          </p:nvPicPr>
          <p:blipFill>
            <a:blip r:embed="rId22"/>
            <a:stretch/>
          </p:blipFill>
          <p:spPr>
            <a:xfrm>
              <a:off x="7995600" y="5054040"/>
              <a:ext cx="102960" cy="102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88" name="object 22"/>
            <p:cNvSpPr/>
            <p:nvPr/>
          </p:nvSpPr>
          <p:spPr>
            <a:xfrm>
              <a:off x="7943400" y="5002200"/>
              <a:ext cx="206640" cy="286920"/>
            </a:xfrm>
            <a:custGeom>
              <a:avLst/>
              <a:gdLst>
                <a:gd name="textAreaLeft" fmla="*/ 0 w 206640"/>
                <a:gd name="textAreaRight" fmla="*/ 211680 w 206640"/>
                <a:gd name="textAreaTop" fmla="*/ 0 h 286920"/>
                <a:gd name="textAreaBottom" fmla="*/ 291960 h 286920"/>
              </a:gdLst>
              <a:ah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cxnSp>
        <p:nvCxnSpPr>
          <p:cNvPr id="889" name="Прямая соединительная линия 52"/>
          <p:cNvCxnSpPr/>
          <p:nvPr/>
        </p:nvCxnSpPr>
        <p:spPr>
          <a:xfrm>
            <a:off x="7853760" y="4880880"/>
            <a:ext cx="3210840" cy="86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890" name="TextBox 49"/>
          <p:cNvSpPr/>
          <p:nvPr/>
        </p:nvSpPr>
        <p:spPr>
          <a:xfrm>
            <a:off x="8239680" y="4349160"/>
            <a:ext cx="2994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+7 (843) 524 90 90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Казань,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ул. Петербургская 28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1" name="Рисунок 4" descr=""/>
          <p:cNvPicPr/>
          <p:nvPr/>
        </p:nvPicPr>
        <p:blipFill>
          <a:blip r:embed="rId23"/>
          <a:srcRect l="5940" t="5975" r="8825" b="4913"/>
          <a:stretch/>
        </p:blipFill>
        <p:spPr>
          <a:xfrm>
            <a:off x="6057000" y="4275000"/>
            <a:ext cx="1409040" cy="1449720"/>
          </a:xfrm>
          <a:prstGeom prst="rect">
            <a:avLst/>
          </a:prstGeom>
          <a:ln w="0">
            <a:noFill/>
          </a:ln>
        </p:spPr>
      </p:pic>
      <p:sp>
        <p:nvSpPr>
          <p:cNvPr id="892" name="TextBox 6"/>
          <p:cNvSpPr/>
          <p:nvPr/>
        </p:nvSpPr>
        <p:spPr>
          <a:xfrm>
            <a:off x="4064400" y="4402080"/>
            <a:ext cx="2361960" cy="12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1680">
              <a:lnSpc>
                <a:spcPts val="2395"/>
              </a:lnSpc>
            </a:pPr>
            <a:r>
              <a:rPr b="0" lang="ru-RU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Канал в </a:t>
            </a:r>
            <a:r>
              <a:rPr b="0" lang="en-US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MAX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680">
              <a:lnSpc>
                <a:spcPct val="100000"/>
              </a:lnSpc>
            </a:pPr>
            <a:r>
              <a:rPr b="1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Мой бизнес Республика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3" name="Рисунок 1" descr=""/>
          <p:cNvPicPr/>
          <p:nvPr/>
        </p:nvPicPr>
        <p:blipFill>
          <a:blip r:embed="rId24"/>
          <a:stretch/>
        </p:blipFill>
        <p:spPr>
          <a:xfrm>
            <a:off x="7751520" y="2593080"/>
            <a:ext cx="3669840" cy="171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ject 69"/>
          <p:cNvSpPr/>
          <p:nvPr/>
        </p:nvSpPr>
        <p:spPr>
          <a:xfrm>
            <a:off x="5691960" y="1179720"/>
            <a:ext cx="489348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2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200" spc="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2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800" spc="-12" strike="noStrike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object 70"/>
          <p:cNvSpPr/>
          <p:nvPr/>
        </p:nvSpPr>
        <p:spPr>
          <a:xfrm>
            <a:off x="7863840" y="2898000"/>
            <a:ext cx="1851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object 71" descr=""/>
          <p:cNvPicPr/>
          <p:nvPr/>
        </p:nvPicPr>
        <p:blipFill>
          <a:blip r:embed="rId1"/>
          <a:stretch/>
        </p:blipFill>
        <p:spPr>
          <a:xfrm>
            <a:off x="6726960" y="212256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168" name="object 72" descr=""/>
          <p:cNvPicPr/>
          <p:nvPr/>
        </p:nvPicPr>
        <p:blipFill>
          <a:blip r:embed="rId2"/>
          <a:stretch/>
        </p:blipFill>
        <p:spPr>
          <a:xfrm>
            <a:off x="6726960" y="288036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169" name="object 73" descr=""/>
          <p:cNvPicPr/>
          <p:nvPr/>
        </p:nvPicPr>
        <p:blipFill>
          <a:blip r:embed="rId3"/>
          <a:stretch/>
        </p:blipFill>
        <p:spPr>
          <a:xfrm>
            <a:off x="6697800" y="393084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170" name="object 74"/>
          <p:cNvSpPr/>
          <p:nvPr/>
        </p:nvSpPr>
        <p:spPr>
          <a:xfrm>
            <a:off x="5509800" y="2122560"/>
            <a:ext cx="807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object 75"/>
          <p:cNvSpPr/>
          <p:nvPr/>
        </p:nvSpPr>
        <p:spPr>
          <a:xfrm>
            <a:off x="5497200" y="2904840"/>
            <a:ext cx="5493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object 76"/>
          <p:cNvSpPr/>
          <p:nvPr/>
        </p:nvSpPr>
        <p:spPr>
          <a:xfrm>
            <a:off x="5508720" y="3930840"/>
            <a:ext cx="7747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object 77"/>
          <p:cNvSpPr/>
          <p:nvPr/>
        </p:nvSpPr>
        <p:spPr>
          <a:xfrm>
            <a:off x="5404320" y="1095840"/>
            <a:ext cx="5049720" cy="718200"/>
          </a:xfrm>
          <a:custGeom>
            <a:avLst/>
            <a:gdLst>
              <a:gd name="textAreaLeft" fmla="*/ 0 w 5049720"/>
              <a:gd name="textAreaRight" fmla="*/ 5051160 w 5049720"/>
              <a:gd name="textAreaTop" fmla="*/ 0 h 718200"/>
              <a:gd name="textAreaBottom" fmla="*/ 719640 h 71820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4" name="object 79"/>
          <p:cNvSpPr/>
          <p:nvPr/>
        </p:nvSpPr>
        <p:spPr>
          <a:xfrm>
            <a:off x="7863840" y="1983600"/>
            <a:ext cx="18500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b="0" lang="ru-RU" sz="1800" spc="-2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500</a:t>
            </a:r>
            <a:r>
              <a:rPr b="1" lang="ru-RU" sz="1800" spc="-26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4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3"/>
          <p:cNvSpPr/>
          <p:nvPr/>
        </p:nvSpPr>
        <p:spPr>
          <a:xfrm>
            <a:off x="7859520" y="3790440"/>
            <a:ext cx="394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8,0 %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9492480" y="672840"/>
            <a:ext cx="1808280" cy="718200"/>
          </a:xfrm>
          <a:prstGeom prst="rect">
            <a:avLst/>
          </a:prstGeom>
          <a:ln w="0">
            <a:noFill/>
          </a:ln>
        </p:spPr>
      </p:pic>
      <p:sp>
        <p:nvSpPr>
          <p:cNvPr id="177" name="TextBox 3"/>
          <p:cNvSpPr/>
          <p:nvPr/>
        </p:nvSpPr>
        <p:spPr>
          <a:xfrm>
            <a:off x="184320" y="2050200"/>
            <a:ext cx="1213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4"/>
          <p:cNvSpPr/>
          <p:nvPr/>
        </p:nvSpPr>
        <p:spPr>
          <a:xfrm>
            <a:off x="184320" y="2878920"/>
            <a:ext cx="2576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араллелограмм 7"/>
          <p:cNvSpPr/>
          <p:nvPr/>
        </p:nvSpPr>
        <p:spPr>
          <a:xfrm>
            <a:off x="595440" y="11556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21"/>
          <p:cNvSpPr/>
          <p:nvPr/>
        </p:nvSpPr>
        <p:spPr>
          <a:xfrm>
            <a:off x="5404320" y="5272200"/>
            <a:ext cx="6103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https://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МСП.РФ/</a:t>
            </a: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services/microloan/promo/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22"/>
          <p:cNvSpPr/>
          <p:nvPr/>
        </p:nvSpPr>
        <p:spPr>
          <a:xfrm>
            <a:off x="5404320" y="4670640"/>
            <a:ext cx="613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8(843)222-90-62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object 5"/>
          <p:cNvSpPr/>
          <p:nvPr/>
        </p:nvSpPr>
        <p:spPr>
          <a:xfrm>
            <a:off x="472320" y="263340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500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тысяч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c00000"/>
                </a:solidFill>
                <a:latin typeface="Calibri"/>
                <a:ea typeface="DejaVu Sans"/>
              </a:rPr>
              <a:t>1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object 5"/>
          <p:cNvSpPr/>
          <p:nvPr/>
        </p:nvSpPr>
        <p:spPr>
          <a:xfrm>
            <a:off x="476640" y="2911320"/>
            <a:ext cx="241740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поручительство ГФ РТ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object 5"/>
          <p:cNvSpPr/>
          <p:nvPr/>
        </p:nvSpPr>
        <p:spPr>
          <a:xfrm>
            <a:off x="444960" y="3359160"/>
            <a:ext cx="331920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object 5"/>
          <p:cNvSpPr/>
          <p:nvPr/>
        </p:nvSpPr>
        <p:spPr>
          <a:xfrm>
            <a:off x="444960" y="3610440"/>
            <a:ext cx="4121280" cy="5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 Поручительство ФЛ или ЮЛ + Залог + поручительство ГФ РТ до 50%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object 5"/>
          <p:cNvSpPr/>
          <p:nvPr/>
        </p:nvSpPr>
        <p:spPr>
          <a:xfrm>
            <a:off x="444960" y="3994200"/>
            <a:ext cx="270540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 + поручительство ГФ РТ до 50%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object 5"/>
          <p:cNvSpPr/>
          <p:nvPr/>
        </p:nvSpPr>
        <p:spPr>
          <a:xfrm>
            <a:off x="416880" y="5414760"/>
            <a:ext cx="23958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2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c00000"/>
                </a:solidFill>
                <a:latin typeface="Calibri"/>
                <a:ea typeface="DejaVu Sans"/>
              </a:rPr>
              <a:t>5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object 5"/>
          <p:cNvSpPr/>
          <p:nvPr/>
        </p:nvSpPr>
        <p:spPr>
          <a:xfrm>
            <a:off x="416880" y="5926320"/>
            <a:ext cx="412056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 Поручительство ФЛ или ЮЛ + Залог + поручительство ГФ РТ до 50%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object 5"/>
          <p:cNvSpPr/>
          <p:nvPr/>
        </p:nvSpPr>
        <p:spPr>
          <a:xfrm>
            <a:off x="444960" y="5697000"/>
            <a:ext cx="319932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object 5"/>
          <p:cNvSpPr/>
          <p:nvPr/>
        </p:nvSpPr>
        <p:spPr>
          <a:xfrm>
            <a:off x="528480" y="1131120"/>
            <a:ext cx="2417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object 5"/>
          <p:cNvSpPr/>
          <p:nvPr/>
        </p:nvSpPr>
        <p:spPr>
          <a:xfrm>
            <a:off x="9976320" y="6185160"/>
            <a:ext cx="4121280" cy="81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ФЛ- физическое лицо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ЮЛ- юридическое лицо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ГФ РТ – НО Гарантийный Фонд РТ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"/>
          <p:cNvSpPr/>
          <p:nvPr/>
        </p:nvSpPr>
        <p:spPr>
          <a:xfrm>
            <a:off x="444960" y="450216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1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c00000"/>
                </a:solidFill>
                <a:latin typeface="Calibri"/>
                <a:ea typeface="DejaVu Sans"/>
              </a:rPr>
              <a:t>2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object 5"/>
          <p:cNvSpPr/>
          <p:nvPr/>
        </p:nvSpPr>
        <p:spPr>
          <a:xfrm>
            <a:off x="451080" y="4719600"/>
            <a:ext cx="341532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 + Залог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object 5"/>
          <p:cNvSpPr/>
          <p:nvPr/>
        </p:nvSpPr>
        <p:spPr>
          <a:xfrm>
            <a:off x="448560" y="4938480"/>
            <a:ext cx="358596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 + поручительство ГФ РТ до 50%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85"/>
          <p:cNvSpPr/>
          <p:nvPr/>
        </p:nvSpPr>
        <p:spPr>
          <a:xfrm>
            <a:off x="3591000" y="992160"/>
            <a:ext cx="45842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100" spc="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1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400" spc="-12" strike="noStrike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Скругленный прямоугольник 13"/>
          <p:cNvSpPr/>
          <p:nvPr/>
        </p:nvSpPr>
        <p:spPr>
          <a:xfrm>
            <a:off x="3341880" y="970560"/>
            <a:ext cx="5284080" cy="6663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97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7855200" y="671400"/>
            <a:ext cx="1541520" cy="576360"/>
          </a:xfrm>
          <a:prstGeom prst="rect">
            <a:avLst/>
          </a:prstGeom>
          <a:ln w="0">
            <a:noFill/>
          </a:ln>
        </p:spPr>
      </p:pic>
      <p:sp>
        <p:nvSpPr>
          <p:cNvPr id="198" name="Параллелограмм 7"/>
          <p:cNvSpPr/>
          <p:nvPr/>
        </p:nvSpPr>
        <p:spPr>
          <a:xfrm>
            <a:off x="241920" y="115560"/>
            <a:ext cx="11483280" cy="5763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object 70"/>
          <p:cNvSpPr/>
          <p:nvPr/>
        </p:nvSpPr>
        <p:spPr>
          <a:xfrm>
            <a:off x="5259600" y="1810080"/>
            <a:ext cx="1851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8"/>
          <p:cNvSpPr/>
          <p:nvPr/>
        </p:nvSpPr>
        <p:spPr>
          <a:xfrm>
            <a:off x="1228320" y="2062800"/>
            <a:ext cx="9914760" cy="43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  <a:ea typeface="Calibri"/>
              </a:rPr>
              <a:t>	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субъекты МСП, отвечающие хотя бы одному из требований: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питания»; класс 71 «Деятельность в области архитектуры и инженерно-технического проектирования; технических испытаний, исследования и анализа», класс 72 «Научные исследования и разработки» раздела M «Деятельность профессиональная, научная и техническая» общероссийского классификатора видов экономической деятельности ОК 029-2014 (КДЕС Ред. 2)</a:t>
            </a:r>
            <a:r>
              <a:rPr b="0" lang="ru-RU" sz="1400" spc="-15" strike="noStrike">
                <a:solidFill>
                  <a:schemeClr val="dk1"/>
                </a:solidFill>
                <a:latin typeface="Calibri"/>
                <a:ea typeface="Calibri"/>
              </a:rPr>
              <a:t>, класс 79 «Деятельность туристических агентств и прочих организаций, предоставляющих услуги в сфере туризма» раздела N «Деятельность административная и сопутствующие дополнительные услуги»   общероссийского классификатора видов экономической деятельности ОК 029-2014 (КДЕС Ред. 2)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имеющий в 202</a:t>
            </a:r>
            <a:r>
              <a:rPr b="0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4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 и/или в 202</a:t>
            </a:r>
            <a:r>
              <a:rPr b="0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5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 году действующий экспортный контракт с подтвержденной отгрузкой;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состоят в реестре малых технологических компаний в соответствии с   Федеральным законом от 04.08.2023 № 478-ФЗ;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является субъектом креативной индустрии в соответствии с Федеральным законом от 08 августа 2024г. № 330-ФЗ «О развитии креативных (творческих) индустрий в Российской Федерации».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69"/>
          <p:cNvSpPr/>
          <p:nvPr/>
        </p:nvSpPr>
        <p:spPr>
          <a:xfrm>
            <a:off x="5691960" y="1179720"/>
            <a:ext cx="489348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2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200" spc="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2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800" spc="-12" strike="noStrike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bject 70"/>
          <p:cNvSpPr/>
          <p:nvPr/>
        </p:nvSpPr>
        <p:spPr>
          <a:xfrm>
            <a:off x="7863840" y="2898000"/>
            <a:ext cx="1851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object 71" descr=""/>
          <p:cNvPicPr/>
          <p:nvPr/>
        </p:nvPicPr>
        <p:blipFill>
          <a:blip r:embed="rId1"/>
          <a:stretch/>
        </p:blipFill>
        <p:spPr>
          <a:xfrm>
            <a:off x="6726960" y="212256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204" name="object 72" descr=""/>
          <p:cNvPicPr/>
          <p:nvPr/>
        </p:nvPicPr>
        <p:blipFill>
          <a:blip r:embed="rId2"/>
          <a:stretch/>
        </p:blipFill>
        <p:spPr>
          <a:xfrm>
            <a:off x="6726960" y="288036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205" name="object 73" descr=""/>
          <p:cNvPicPr/>
          <p:nvPr/>
        </p:nvPicPr>
        <p:blipFill>
          <a:blip r:embed="rId3"/>
          <a:stretch/>
        </p:blipFill>
        <p:spPr>
          <a:xfrm>
            <a:off x="6697800" y="393084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206" name="object 74"/>
          <p:cNvSpPr/>
          <p:nvPr/>
        </p:nvSpPr>
        <p:spPr>
          <a:xfrm>
            <a:off x="5509800" y="2122560"/>
            <a:ext cx="807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object 75"/>
          <p:cNvSpPr/>
          <p:nvPr/>
        </p:nvSpPr>
        <p:spPr>
          <a:xfrm>
            <a:off x="5497200" y="2904840"/>
            <a:ext cx="5493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76"/>
          <p:cNvSpPr/>
          <p:nvPr/>
        </p:nvSpPr>
        <p:spPr>
          <a:xfrm>
            <a:off x="5508720" y="3930840"/>
            <a:ext cx="7747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77"/>
          <p:cNvSpPr/>
          <p:nvPr/>
        </p:nvSpPr>
        <p:spPr>
          <a:xfrm>
            <a:off x="5404320" y="1095840"/>
            <a:ext cx="5049720" cy="718200"/>
          </a:xfrm>
          <a:custGeom>
            <a:avLst/>
            <a:gdLst>
              <a:gd name="textAreaLeft" fmla="*/ 0 w 5049720"/>
              <a:gd name="textAreaRight" fmla="*/ 5051160 w 5049720"/>
              <a:gd name="textAreaTop" fmla="*/ 0 h 718200"/>
              <a:gd name="textAreaBottom" fmla="*/ 719640 h 71820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210" name="object 79"/>
          <p:cNvSpPr/>
          <p:nvPr/>
        </p:nvSpPr>
        <p:spPr>
          <a:xfrm>
            <a:off x="7863840" y="1983600"/>
            <a:ext cx="18500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b="0" lang="ru-RU" sz="1800" spc="-2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b="1" lang="ru-RU" sz="1800" spc="-26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4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3"/>
          <p:cNvSpPr/>
          <p:nvPr/>
        </p:nvSpPr>
        <p:spPr>
          <a:xfrm>
            <a:off x="7859520" y="3790440"/>
            <a:ext cx="394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8,0 %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9492480" y="672840"/>
            <a:ext cx="1808280" cy="718200"/>
          </a:xfrm>
          <a:prstGeom prst="rect">
            <a:avLst/>
          </a:prstGeom>
          <a:ln w="0">
            <a:noFill/>
          </a:ln>
        </p:spPr>
      </p:pic>
      <p:sp>
        <p:nvSpPr>
          <p:cNvPr id="213" name="TextBox 3"/>
          <p:cNvSpPr/>
          <p:nvPr/>
        </p:nvSpPr>
        <p:spPr>
          <a:xfrm>
            <a:off x="184320" y="2050200"/>
            <a:ext cx="1213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4"/>
          <p:cNvSpPr/>
          <p:nvPr/>
        </p:nvSpPr>
        <p:spPr>
          <a:xfrm>
            <a:off x="184320" y="2878920"/>
            <a:ext cx="2576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араллелограмм 7"/>
          <p:cNvSpPr/>
          <p:nvPr/>
        </p:nvSpPr>
        <p:spPr>
          <a:xfrm>
            <a:off x="595440" y="11556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Box 21"/>
          <p:cNvSpPr/>
          <p:nvPr/>
        </p:nvSpPr>
        <p:spPr>
          <a:xfrm>
            <a:off x="5404320" y="5272200"/>
            <a:ext cx="6103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https://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МСП.РФ/</a:t>
            </a: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services/microloan/promo/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22"/>
          <p:cNvSpPr/>
          <p:nvPr/>
        </p:nvSpPr>
        <p:spPr>
          <a:xfrm>
            <a:off x="5404320" y="4670640"/>
            <a:ext cx="613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8(843)222-90-62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object 5"/>
          <p:cNvSpPr/>
          <p:nvPr/>
        </p:nvSpPr>
        <p:spPr>
          <a:xfrm>
            <a:off x="472320" y="263340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300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тысяч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500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тысяч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object 5"/>
          <p:cNvSpPr/>
          <p:nvPr/>
        </p:nvSpPr>
        <p:spPr>
          <a:xfrm>
            <a:off x="476640" y="2911320"/>
            <a:ext cx="424116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 поручительство ФЛ либо ИП, либо ЮЛ+ поручительство ГФ РТ 50% от суммы микрозайма;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object 5"/>
          <p:cNvSpPr/>
          <p:nvPr/>
        </p:nvSpPr>
        <p:spPr>
          <a:xfrm>
            <a:off x="472320" y="3346200"/>
            <a:ext cx="409392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залог имущества стоимостью (с учетом К 0,7) не менее 100 % от суммы микрозайма.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object 5"/>
          <p:cNvSpPr/>
          <p:nvPr/>
        </p:nvSpPr>
        <p:spPr>
          <a:xfrm>
            <a:off x="528480" y="1131120"/>
            <a:ext cx="2417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object 5"/>
          <p:cNvSpPr/>
          <p:nvPr/>
        </p:nvSpPr>
        <p:spPr>
          <a:xfrm>
            <a:off x="9976320" y="6185160"/>
            <a:ext cx="4121280" cy="81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ФЛ- физическое лицо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ЮЛ- юридическое лицо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ГФ РТ – НО Гарантийный Фонд РТ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object 5"/>
          <p:cNvSpPr/>
          <p:nvPr/>
        </p:nvSpPr>
        <p:spPr>
          <a:xfrm>
            <a:off x="509760" y="3967200"/>
            <a:ext cx="2417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500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тысяч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ff0000"/>
                </a:solidFill>
                <a:latin typeface="Calibri"/>
                <a:ea typeface="DejaVu Sans"/>
              </a:rPr>
              <a:t>3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object 5"/>
          <p:cNvSpPr/>
          <p:nvPr/>
        </p:nvSpPr>
        <p:spPr>
          <a:xfrm>
            <a:off x="472320" y="4249440"/>
            <a:ext cx="406548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либо ИП, либо ЮЛ + залог имущества стоимостью (с учетом К 0,7) не менее 100 % от суммы микрозайма;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object 5"/>
          <p:cNvSpPr/>
          <p:nvPr/>
        </p:nvSpPr>
        <p:spPr>
          <a:xfrm>
            <a:off x="472320" y="4816080"/>
            <a:ext cx="406548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либо ИП, либо ЮЛ + поручительство ГФ РТ до 50% от суммы микрозайма + залог имущества (с учетом К 0,7) не менее 50 % от суммы микрозайма.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Прямоугольник 85"/>
          <p:cNvSpPr/>
          <p:nvPr/>
        </p:nvSpPr>
        <p:spPr>
          <a:xfrm>
            <a:off x="3629160" y="1009440"/>
            <a:ext cx="460008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100" spc="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1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400" spc="-12" strike="noStrike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Скругленный прямоугольник 13"/>
          <p:cNvSpPr/>
          <p:nvPr/>
        </p:nvSpPr>
        <p:spPr>
          <a:xfrm>
            <a:off x="3341880" y="1009440"/>
            <a:ext cx="5344560" cy="8600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228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7855200" y="671400"/>
            <a:ext cx="1541520" cy="576360"/>
          </a:xfrm>
          <a:prstGeom prst="rect">
            <a:avLst/>
          </a:prstGeom>
          <a:ln w="0">
            <a:noFill/>
          </a:ln>
        </p:spPr>
      </p:pic>
      <p:sp>
        <p:nvSpPr>
          <p:cNvPr id="229" name="Параллелограмм 7"/>
          <p:cNvSpPr/>
          <p:nvPr/>
        </p:nvSpPr>
        <p:spPr>
          <a:xfrm>
            <a:off x="241920" y="115560"/>
            <a:ext cx="11483280" cy="7250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70"/>
          <p:cNvSpPr/>
          <p:nvPr/>
        </p:nvSpPr>
        <p:spPr>
          <a:xfrm>
            <a:off x="5178240" y="1676160"/>
            <a:ext cx="18518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8"/>
          <p:cNvSpPr/>
          <p:nvPr/>
        </p:nvSpPr>
        <p:spPr>
          <a:xfrm>
            <a:off x="495360" y="2342880"/>
            <a:ext cx="11230200" cy="42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Субъект МСП при одновременном соблюдении следующих условий: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-  зарегистрирован и действует не более 23 месяцев (до даты подачи заявки);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- основным видом является деятельность, входящая в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А «Сельское, лесное хозяйство, охота, рыболовство и рыбоводство»;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F «Строительство»;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Н «Транспортировка и хранение»;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Q «Деятельность в области здравоохранения и социальных услуг»;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R «Деятельность в области культуры, спорта, организации досуга и развлечений»;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общероссийского классификатора видов экономической деятельности ОК 029-2014 (КДЕС Ред. 2).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Возможные цели: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приобретение коммерческой недвижимости;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оплата услуг по ремонту коммерческих помещений и оборудования;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object 69"/>
          <p:cNvSpPr/>
          <p:nvPr/>
        </p:nvSpPr>
        <p:spPr>
          <a:xfrm>
            <a:off x="5691960" y="1179720"/>
            <a:ext cx="489348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2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200" spc="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2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800" spc="-12" strike="noStrike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70"/>
          <p:cNvSpPr/>
          <p:nvPr/>
        </p:nvSpPr>
        <p:spPr>
          <a:xfrm>
            <a:off x="7863840" y="2898000"/>
            <a:ext cx="1851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object 71" descr=""/>
          <p:cNvPicPr/>
          <p:nvPr/>
        </p:nvPicPr>
        <p:blipFill>
          <a:blip r:embed="rId1"/>
          <a:stretch/>
        </p:blipFill>
        <p:spPr>
          <a:xfrm>
            <a:off x="6726960" y="2122560"/>
            <a:ext cx="357840" cy="357840"/>
          </a:xfrm>
          <a:prstGeom prst="rect">
            <a:avLst/>
          </a:prstGeom>
          <a:ln w="0">
            <a:noFill/>
          </a:ln>
        </p:spPr>
      </p:pic>
      <p:pic>
        <p:nvPicPr>
          <p:cNvPr id="235" name="object 72" descr=""/>
          <p:cNvPicPr/>
          <p:nvPr/>
        </p:nvPicPr>
        <p:blipFill>
          <a:blip r:embed="rId2"/>
          <a:stretch/>
        </p:blipFill>
        <p:spPr>
          <a:xfrm>
            <a:off x="6726960" y="2880360"/>
            <a:ext cx="357840" cy="353160"/>
          </a:xfrm>
          <a:prstGeom prst="rect">
            <a:avLst/>
          </a:prstGeom>
          <a:ln w="0">
            <a:noFill/>
          </a:ln>
        </p:spPr>
      </p:pic>
      <p:pic>
        <p:nvPicPr>
          <p:cNvPr id="236" name="object 73" descr=""/>
          <p:cNvPicPr/>
          <p:nvPr/>
        </p:nvPicPr>
        <p:blipFill>
          <a:blip r:embed="rId3"/>
          <a:stretch/>
        </p:blipFill>
        <p:spPr>
          <a:xfrm>
            <a:off x="6697800" y="3930840"/>
            <a:ext cx="387000" cy="357840"/>
          </a:xfrm>
          <a:prstGeom prst="rect">
            <a:avLst/>
          </a:prstGeom>
          <a:ln w="0">
            <a:noFill/>
          </a:ln>
        </p:spPr>
      </p:pic>
      <p:sp>
        <p:nvSpPr>
          <p:cNvPr id="237" name="object 74"/>
          <p:cNvSpPr/>
          <p:nvPr/>
        </p:nvSpPr>
        <p:spPr>
          <a:xfrm>
            <a:off x="5509800" y="2122560"/>
            <a:ext cx="807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bject 75"/>
          <p:cNvSpPr/>
          <p:nvPr/>
        </p:nvSpPr>
        <p:spPr>
          <a:xfrm>
            <a:off x="5497200" y="2904840"/>
            <a:ext cx="5493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object 76"/>
          <p:cNvSpPr/>
          <p:nvPr/>
        </p:nvSpPr>
        <p:spPr>
          <a:xfrm>
            <a:off x="5508720" y="3930840"/>
            <a:ext cx="7747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77"/>
          <p:cNvSpPr/>
          <p:nvPr/>
        </p:nvSpPr>
        <p:spPr>
          <a:xfrm>
            <a:off x="5404320" y="1095840"/>
            <a:ext cx="5049720" cy="718200"/>
          </a:xfrm>
          <a:custGeom>
            <a:avLst/>
            <a:gdLst>
              <a:gd name="textAreaLeft" fmla="*/ 0 w 5049720"/>
              <a:gd name="textAreaRight" fmla="*/ 5051160 w 5049720"/>
              <a:gd name="textAreaTop" fmla="*/ 0 h 718200"/>
              <a:gd name="textAreaBottom" fmla="*/ 719640 h 71820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241" name="object 79"/>
          <p:cNvSpPr/>
          <p:nvPr/>
        </p:nvSpPr>
        <p:spPr>
          <a:xfrm>
            <a:off x="7863840" y="1983600"/>
            <a:ext cx="18500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b="0" lang="ru-RU" sz="1800" spc="-2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500</a:t>
            </a:r>
            <a:r>
              <a:rPr b="1" lang="ru-RU" sz="1800" spc="-26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4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3"/>
          <p:cNvSpPr/>
          <p:nvPr/>
        </p:nvSpPr>
        <p:spPr>
          <a:xfrm>
            <a:off x="7859520" y="3790440"/>
            <a:ext cx="394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16 %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Рисунок 30" descr=""/>
          <p:cNvPicPr/>
          <p:nvPr/>
        </p:nvPicPr>
        <p:blipFill>
          <a:blip r:embed="rId4"/>
          <a:srcRect l="20610" t="-15116" r="48757" b="921"/>
          <a:stretch/>
        </p:blipFill>
        <p:spPr>
          <a:xfrm>
            <a:off x="9492480" y="672840"/>
            <a:ext cx="1808280" cy="718200"/>
          </a:xfrm>
          <a:prstGeom prst="rect">
            <a:avLst/>
          </a:prstGeom>
          <a:ln w="0">
            <a:noFill/>
          </a:ln>
        </p:spPr>
      </p:pic>
      <p:sp>
        <p:nvSpPr>
          <p:cNvPr id="244" name="TextBox 3"/>
          <p:cNvSpPr/>
          <p:nvPr/>
        </p:nvSpPr>
        <p:spPr>
          <a:xfrm>
            <a:off x="184320" y="2050200"/>
            <a:ext cx="12135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4"/>
          <p:cNvSpPr/>
          <p:nvPr/>
        </p:nvSpPr>
        <p:spPr>
          <a:xfrm>
            <a:off x="184320" y="2878920"/>
            <a:ext cx="2576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араллелограмм 7"/>
          <p:cNvSpPr/>
          <p:nvPr/>
        </p:nvSpPr>
        <p:spPr>
          <a:xfrm>
            <a:off x="595440" y="115560"/>
            <a:ext cx="10829160" cy="7002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Box 21"/>
          <p:cNvSpPr/>
          <p:nvPr/>
        </p:nvSpPr>
        <p:spPr>
          <a:xfrm>
            <a:off x="5404320" y="5272200"/>
            <a:ext cx="6103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https://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МСП.РФ/</a:t>
            </a: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services/microloan/promo/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Box 22"/>
          <p:cNvSpPr/>
          <p:nvPr/>
        </p:nvSpPr>
        <p:spPr>
          <a:xfrm>
            <a:off x="5404320" y="4670640"/>
            <a:ext cx="613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8(843)222-90-62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object 5"/>
          <p:cNvSpPr/>
          <p:nvPr/>
        </p:nvSpPr>
        <p:spPr>
          <a:xfrm>
            <a:off x="528480" y="2050200"/>
            <a:ext cx="236088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500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тысяч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c00000"/>
                </a:solidFill>
                <a:latin typeface="Calibri"/>
                <a:ea typeface="DejaVu Sans"/>
              </a:rPr>
              <a:t>1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object 5"/>
          <p:cNvSpPr/>
          <p:nvPr/>
        </p:nvSpPr>
        <p:spPr>
          <a:xfrm>
            <a:off x="528480" y="2333520"/>
            <a:ext cx="3799080" cy="5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Arial"/>
              </a:rPr>
              <a:t> залог имущества стоимостью (с учетом К 0,7) не менее 100% от суммы микрозайма;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object 5"/>
          <p:cNvSpPr/>
          <p:nvPr/>
        </p:nvSpPr>
        <p:spPr>
          <a:xfrm>
            <a:off x="528480" y="2802600"/>
            <a:ext cx="380340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либо ИП, либо ЮЛ+ залог имущества стоимостью (с учетом К 0,7) не менее 50%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object 5"/>
          <p:cNvSpPr/>
          <p:nvPr/>
        </p:nvSpPr>
        <p:spPr>
          <a:xfrm>
            <a:off x="528480" y="1131120"/>
            <a:ext cx="2417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object 5"/>
          <p:cNvSpPr/>
          <p:nvPr/>
        </p:nvSpPr>
        <p:spPr>
          <a:xfrm>
            <a:off x="9976320" y="6185160"/>
            <a:ext cx="4121280" cy="81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ФЛ- физическое лицо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ЮЛ- юридическое лицо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ГФ РТ – НО Гарантийный Фонд РТ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object 5"/>
          <p:cNvSpPr/>
          <p:nvPr/>
        </p:nvSpPr>
        <p:spPr>
          <a:xfrm>
            <a:off x="499320" y="3391920"/>
            <a:ext cx="23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1</a:t>
            </a:r>
            <a:r>
              <a:rPr b="1" lang="ru-RU" sz="1400" spc="-26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c00000"/>
                </a:solidFill>
                <a:latin typeface="Calibri"/>
                <a:ea typeface="DejaVu Sans"/>
              </a:rPr>
              <a:t>2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object 5"/>
          <p:cNvSpPr/>
          <p:nvPr/>
        </p:nvSpPr>
        <p:spPr>
          <a:xfrm>
            <a:off x="528480" y="3643920"/>
            <a:ext cx="376920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i="1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залог имущества стоимостью (с учетом К 0,7) не менее 50% от суммы микрозайма + поручительство ГФ РТ до 50% от суммы микрозайма;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object 5"/>
          <p:cNvSpPr/>
          <p:nvPr/>
        </p:nvSpPr>
        <p:spPr>
          <a:xfrm>
            <a:off x="528480" y="4264920"/>
            <a:ext cx="368892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ФЛ, либо ИП, либо ЮЛ + залог имущества стоимостью (с учетом К 0,7) не менее 100 %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object 5"/>
          <p:cNvSpPr/>
          <p:nvPr/>
        </p:nvSpPr>
        <p:spPr>
          <a:xfrm>
            <a:off x="528480" y="4670640"/>
            <a:ext cx="368892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c00000"/>
                </a:solidFill>
                <a:latin typeface="Calibri"/>
                <a:ea typeface="DejaVu Sans"/>
              </a:rPr>
              <a:t>2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-</a:t>
            </a:r>
            <a:r>
              <a:rPr b="0" lang="ru-RU" sz="1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41" strike="noStrike">
                <a:solidFill>
                  <a:srgbClr val="c00000"/>
                </a:solidFill>
                <a:latin typeface="Calibri"/>
                <a:ea typeface="DejaVu Sans"/>
              </a:rPr>
              <a:t>5</a:t>
            </a:r>
            <a:r>
              <a:rPr b="1" lang="ru-RU" sz="1400" spc="-15" strike="noStrike">
                <a:solidFill>
                  <a:srgbClr val="c00000"/>
                </a:solidFill>
                <a:latin typeface="Calibri"/>
                <a:ea typeface="DejaVu Sans"/>
              </a:rPr>
              <a:t> млн</a:t>
            </a:r>
            <a:r>
              <a:rPr b="1" lang="ru-RU" sz="14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400" spc="-12" strike="noStrike">
                <a:solidFill>
                  <a:srgbClr val="000000"/>
                </a:solidFill>
                <a:latin typeface="Calibri"/>
                <a:ea typeface="DejaVu Sans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object 5"/>
          <p:cNvSpPr/>
          <p:nvPr/>
        </p:nvSpPr>
        <p:spPr>
          <a:xfrm>
            <a:off x="595440" y="5237280"/>
            <a:ext cx="42890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либо ИП, либо ЮЛ+ залог имущества стоимостью (с учетом К 0,7) не менее 100 %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object 5"/>
          <p:cNvSpPr/>
          <p:nvPr/>
        </p:nvSpPr>
        <p:spPr>
          <a:xfrm>
            <a:off x="528480" y="5711400"/>
            <a:ext cx="435564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2" strike="noStrike">
                <a:solidFill>
                  <a:srgbClr val="000000"/>
                </a:solidFill>
                <a:latin typeface="Calibri"/>
                <a:ea typeface="DejaVu Sans"/>
              </a:rPr>
              <a:t>- поручительство ФЛ или ЮЛ+ поручительство ГФ РТ до 50% от суммы микрозайма + залог имущества (с учетом К 0,7) не менее 50 % от суммы микрозайма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Прямоугольник 85"/>
          <p:cNvSpPr/>
          <p:nvPr/>
        </p:nvSpPr>
        <p:spPr>
          <a:xfrm>
            <a:off x="3591000" y="992160"/>
            <a:ext cx="45842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1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100" spc="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1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400" spc="-12" strike="noStrike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Скругленный прямоугольник 13"/>
          <p:cNvSpPr/>
          <p:nvPr/>
        </p:nvSpPr>
        <p:spPr>
          <a:xfrm>
            <a:off x="3341880" y="970560"/>
            <a:ext cx="5284080" cy="6663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262" name="Рисунок 30" descr=""/>
          <p:cNvPicPr/>
          <p:nvPr/>
        </p:nvPicPr>
        <p:blipFill>
          <a:blip r:embed="rId1"/>
          <a:srcRect l="20610" t="-15116" r="48757" b="921"/>
          <a:stretch/>
        </p:blipFill>
        <p:spPr>
          <a:xfrm>
            <a:off x="7855200" y="671400"/>
            <a:ext cx="1541520" cy="576360"/>
          </a:xfrm>
          <a:prstGeom prst="rect">
            <a:avLst/>
          </a:prstGeom>
          <a:ln w="0">
            <a:noFill/>
          </a:ln>
        </p:spPr>
      </p:pic>
      <p:sp>
        <p:nvSpPr>
          <p:cNvPr id="263" name="Параллелограмм 7"/>
          <p:cNvSpPr/>
          <p:nvPr/>
        </p:nvSpPr>
        <p:spPr>
          <a:xfrm>
            <a:off x="241920" y="115560"/>
            <a:ext cx="11483280" cy="5763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татарстан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object 70"/>
          <p:cNvSpPr/>
          <p:nvPr/>
        </p:nvSpPr>
        <p:spPr>
          <a:xfrm>
            <a:off x="5272200" y="1726560"/>
            <a:ext cx="1851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Box 8"/>
          <p:cNvSpPr/>
          <p:nvPr/>
        </p:nvSpPr>
        <p:spPr>
          <a:xfrm>
            <a:off x="441360" y="2046960"/>
            <a:ext cx="11483280" cy="46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субъекты МСП,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основным видом является деятельность, входящая в: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подкласс 03.2 «Рыбоводство» раздела А «Сельское, лесное хозяйство, охота, рыболовство и рыбоводство»;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D «Обеспечение электрической энергией, газом и паром; кондиционирование воздуха»;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E «Водоснабжение; водоотведение, организация сбора и утилизации отходов, деятельность по ликвидации загрязнений»;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классы 80 «Деятельность по обеспечению безопасности и проведению расследований» и 81 «Деятельность по обслуживанию зданий и территорий» раздела N «Деятельность административная и сопутствующие дополнительные услуги»;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P «Образование»;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раздел Q «Деятельность в области здравоохранения и социальных услуг»;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класс 93 «Деятельность в области спорта, отдыха и развлечений» раздела R «Деятельность в области культуры, спорта, организации досуга и развлечений»;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общероссийского классификатора видов экономической деятельности ОК 029-2014 (КДЕС Ред. 2).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Возможные цели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приобретение коммерческой недвижимости;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оплата услуг по ремонту коммерческих помещений и оборудования;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7011</TotalTime>
  <Application>LibreOffice/7.5.6.2$Linux_X86_64 LibreOffice_project/50$Build-2</Application>
  <AppVersion>15.0000</AppVersion>
  <Words>6214</Words>
  <Paragraphs>711</Paragraphs>
  <Company>HP Inc.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2022-12-12T14:36:21Z</dcterms:created>
  <dc:creator>Миронова Нина Сергеевна</dc:creator>
  <dc:description/>
  <dc:language>ru-RU</dc:language>
  <cp:lastModifiedBy/>
  <cp:lastPrinted>2025-03-17T12:14:53Z</cp:lastPrinted>
  <dcterms:modified xsi:type="dcterms:W3CDTF">2026-06-02T13:43:16Z</dcterms:modified>
  <cp:revision>838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34</vt:i4>
  </property>
</Properties>
</file>