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59" r:id="rId4"/>
    <p:sldId id="260" r:id="rId5"/>
    <p:sldId id="306" r:id="rId6"/>
    <p:sldId id="327" r:id="rId7"/>
    <p:sldId id="263" r:id="rId8"/>
    <p:sldId id="264" r:id="rId9"/>
    <p:sldId id="265" r:id="rId10"/>
    <p:sldId id="266" r:id="rId11"/>
    <p:sldId id="267" r:id="rId12"/>
    <p:sldId id="348" r:id="rId13"/>
    <p:sldId id="305" r:id="rId14"/>
    <p:sldId id="300" r:id="rId15"/>
    <p:sldId id="341" r:id="rId16"/>
    <p:sldId id="352" r:id="rId17"/>
    <p:sldId id="353" r:id="rId18"/>
    <p:sldId id="359" r:id="rId19"/>
    <p:sldId id="354" r:id="rId20"/>
    <p:sldId id="355" r:id="rId21"/>
    <p:sldId id="324" r:id="rId22"/>
    <p:sldId id="356" r:id="rId23"/>
    <p:sldId id="360" r:id="rId24"/>
    <p:sldId id="314" r:id="rId25"/>
    <p:sldId id="361" r:id="rId26"/>
    <p:sldId id="326" r:id="rId27"/>
    <p:sldId id="319" r:id="rId28"/>
    <p:sldId id="362" r:id="rId29"/>
    <p:sldId id="325" r:id="rId30"/>
    <p:sldId id="370" r:id="rId31"/>
    <p:sldId id="363" r:id="rId32"/>
    <p:sldId id="365" r:id="rId33"/>
    <p:sldId id="364" r:id="rId34"/>
    <p:sldId id="366" r:id="rId35"/>
    <p:sldId id="367" r:id="rId36"/>
    <p:sldId id="368" r:id="rId37"/>
    <p:sldId id="369" r:id="rId38"/>
    <p:sldId id="351" r:id="rId39"/>
    <p:sldId id="299" r:id="rId4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7C993A"/>
    <a:srgbClr val="69B770"/>
    <a:srgbClr val="52A85A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286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yazitova\&#1056;&#1072;&#1073;&#1086;&#1095;&#1080;&#1081;%20&#1089;&#1090;&#1086;&#1083;\&#1075;&#1088;&#1072;&#1092;&#1080;&#1082;&#1080;%20&#1087;&#1086;%20&#1086;&#1090;&#1076;&#1077;&#1083;&#1091;\&#1043;&#1056;&#1040;&#1060;&#1048;&#1050;%20&#1087;&#1086;%20&#1053;&#1072;&#1073;%20&#1063;&#1077;&#1083;&#1085;&#1072;&#1084;%20&#1076;&#1083;&#1103;%20&#1069;&#1083;&#1100;&#1074;&#1080;&#1088;&#1099;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27844642717477E-2"/>
          <c:y val="2.3207278651051218E-2"/>
          <c:w val="0.93899300637854521"/>
          <c:h val="0.78052123224452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71A0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590398863382806E-2"/>
                  <c:y val="-7.6530689107634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58171485298203E-2"/>
                  <c:y val="2.551022970254470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5665371882386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 Валовой региональный продукт </c:v>
                </c:pt>
                <c:pt idx="1">
                  <c:v>Промышленное производство</c:v>
                </c:pt>
                <c:pt idx="2">
                  <c:v>Строительство</c:v>
                </c:pt>
                <c:pt idx="3">
                  <c:v>Инвестиции </c:v>
                </c:pt>
                <c:pt idx="4">
                  <c:v>Оборот розничной торговли </c:v>
                </c:pt>
                <c:pt idx="5">
                  <c:v>Внешнеторговый оборот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103.8</c:v>
                </c:pt>
                <c:pt idx="1">
                  <c:v>108.3</c:v>
                </c:pt>
                <c:pt idx="2">
                  <c:v>100.4</c:v>
                </c:pt>
                <c:pt idx="3">
                  <c:v>105.9</c:v>
                </c:pt>
                <c:pt idx="4">
                  <c:v>104.5</c:v>
                </c:pt>
                <c:pt idx="5">
                  <c:v>130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РТ 2010 в % к 2008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spPr>
                <a:ln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ln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ln w="15875">
                  <a:noFill/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10</a:t>
                    </a: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0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,9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ln>
                  <a:solidFill>
                    <a:srgbClr val="C00000"/>
                  </a:solidFill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ln>
                  <a:solidFill>
                    <a:srgbClr val="C00000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 Валовой региональный продукт </c:v>
                </c:pt>
                <c:pt idx="1">
                  <c:v>Промышленное производство</c:v>
                </c:pt>
                <c:pt idx="2">
                  <c:v>Строительство</c:v>
                </c:pt>
                <c:pt idx="3">
                  <c:v>Инвестиции </c:v>
                </c:pt>
                <c:pt idx="4">
                  <c:v>Оборот розничной торговли </c:v>
                </c:pt>
                <c:pt idx="5">
                  <c:v>Внешнеторговый оборот</c:v>
                </c:pt>
              </c:strCache>
            </c:strRef>
          </c:cat>
          <c:val>
            <c:numRef>
              <c:f>Лист1!$C$2:$C$7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РТ</c:v>
                </c:pt>
              </c:strCache>
            </c:strRef>
          </c:tx>
          <c:spPr>
            <a:solidFill>
              <a:srgbClr val="79BD7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499071764820853E-2"/>
                  <c:y val="-4.490832879176085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995780749185746E-3"/>
                  <c:y val="-2.44957350417854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49028911789483E-3"/>
                  <c:y val="-4.676821418426464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90398863382797E-2"/>
                  <c:y val="7.65306891076342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 Валовой региональный продукт </c:v>
                </c:pt>
                <c:pt idx="1">
                  <c:v>Промышленное производство</c:v>
                </c:pt>
                <c:pt idx="2">
                  <c:v>Строительство</c:v>
                </c:pt>
                <c:pt idx="3">
                  <c:v>Инвестиции </c:v>
                </c:pt>
                <c:pt idx="4">
                  <c:v>Оборот розничной торговли </c:v>
                </c:pt>
                <c:pt idx="5">
                  <c:v>Внешнеторговый оборот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103.8</c:v>
                </c:pt>
                <c:pt idx="1">
                  <c:v>108.1</c:v>
                </c:pt>
                <c:pt idx="2" formatCode="0.0">
                  <c:v>104</c:v>
                </c:pt>
                <c:pt idx="3">
                  <c:v>100.9</c:v>
                </c:pt>
                <c:pt idx="4">
                  <c:v>108.9</c:v>
                </c:pt>
                <c:pt idx="5" formatCode="0.0">
                  <c:v>125.3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172608"/>
        <c:axId val="182453376"/>
      </c:barChart>
      <c:catAx>
        <c:axId val="517260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5875">
            <a:solidFill>
              <a:srgbClr val="C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82453376"/>
        <c:crossesAt val="100"/>
        <c:auto val="1"/>
        <c:lblAlgn val="ctr"/>
        <c:lblOffset val="100"/>
        <c:noMultiLvlLbl val="0"/>
      </c:catAx>
      <c:valAx>
        <c:axId val="182453376"/>
        <c:scaling>
          <c:orientation val="minMax"/>
          <c:max val="140"/>
          <c:min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51726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036794456804728"/>
          <c:y val="0.83987007860967244"/>
          <c:w val="0.35807407571005284"/>
          <c:h val="8.1048209312439098E-2"/>
        </c:manualLayout>
      </c:layout>
      <c:overlay val="0"/>
      <c:txPr>
        <a:bodyPr/>
        <a:lstStyle/>
        <a:p>
          <a:pPr>
            <a:defRPr sz="3600" b="0" i="0">
              <a:solidFill>
                <a:srgbClr val="000000"/>
              </a:solidFill>
              <a:latin typeface="+mn-lt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18757422001509E-2"/>
          <c:y val="0.23779938105940035"/>
          <c:w val="0.93899300637854566"/>
          <c:h val="0.72704371535692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РТ 2010 г. в % к 2008 г.</c:v>
                </c:pt>
              </c:strCache>
            </c:strRef>
          </c:tx>
          <c:spPr>
            <a:solidFill>
              <a:srgbClr val="7C9B3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invertIfNegative val="0"/>
            <c:bubble3D val="0"/>
            <c:spPr>
              <a:solidFill>
                <a:srgbClr val="7C993A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C00000"/>
                        </a:solidFill>
                      </a:defRPr>
                    </a:pPr>
                    <a:r>
                      <a:rPr lang="ru-RU" dirty="0" smtClean="0"/>
                      <a:t>9</a:t>
                    </a:r>
                    <a:r>
                      <a:rPr lang="en-US" dirty="0" smtClean="0"/>
                      <a:t>9,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Лист1!$A$2:$B$7</c:f>
              <c:strCache>
                <c:ptCount val="6"/>
                <c:pt idx="0">
                  <c:v> Валовой региональный продукт </c:v>
                </c:pt>
                <c:pt idx="1">
                  <c:v>Промышленное производство</c:v>
                </c:pt>
                <c:pt idx="2">
                  <c:v>Строительство</c:v>
                </c:pt>
                <c:pt idx="3">
                  <c:v>Инвестиции </c:v>
                </c:pt>
                <c:pt idx="4">
                  <c:v>Оборот розничной торговли </c:v>
                </c:pt>
                <c:pt idx="5">
                  <c:v>Реальные денежные доходы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100.4</c:v>
                </c:pt>
                <c:pt idx="1">
                  <c:v>99.5</c:v>
                </c:pt>
                <c:pt idx="2">
                  <c:v>108.1</c:v>
                </c:pt>
                <c:pt idx="3">
                  <c:v>97.6</c:v>
                </c:pt>
                <c:pt idx="4">
                  <c:v>106.6</c:v>
                </c:pt>
                <c:pt idx="5" formatCode="General">
                  <c:v>111.4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293568"/>
        <c:axId val="177303552"/>
      </c:barChart>
      <c:catAx>
        <c:axId val="1772935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5875">
            <a:solidFill>
              <a:srgbClr val="C00000"/>
            </a:solidFill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77303552"/>
        <c:crossesAt val="100"/>
        <c:auto val="1"/>
        <c:lblAlgn val="ctr"/>
        <c:lblOffset val="100"/>
        <c:noMultiLvlLbl val="0"/>
      </c:catAx>
      <c:valAx>
        <c:axId val="177303552"/>
        <c:scaling>
          <c:orientation val="minMax"/>
          <c:max val="115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ru-RU"/>
          </a:p>
        </c:txPr>
        <c:crossAx val="17729356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 </a:t>
            </a:r>
            <a:endParaRPr lang="ru-RU" sz="2000" dirty="0"/>
          </a:p>
        </c:rich>
      </c:tx>
      <c:layout>
        <c:manualLayout>
          <c:xMode val="edge"/>
          <c:yMode val="edge"/>
          <c:x val="0.1439475474947228"/>
          <c:y val="0.16631466899970837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AD89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52A85A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1494516482295662E-2"/>
                  <c:y val="-6.8795737723548187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47258241147831E-2"/>
                  <c:y val="-3.7525381340607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2009</c:v>
                </c:pt>
                <c:pt idx="1">
                  <c:v>2010 оценка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122.1</c:v>
                </c:pt>
                <c:pt idx="1">
                  <c:v>122.3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shape val="cone"/>
        <c:axId val="177267840"/>
        <c:axId val="177269376"/>
        <c:axId val="0"/>
      </c:bar3DChart>
      <c:catAx>
        <c:axId val="17726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77269376"/>
        <c:crosses val="autoZero"/>
        <c:auto val="1"/>
        <c:lblAlgn val="ctr"/>
        <c:lblOffset val="100"/>
        <c:noMultiLvlLbl val="0"/>
      </c:catAx>
      <c:valAx>
        <c:axId val="177269376"/>
        <c:scaling>
          <c:orientation val="minMax"/>
          <c:max val="122"/>
          <c:min val="12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7726784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Рентабельность, %</a:t>
            </a:r>
            <a:endParaRPr lang="ru-RU" sz="2000" dirty="0"/>
          </a:p>
        </c:rich>
      </c:tx>
      <c:layout>
        <c:manualLayout>
          <c:xMode val="edge"/>
          <c:yMode val="edge"/>
          <c:x val="0.26532369419270874"/>
          <c:y val="9.88040624212485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2A85A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2.7995125762040624E-2"/>
                  <c:y val="-4.008393006837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97075457224329E-2"/>
                  <c:y val="-4.810071608205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9 мес. 2009 </c:v>
                </c:pt>
                <c:pt idx="1">
                  <c:v>9 мес. 2010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11.3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shape val="cylinder"/>
        <c:axId val="198660480"/>
        <c:axId val="198662016"/>
        <c:axId val="0"/>
      </c:bar3DChart>
      <c:catAx>
        <c:axId val="19866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8662016"/>
        <c:crosses val="autoZero"/>
        <c:auto val="1"/>
        <c:lblAlgn val="ctr"/>
        <c:lblOffset val="100"/>
        <c:noMultiLvlLbl val="0"/>
      </c:catAx>
      <c:valAx>
        <c:axId val="198662016"/>
        <c:scaling>
          <c:orientation val="minMax"/>
          <c:max val="11.5"/>
          <c:min val="10.5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98660480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Структура</a:t>
            </a:r>
            <a:endParaRPr lang="ru-RU" sz="2800" dirty="0"/>
          </a:p>
        </c:rich>
      </c:tx>
      <c:layout>
        <c:manualLayout>
          <c:xMode val="edge"/>
          <c:yMode val="edge"/>
          <c:x val="0.39018822892664934"/>
          <c:y val="2.0691048433345498E-2"/>
        </c:manualLayout>
      </c:layout>
      <c:overlay val="0"/>
    </c:title>
    <c:autoTitleDeleted val="0"/>
    <c:view3D>
      <c:rotX val="30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15883030540381E-4"/>
          <c:y val="0.22577348352085874"/>
          <c:w val="0.99987684116969455"/>
          <c:h val="0.764272883167857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>
              <a:bevelT w="838200" h="609600"/>
              <a:bevelB w="19050" h="19050"/>
            </a:sp3d>
          </c:spPr>
          <c:explosion val="1"/>
          <c:dPt>
            <c:idx val="2"/>
            <c:bubble3D val="0"/>
            <c:explosion val="2"/>
          </c:dPt>
          <c:dLbls>
            <c:dLbl>
              <c:idx val="0"/>
              <c:layout>
                <c:manualLayout>
                  <c:x val="-0.11699212212912737"/>
                  <c:y val="-0.330278009488556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Добыча </a:t>
                    </a:r>
                    <a:r>
                      <a:rPr lang="ru-RU" sz="1600" b="1"/>
                      <a:t>полезных </a:t>
                    </a:r>
                    <a:r>
                      <a:rPr lang="ru-RU" sz="1600" b="1" smtClean="0"/>
                      <a:t>ископаемых</a:t>
                    </a:r>
                    <a:endParaRPr lang="ru-RU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45518619583848519"/>
                  <c:y val="6.724590740837287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Обрабатывающие </a:t>
                    </a:r>
                    <a:r>
                      <a:rPr lang="ru-RU" sz="1600" b="1" dirty="0" smtClean="0"/>
                      <a:t>производства</a:t>
                    </a:r>
                    <a:endParaRPr lang="ru-RU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13545622775012E-3"/>
                  <c:y val="-5.388144518012616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Энергетика</a:t>
                    </a:r>
                    <a:endParaRPr lang="ru-RU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34276944411404E-2"/>
                  <c:y val="-0.1193260909233095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Торговля</a:t>
                    </a:r>
                    <a:endParaRPr lang="ru-RU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050276748939997E-2"/>
                  <c:y val="-0.2325038449507325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Другие виды </a:t>
                    </a:r>
                    <a:r>
                      <a:rPr lang="ru-RU" sz="1600" b="1" dirty="0" smtClean="0"/>
                      <a:t>деятельности </a:t>
                    </a:r>
                    <a:endParaRPr lang="ru-RU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Энергетика</c:v>
                </c:pt>
                <c:pt idx="3">
                  <c:v>Торговля</c:v>
                </c:pt>
                <c:pt idx="4">
                  <c:v>Другие виды деятельности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48.6</c:v>
                </c:pt>
                <c:pt idx="1">
                  <c:v>20</c:v>
                </c:pt>
                <c:pt idx="2">
                  <c:v>10.8</c:v>
                </c:pt>
                <c:pt idx="3">
                  <c:v>8.6999999999999993</c:v>
                </c:pt>
                <c:pt idx="4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9809327594462"/>
          <c:y val="1.3952106228559639E-2"/>
          <c:w val="0.87872295020246205"/>
          <c:h val="0.29305289775059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мес. 2009</c:v>
                </c:pt>
              </c:strCache>
            </c:strRef>
          </c:tx>
          <c:spPr>
            <a:solidFill>
              <a:srgbClr val="52A85A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Лист1!$A$2:$A$14</c:f>
              <c:strCache>
                <c:ptCount val="12"/>
                <c:pt idx="0">
                  <c:v>Производство нефтепродуктов</c:v>
                </c:pt>
                <c:pt idx="1">
                  <c:v>Производство транспортных средств</c:v>
                </c:pt>
                <c:pt idx="2">
                  <c:v>Сельское хозяйство</c:v>
                </c:pt>
                <c:pt idx="3">
                  <c:v>Строительство</c:v>
                </c:pt>
                <c:pt idx="4">
                  <c:v>Производство пищевых продуктов</c:v>
                </c:pt>
                <c:pt idx="5">
                  <c:v>Химическое производство</c:v>
                </c:pt>
                <c:pt idx="6">
                  <c:v>Производство электрооборудования</c:v>
                </c:pt>
                <c:pt idx="7">
                  <c:v>Производство машин и оборудования</c:v>
                </c:pt>
                <c:pt idx="8">
                  <c:v>Пр-во и распр-е электроэн., газа и воды</c:v>
                </c:pt>
                <c:pt idx="9">
                  <c:v>Оптовая и розничная торговля</c:v>
                </c:pt>
                <c:pt idx="10">
                  <c:v>Транспорт и связь</c:v>
                </c:pt>
                <c:pt idx="11">
                  <c:v>Добыча полезных ископаемых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2"/>
                <c:pt idx="0">
                  <c:v>9.9154626652200228</c:v>
                </c:pt>
                <c:pt idx="1">
                  <c:v>13.050520996829476</c:v>
                </c:pt>
                <c:pt idx="2">
                  <c:v>25.183491180346984</c:v>
                </c:pt>
                <c:pt idx="3">
                  <c:v>18.87585797886797</c:v>
                </c:pt>
                <c:pt idx="4">
                  <c:v>27.724154630261889</c:v>
                </c:pt>
                <c:pt idx="5">
                  <c:v>24.841654260881654</c:v>
                </c:pt>
                <c:pt idx="6">
                  <c:v>37.018223583631944</c:v>
                </c:pt>
                <c:pt idx="7">
                  <c:v>39.315595306629469</c:v>
                </c:pt>
                <c:pt idx="8">
                  <c:v>40.359531366538356</c:v>
                </c:pt>
                <c:pt idx="9">
                  <c:v>46.054176830430308</c:v>
                </c:pt>
                <c:pt idx="10">
                  <c:v>52.869476268616744</c:v>
                </c:pt>
                <c:pt idx="11">
                  <c:v>66.014774205718027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мес. 2010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1"/>
              <c:layout>
                <c:manualLayout>
                  <c:x val="0"/>
                  <c:y val="-6.5630090207784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2"/>
                <c:pt idx="0">
                  <c:v>Производство нефтепродуктов</c:v>
                </c:pt>
                <c:pt idx="1">
                  <c:v>Производство транспортных средств</c:v>
                </c:pt>
                <c:pt idx="2">
                  <c:v>Сельское хозяйство</c:v>
                </c:pt>
                <c:pt idx="3">
                  <c:v>Строительство</c:v>
                </c:pt>
                <c:pt idx="4">
                  <c:v>Производство пищевых продуктов</c:v>
                </c:pt>
                <c:pt idx="5">
                  <c:v>Химическое производство</c:v>
                </c:pt>
                <c:pt idx="6">
                  <c:v>Производство электрооборудования</c:v>
                </c:pt>
                <c:pt idx="7">
                  <c:v>Производство машин и оборудования</c:v>
                </c:pt>
                <c:pt idx="8">
                  <c:v>Пр-во и распр-е электроэн., газа и воды</c:v>
                </c:pt>
                <c:pt idx="9">
                  <c:v>Оптовая и розничная торговля</c:v>
                </c:pt>
                <c:pt idx="10">
                  <c:v>Транспорт и связь</c:v>
                </c:pt>
                <c:pt idx="11">
                  <c:v>Добыча полезных ископаемых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2"/>
                <c:pt idx="0">
                  <c:v>14.751412637346522</c:v>
                </c:pt>
                <c:pt idx="1">
                  <c:v>16.777482380012927</c:v>
                </c:pt>
                <c:pt idx="2">
                  <c:v>20.279680352372889</c:v>
                </c:pt>
                <c:pt idx="3">
                  <c:v>22.015815776074291</c:v>
                </c:pt>
                <c:pt idx="4">
                  <c:v>24.803526648843089</c:v>
                </c:pt>
                <c:pt idx="5">
                  <c:v>27.062112873891135</c:v>
                </c:pt>
                <c:pt idx="6">
                  <c:v>33.851867842885945</c:v>
                </c:pt>
                <c:pt idx="7">
                  <c:v>37.12918253938264</c:v>
                </c:pt>
                <c:pt idx="8">
                  <c:v>38.784598427861226</c:v>
                </c:pt>
                <c:pt idx="9">
                  <c:v>47.831425359721997</c:v>
                </c:pt>
                <c:pt idx="10">
                  <c:v>57.055699579779997</c:v>
                </c:pt>
                <c:pt idx="11">
                  <c:v>66.200859586931699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19712"/>
        <c:axId val="199621248"/>
      </c:barChart>
      <c:catAx>
        <c:axId val="19961971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-5400000" vert="horz"/>
          <a:lstStyle/>
          <a:p>
            <a:pPr>
              <a:defRPr sz="1800"/>
            </a:pPr>
            <a:endParaRPr lang="ru-RU"/>
          </a:p>
        </c:txPr>
        <c:crossAx val="199621248"/>
        <c:crosses val="autoZero"/>
        <c:auto val="1"/>
        <c:lblAlgn val="ctr"/>
        <c:lblOffset val="300"/>
        <c:noMultiLvlLbl val="0"/>
      </c:catAx>
      <c:valAx>
        <c:axId val="199621248"/>
        <c:scaling>
          <c:orientation val="minMax"/>
          <c:max val="75"/>
          <c:min val="0"/>
        </c:scaling>
        <c:delete val="0"/>
        <c:axPos val="l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961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353988120422591"/>
          <c:y val="2.5845853005134686E-2"/>
          <c:w val="0.15986496378825879"/>
          <c:h val="0.1074410099558105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2024202225027"/>
          <c:y val="0.12938800919822344"/>
          <c:w val="0.74537937127186771"/>
          <c:h val="0.58644824640540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rgbClr val="69B77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20000"/>
                  <a:lumOff val="8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52A85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Лист1!$B$1:$L$1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                                           оценка</c:v>
                </c:pt>
              </c:strCache>
            </c:strRef>
          </c:cat>
          <c:val>
            <c:numRef>
              <c:f>Лист1!$B$2:$L$2</c:f>
              <c:numCache>
                <c:formatCode>0</c:formatCode>
                <c:ptCount val="5"/>
                <c:pt idx="0">
                  <c:v>337.5</c:v>
                </c:pt>
                <c:pt idx="1">
                  <c:v>417.6</c:v>
                </c:pt>
                <c:pt idx="2">
                  <c:v>509</c:v>
                </c:pt>
                <c:pt idx="3">
                  <c:v>494</c:v>
                </c:pt>
                <c:pt idx="4" formatCode="General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2"/>
        <c:axId val="199865856"/>
        <c:axId val="199864320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РТ, в сопоставимых ценах, в % к предыдущему году</c:v>
                </c:pt>
              </c:strCache>
            </c:strRef>
          </c:tx>
          <c:spPr>
            <a:ln>
              <a:solidFill>
                <a:srgbClr val="BCFFDA">
                  <a:lumMod val="25000"/>
                </a:srgbClr>
              </a:solidFill>
            </a:ln>
          </c:spPr>
          <c:marker>
            <c:symbol val="diamond"/>
            <c:size val="7"/>
            <c:spPr>
              <a:solidFill>
                <a:srgbClr val="BCFFDA">
                  <a:lumMod val="25000"/>
                </a:srgbClr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3.4560783081639741E-2"/>
                  <c:y val="-3.0755263394081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27993426622252E-2"/>
                  <c:y val="-3.9837454190351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506133656610452E-2"/>
                  <c:y val="-3.983745419035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204613718504499E-2"/>
                  <c:y val="-3.7566861794583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6E3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Лист1!$B$1:$L$1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                                           оценка</c:v>
                </c:pt>
              </c:strCache>
            </c:strRef>
          </c:cat>
          <c:val>
            <c:numRef>
              <c:f>Лист1!$B$3:$L$3</c:f>
              <c:numCache>
                <c:formatCode>0.0</c:formatCode>
                <c:ptCount val="5"/>
                <c:pt idx="0">
                  <c:v>107.4544644349134</c:v>
                </c:pt>
                <c:pt idx="1">
                  <c:v>109.60396039603961</c:v>
                </c:pt>
                <c:pt idx="2">
                  <c:v>107.7</c:v>
                </c:pt>
                <c:pt idx="3">
                  <c:v>97.4</c:v>
                </c:pt>
                <c:pt idx="4">
                  <c:v>103.5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РФ, в сопоставимых ценах, в % к предыдущему году</c:v>
                </c:pt>
              </c:strCache>
            </c:strRef>
          </c:tx>
          <c:spPr>
            <a:ln>
              <a:solidFill>
                <a:srgbClr val="004D86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4D86"/>
                </a:solidFill>
              </a:ln>
            </c:spPr>
          </c:marker>
          <c:dLbls>
            <c:dLbl>
              <c:idx val="1"/>
              <c:layout>
                <c:manualLayout>
                  <c:x val="-3.4560783081639741E-2"/>
                  <c:y val="3.5296448185617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382642851651611E-2"/>
                  <c:y val="3.5296448185617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506133656610452E-2"/>
                  <c:y val="2.8484492211510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27345509843395E-2"/>
                  <c:y val="3.5296448185617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Лист1!$B$1:$L$1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                                           оценка</c:v>
                </c:pt>
              </c:strCache>
            </c:strRef>
          </c:cat>
          <c:val>
            <c:numRef>
              <c:f>Лист1!$B$4:$L$4</c:f>
              <c:numCache>
                <c:formatCode>0.0</c:formatCode>
                <c:ptCount val="5"/>
                <c:pt idx="0">
                  <c:v>106</c:v>
                </c:pt>
                <c:pt idx="1">
                  <c:v>105.6</c:v>
                </c:pt>
                <c:pt idx="2">
                  <c:v>104.5</c:v>
                </c:pt>
                <c:pt idx="3">
                  <c:v>93.7</c:v>
                </c:pt>
                <c:pt idx="4" formatCode="General">
                  <c:v>103.2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856896"/>
        <c:axId val="199858432"/>
      </c:lineChart>
      <c:catAx>
        <c:axId val="19985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2000" b="1"/>
            </a:pPr>
            <a:endParaRPr lang="ru-RU"/>
          </a:p>
        </c:txPr>
        <c:crossAx val="199858432"/>
        <c:crosses val="autoZero"/>
        <c:auto val="1"/>
        <c:lblAlgn val="ctr"/>
        <c:lblOffset val="100"/>
        <c:noMultiLvlLbl val="0"/>
      </c:catAx>
      <c:valAx>
        <c:axId val="199858432"/>
        <c:scaling>
          <c:orientation val="minMax"/>
          <c:max val="111"/>
          <c:min val="6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199856896"/>
        <c:crosses val="autoZero"/>
        <c:crossBetween val="between"/>
        <c:majorUnit val="10"/>
      </c:valAx>
      <c:valAx>
        <c:axId val="199864320"/>
        <c:scaling>
          <c:orientation val="minMax"/>
          <c:max val="80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9865856"/>
        <c:crosses val="max"/>
        <c:crossBetween val="between"/>
      </c:valAx>
      <c:catAx>
        <c:axId val="199865856"/>
        <c:scaling>
          <c:orientation val="minMax"/>
        </c:scaling>
        <c:delete val="1"/>
        <c:axPos val="b"/>
        <c:majorTickMark val="out"/>
        <c:minorTickMark val="none"/>
        <c:tickLblPos val="none"/>
        <c:crossAx val="19986432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0722882642669333"/>
          <c:y val="0.83889359715989509"/>
          <c:w val="0.89277121738586696"/>
          <c:h val="0.13401105083357184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37949318762555E-2"/>
          <c:y val="0.16013514403553492"/>
          <c:w val="0.90251840704568176"/>
          <c:h val="0.62152678443864329"/>
        </c:manualLayout>
      </c:layout>
      <c:bar3DChart>
        <c:barDir val="col"/>
        <c:grouping val="stacked"/>
        <c:varyColors val="0"/>
        <c:ser>
          <c:idx val="0"/>
          <c:order val="0"/>
          <c:spPr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52A85A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600" b="1" i="1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15.8269</c:v>
                </c:pt>
                <c:pt idx="1">
                  <c:v>20.604400000000002</c:v>
                </c:pt>
                <c:pt idx="2">
                  <c:v>22.1204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147584"/>
        <c:axId val="122149120"/>
        <c:axId val="0"/>
      </c:bar3DChart>
      <c:catAx>
        <c:axId val="12214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22149120"/>
        <c:crosses val="autoZero"/>
        <c:auto val="1"/>
        <c:lblAlgn val="ctr"/>
        <c:lblOffset val="100"/>
        <c:noMultiLvlLbl val="0"/>
      </c:catAx>
      <c:valAx>
        <c:axId val="1221491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2214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17497812773377E-3"/>
          <c:y val="0"/>
          <c:w val="0.95315959151416119"/>
          <c:h val="0.9675925925925925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 w="241300" h="241300"/>
            </a:sp3d>
          </c:spPr>
          <c:dPt>
            <c:idx val="0"/>
            <c:bubble3D val="0"/>
            <c:explosion val="11"/>
          </c:dPt>
          <c:dPt>
            <c:idx val="1"/>
            <c:bubble3D val="0"/>
            <c:explosion val="20"/>
          </c:dPt>
          <c:dPt>
            <c:idx val="2"/>
            <c:bubble3D val="0"/>
            <c:explosion val="15"/>
          </c:dPt>
          <c:dPt>
            <c:idx val="3"/>
            <c:bubble3D val="0"/>
            <c:explosion val="18"/>
          </c:dPt>
          <c:dPt>
            <c:idx val="4"/>
            <c:bubble3D val="0"/>
            <c:explosion val="40"/>
          </c:dPt>
          <c:dLbls>
            <c:dLbl>
              <c:idx val="0"/>
              <c:layout>
                <c:manualLayout>
                  <c:x val="-5.0496515939205372E-2"/>
                  <c:y val="5.373195960033576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Культура 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312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</c:dLbl>
            <c:dLbl>
              <c:idx val="1"/>
              <c:layout>
                <c:manualLayout>
                  <c:x val="-1.6840985676086627E-2"/>
                  <c:y val="-7.4055332918144645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 smtClean="0"/>
                      <a:t>Здраво-охранение </a:t>
                    </a:r>
                    <a:endParaRPr lang="ru-RU" sz="1200" dirty="0"/>
                  </a:p>
                  <a:p>
                    <a:pPr>
                      <a:defRPr sz="1200"/>
                    </a:pPr>
                    <a:r>
                      <a:rPr lang="ru-RU" sz="1200" dirty="0"/>
                      <a:t>289</a:t>
                    </a:r>
                    <a:endParaRPr lang="en-US" dirty="0"/>
                  </a:p>
                </c:rich>
              </c:tx>
              <c:numFmt formatCode="#,##0.00" sourceLinked="0"/>
              <c:spPr>
                <a:effectLst>
                  <a:glow>
                    <a:schemeClr val="accent1"/>
                  </a:glow>
                </a:effectLst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3898927446049243"/>
                  <c:y val="-8.4549565405755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Образование</a:t>
                    </a:r>
                  </a:p>
                  <a:p>
                    <a:r>
                      <a:rPr lang="ru-RU" sz="1200" dirty="0" smtClean="0"/>
                      <a:t> 211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15851310560188E-2"/>
                  <c:y val="0.149373019057592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Социальная</a:t>
                    </a:r>
                    <a:r>
                      <a:rPr lang="ru-RU" sz="1200" baseline="0"/>
                      <a:t> политика </a:t>
                    </a:r>
                    <a:r>
                      <a:rPr lang="en-US" sz="1200"/>
                      <a:t>1</a:t>
                    </a:r>
                    <a:r>
                      <a:rPr lang="ru-RU" sz="1200"/>
                      <a:t>6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0224053438832616E-2"/>
                  <c:y val="-0.2973797419512063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Спорт</a:t>
                    </a:r>
                    <a:r>
                      <a:rPr lang="ru-RU" sz="1200" baseline="0" dirty="0"/>
                      <a:t>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17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PowerPoint]Лист1'!$A$3:$A$7</c:f>
              <c:strCache>
                <c:ptCount val="5"/>
                <c:pt idx="0">
                  <c:v>Культура</c:v>
                </c:pt>
                <c:pt idx="1">
                  <c:v>Здравоохранение</c:v>
                </c:pt>
                <c:pt idx="2">
                  <c:v>Образование</c:v>
                </c:pt>
                <c:pt idx="3">
                  <c:v>Спорт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'[Диаграмма в Microsoft PowerPoint]Лист1'!$C$3:$C$7</c:f>
              <c:numCache>
                <c:formatCode>0.0</c:formatCode>
                <c:ptCount val="5"/>
                <c:pt idx="0">
                  <c:v>36.923076923076927</c:v>
                </c:pt>
                <c:pt idx="1">
                  <c:v>34.201183431952664</c:v>
                </c:pt>
                <c:pt idx="2">
                  <c:v>24.970414201183434</c:v>
                </c:pt>
                <c:pt idx="3">
                  <c:v>2.0118343195266273</c:v>
                </c:pt>
                <c:pt idx="4">
                  <c:v>1.8934911242603552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549497822251211E-2"/>
          <c:y val="9.1397622486390398E-2"/>
          <c:w val="0.88062363999372029"/>
          <c:h val="0.63133699909383045"/>
        </c:manualLayout>
      </c:layout>
      <c:lineChart>
        <c:grouping val="standard"/>
        <c:varyColors val="0"/>
        <c:ser>
          <c:idx val="0"/>
          <c:order val="0"/>
          <c:tx>
            <c:strRef>
              <c:f>НабЧелны!$B$3</c:f>
              <c:strCache>
                <c:ptCount val="1"/>
                <c:pt idx="0">
                  <c:v>Инвестиции в основной капитал за счет всех источников финансирования на душу населения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4.249841140003606E-2"/>
                  <c:y val="-3.7417694330259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680726751172635E-2"/>
                  <c:y val="-4.2120875458282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210752385214502E-2"/>
                  <c:y val="-4.9815390882494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316221160139006E-2"/>
                  <c:y val="-4.917564715031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43412048737834E-2"/>
                  <c:y val="-5.1734992408250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259505482812407E-2"/>
                  <c:y val="-4.82400103692182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НабЧелны!$C$2:$H$2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НабЧелны!$C$3:$H$3</c:f>
              <c:numCache>
                <c:formatCode>0.0</c:formatCode>
                <c:ptCount val="6"/>
                <c:pt idx="0">
                  <c:v>10.2026</c:v>
                </c:pt>
                <c:pt idx="1">
                  <c:v>24.473400000000002</c:v>
                </c:pt>
                <c:pt idx="2">
                  <c:v>37.542900000000003</c:v>
                </c:pt>
                <c:pt idx="3">
                  <c:v>37.863</c:v>
                </c:pt>
                <c:pt idx="4">
                  <c:v>20.881</c:v>
                </c:pt>
                <c:pt idx="5">
                  <c:v>95.697000000000003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НабЧелны!$B$4</c:f>
              <c:strCache>
                <c:ptCount val="1"/>
                <c:pt idx="0">
                  <c:v>Добавленная стоимость на душу населения</c:v>
                </c:pt>
              </c:strCache>
            </c:strRef>
          </c:tx>
          <c:spPr>
            <a:ln w="63500"/>
          </c:spPr>
          <c:dLbls>
            <c:dLbl>
              <c:idx val="5"/>
              <c:layout>
                <c:manualLayout>
                  <c:x val="-2.7906061977354449E-3"/>
                  <c:y val="3.93548864940932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НабЧелны!$C$2:$H$2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НабЧелны!$C$4:$H$4</c:f>
              <c:numCache>
                <c:formatCode>0.0</c:formatCode>
                <c:ptCount val="6"/>
                <c:pt idx="0">
                  <c:v>41.1</c:v>
                </c:pt>
                <c:pt idx="1">
                  <c:v>59.3</c:v>
                </c:pt>
                <c:pt idx="2">
                  <c:v>88.8</c:v>
                </c:pt>
                <c:pt idx="3">
                  <c:v>104</c:v>
                </c:pt>
                <c:pt idx="4">
                  <c:v>62.8</c:v>
                </c:pt>
                <c:pt idx="5">
                  <c:v>79.7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НабЧелны!$B$5</c:f>
              <c:strCache>
                <c:ptCount val="1"/>
                <c:pt idx="0">
                  <c:v>ВТП на душу населения</c:v>
                </c:pt>
              </c:strCache>
            </c:strRef>
          </c:tx>
          <c:spPr>
            <a:ln w="63500"/>
          </c:spPr>
          <c:marker>
            <c:spPr>
              <a:ln w="19050"/>
            </c:spPr>
          </c:marker>
          <c:dLbls>
            <c:dLbl>
              <c:idx val="0"/>
              <c:layout>
                <c:manualLayout>
                  <c:x val="-4.1344635549082576E-2"/>
                  <c:y val="-4.8108543495167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НабЧелны!$C$2:$H$2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НабЧелны!$C$5:$H$5</c:f>
              <c:numCache>
                <c:formatCode>0.0</c:formatCode>
                <c:ptCount val="6"/>
                <c:pt idx="0">
                  <c:v>80.2</c:v>
                </c:pt>
                <c:pt idx="1">
                  <c:v>118.8</c:v>
                </c:pt>
                <c:pt idx="2">
                  <c:v>180.9</c:v>
                </c:pt>
                <c:pt idx="3">
                  <c:v>215.4</c:v>
                </c:pt>
                <c:pt idx="4">
                  <c:v>161.30000000000001</c:v>
                </c:pt>
                <c:pt idx="5">
                  <c:v>167.3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43584"/>
        <c:axId val="168674048"/>
      </c:lineChart>
      <c:catAx>
        <c:axId val="16864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674048"/>
        <c:crosses val="autoZero"/>
        <c:auto val="1"/>
        <c:lblAlgn val="ctr"/>
        <c:lblOffset val="100"/>
        <c:noMultiLvlLbl val="0"/>
      </c:catAx>
      <c:valAx>
        <c:axId val="168674048"/>
        <c:scaling>
          <c:orientation val="minMax"/>
        </c:scaling>
        <c:delete val="0"/>
        <c:axPos val="l"/>
        <c:majorGridlines>
          <c:spPr>
            <a:ln w="3175"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4.1311731293085963E-2"/>
              <c:y val="1.13404066214865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6864358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"/>
          <c:y val="0.80316320850688161"/>
          <c:w val="1"/>
          <c:h val="0.19511284689775879"/>
        </c:manualLayout>
      </c:layout>
      <c:overlay val="0"/>
      <c:txPr>
        <a:bodyPr/>
        <a:lstStyle/>
        <a:p>
          <a:pPr>
            <a:defRPr sz="14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6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100293940974"/>
          <c:y val="4.1791854045202727E-2"/>
          <c:w val="0.86983273044991261"/>
          <c:h val="0.589925394762900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69B77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7.6682301000371936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tx1"/>
                        </a:solidFill>
                      </a:defRPr>
                    </a:pPr>
                    <a:r>
                      <a:rPr lang="en-US" b="0" dirty="0"/>
                      <a:t>41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800" b="1" dirty="0" smtClean="0"/>
                      <a:t>188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Лист1!$A$1:$A$20</c:f>
              <c:strCache>
                <c:ptCount val="20"/>
                <c:pt idx="0">
                  <c:v>Тюменская область</c:v>
                </c:pt>
                <c:pt idx="1">
                  <c:v>Москва</c:v>
                </c:pt>
                <c:pt idx="2">
                  <c:v>Краснодарский край</c:v>
                </c:pt>
                <c:pt idx="3">
                  <c:v>Санкт-Петербург</c:v>
                </c:pt>
                <c:pt idx="4">
                  <c:v>Московская область</c:v>
                </c:pt>
                <c:pt idx="5">
                  <c:v>Калужская область</c:v>
                </c:pt>
                <c:pt idx="6">
                  <c:v>Республика Татарстан</c:v>
                </c:pt>
                <c:pt idx="7">
                  <c:v>Нижегородская область</c:v>
                </c:pt>
                <c:pt idx="8">
                  <c:v>Пермский край</c:v>
                </c:pt>
                <c:pt idx="9">
                  <c:v>Республика Башкортостан</c:v>
                </c:pt>
                <c:pt idx="10">
                  <c:v>Самарская область</c:v>
                </c:pt>
                <c:pt idx="11">
                  <c:v>Оренбургская область</c:v>
                </c:pt>
                <c:pt idx="12">
                  <c:v>Саратовская область</c:v>
                </c:pt>
                <c:pt idx="13">
                  <c:v>Удмуртская Республика</c:v>
                </c:pt>
                <c:pt idx="14">
                  <c:v>Чувашская Республика</c:v>
                </c:pt>
                <c:pt idx="15">
                  <c:v>Пензенская область</c:v>
                </c:pt>
                <c:pt idx="16">
                  <c:v>Ульяновская область</c:v>
                </c:pt>
                <c:pt idx="17">
                  <c:v>Республика Мордовия</c:v>
                </c:pt>
                <c:pt idx="18">
                  <c:v>Кировская область</c:v>
                </c:pt>
                <c:pt idx="19">
                  <c:v>Республика Марий Эл</c:v>
                </c:pt>
              </c:strCache>
            </c:strRef>
          </c:cat>
          <c:val>
            <c:numRef>
              <c:f>Лист1!$B$1:$B$20</c:f>
              <c:numCache>
                <c:formatCode>0</c:formatCode>
                <c:ptCount val="20"/>
                <c:pt idx="0">
                  <c:v>656.3</c:v>
                </c:pt>
                <c:pt idx="1">
                  <c:v>372.5</c:v>
                </c:pt>
                <c:pt idx="2">
                  <c:v>317.39999999999992</c:v>
                </c:pt>
                <c:pt idx="3">
                  <c:v>225.8</c:v>
                </c:pt>
                <c:pt idx="4">
                  <c:v>193.2</c:v>
                </c:pt>
                <c:pt idx="5">
                  <c:v>41</c:v>
                </c:pt>
                <c:pt idx="6">
                  <c:v>188.304</c:v>
                </c:pt>
                <c:pt idx="7">
                  <c:v>104.3815</c:v>
                </c:pt>
                <c:pt idx="8">
                  <c:v>87.005800000000008</c:v>
                </c:pt>
                <c:pt idx="9">
                  <c:v>86.036500000000004</c:v>
                </c:pt>
                <c:pt idx="10">
                  <c:v>83.02879999999999</c:v>
                </c:pt>
                <c:pt idx="11">
                  <c:v>52.649900000000002</c:v>
                </c:pt>
                <c:pt idx="12">
                  <c:v>42.920100000000005</c:v>
                </c:pt>
                <c:pt idx="13">
                  <c:v>31.633599999999994</c:v>
                </c:pt>
                <c:pt idx="14">
                  <c:v>31.414900000000006</c:v>
                </c:pt>
                <c:pt idx="15">
                  <c:v>27.870999999999999</c:v>
                </c:pt>
                <c:pt idx="16">
                  <c:v>23.221599999999995</c:v>
                </c:pt>
                <c:pt idx="17">
                  <c:v>20.894200000000001</c:v>
                </c:pt>
                <c:pt idx="18">
                  <c:v>15.988</c:v>
                </c:pt>
                <c:pt idx="19">
                  <c:v>13.8241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706112"/>
        <c:axId val="201707904"/>
      </c:barChart>
      <c:catAx>
        <c:axId val="20170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1707904"/>
        <c:crosses val="autoZero"/>
        <c:auto val="1"/>
        <c:lblAlgn val="ctr"/>
        <c:lblOffset val="100"/>
        <c:noMultiLvlLbl val="0"/>
      </c:catAx>
      <c:valAx>
        <c:axId val="2017079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1706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rgbClr val="00A87C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Лист1!$B$2:$C$2</c:f>
              <c:numCache>
                <c:formatCode>0.0</c:formatCode>
                <c:ptCount val="2"/>
                <c:pt idx="0">
                  <c:v>41</c:v>
                </c:pt>
                <c:pt idx="1">
                  <c:v>44.1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00D09A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Лист1!$B$3:$C$3</c:f>
              <c:numCache>
                <c:formatCode>0.0</c:formatCode>
                <c:ptCount val="2"/>
                <c:pt idx="0">
                  <c:v>8.9</c:v>
                </c:pt>
                <c:pt idx="1">
                  <c:v>10.1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Торговля</c:v>
                </c:pt>
              </c:strCache>
            </c:strRef>
          </c:tx>
          <c:spPr>
            <a:solidFill>
              <a:srgbClr val="00FAB9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Лист1!$B$4:$C$4</c:f>
              <c:numCache>
                <c:formatCode>0.0</c:formatCode>
                <c:ptCount val="2"/>
                <c:pt idx="0">
                  <c:v>13.4</c:v>
                </c:pt>
                <c:pt idx="1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D2828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Лист1!$B$5:$C$5</c:f>
              <c:numCache>
                <c:formatCode>0.0</c:formatCode>
                <c:ptCount val="2"/>
                <c:pt idx="0">
                  <c:v>8.1</c:v>
                </c:pt>
                <c:pt idx="1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rgbClr val="E0A9A8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Лист1!$B$6:$C$6</c:f>
              <c:numCache>
                <c:formatCode>0.0</c:formatCode>
                <c:ptCount val="2"/>
                <c:pt idx="0">
                  <c:v>7.3</c:v>
                </c:pt>
                <c:pt idx="1">
                  <c:v>5.0999999999999996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rgbClr val="BDFFEE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Лист1!$B$1:$C$1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Лист1!$B$7:$C$7</c:f>
              <c:numCache>
                <c:formatCode>0.0</c:formatCode>
                <c:ptCount val="2"/>
                <c:pt idx="0">
                  <c:v>21.3</c:v>
                </c:pt>
                <c:pt idx="1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1066112"/>
        <c:axId val="191067648"/>
      </c:barChart>
      <c:catAx>
        <c:axId val="191066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1067648"/>
        <c:crosses val="autoZero"/>
        <c:auto val="1"/>
        <c:lblAlgn val="ctr"/>
        <c:lblOffset val="100"/>
        <c:noMultiLvlLbl val="0"/>
      </c:catAx>
      <c:valAx>
        <c:axId val="191067648"/>
        <c:scaling>
          <c:orientation val="minMax"/>
        </c:scaling>
        <c:delete val="1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out"/>
        <c:minorTickMark val="none"/>
        <c:tickLblPos val="none"/>
        <c:crossAx val="19106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3200" b="1" kern="1200" dirty="0" smtClean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pPr>
            <a:r>
              <a:rPr lang="ru-RU" sz="3200" b="1" kern="12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Структура инвестиций</a:t>
            </a:r>
            <a:endParaRPr lang="en-US" sz="3200" b="1" kern="1200" dirty="0" smtClean="0"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>
              <a:defRPr lang="ru-RU" sz="3200" b="1" kern="1200" dirty="0" smtClean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pPr>
            <a:r>
              <a:rPr lang="ru-RU" sz="3200" b="1" kern="12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 в основной капитал, в % </a:t>
            </a:r>
          </a:p>
          <a:p>
            <a:pPr>
              <a:defRPr lang="ru-RU" sz="3200" b="1" kern="1200" dirty="0" smtClean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pPr>
            <a:r>
              <a:rPr lang="ru-RU" sz="3200" b="1" kern="12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ru-RU" sz="2000" b="1" kern="120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Calibri" pitchFamily="34" charset="0"/>
              </a:rPr>
              <a:t>январь-сентябрь 2010 года </a:t>
            </a:r>
          </a:p>
        </c:rich>
      </c:tx>
      <c:layout>
        <c:manualLayout>
          <c:xMode val="edge"/>
          <c:yMode val="edge"/>
          <c:x val="0.22129838487891146"/>
          <c:y val="0.116135418915717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29858206755723E-2"/>
          <c:y val="0.37963655493304976"/>
          <c:w val="0.51576959768473851"/>
          <c:h val="0.4976801519407897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381000" h="374650"/>
            </a:sp3d>
          </c:spPr>
          <c:explosion val="25"/>
          <c:dPt>
            <c:idx val="1"/>
            <c:bubble3D val="0"/>
            <c:explosion val="34"/>
          </c:dPt>
          <c:dLbls>
            <c:dLbl>
              <c:idx val="0"/>
              <c:layout>
                <c:manualLayout>
                  <c:x val="-6.1219093195338262E-2"/>
                  <c:y val="-5.66901296681321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75974570318632E-3"/>
                  <c:y val="-2.93948820501425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576048927168383E-2"/>
                  <c:y val="-2.0041965034188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180669018427173E-3"/>
                  <c:y val="-1.16032429145299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8.0903345092136047E-3"/>
                  <c:y val="-4.64129716581200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798735920269829E-2"/>
                  <c:y val="-3.016843157777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Лист1!$A$12:$A$18</c:f>
              <c:strCache>
                <c:ptCount val="7"/>
                <c:pt idx="0">
                  <c:v>обрабатывающие производства</c:v>
                </c:pt>
                <c:pt idx="1">
                  <c:v>операции с недвижимым имуществом, аренда</c:v>
                </c:pt>
                <c:pt idx="2">
                  <c:v>транспорт и связь</c:v>
                </c:pt>
                <c:pt idx="3">
                  <c:v>добыча полезных ископаемых</c:v>
                </c:pt>
                <c:pt idx="4">
                  <c:v>прочие</c:v>
                </c:pt>
                <c:pt idx="5">
                  <c:v>сельское хозяйство, охота, лесное хозяйство</c:v>
                </c:pt>
                <c:pt idx="6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Лист1!$B$12:$B$18</c:f>
              <c:numCache>
                <c:formatCode>General</c:formatCode>
                <c:ptCount val="7"/>
                <c:pt idx="0">
                  <c:v>42.3</c:v>
                </c:pt>
                <c:pt idx="1">
                  <c:v>14.3</c:v>
                </c:pt>
                <c:pt idx="2">
                  <c:v>13.3</c:v>
                </c:pt>
                <c:pt idx="3">
                  <c:v>12.1</c:v>
                </c:pt>
                <c:pt idx="4">
                  <c:v>9.3000000000000007</c:v>
                </c:pt>
                <c:pt idx="5">
                  <c:v>4.4000000000000004</c:v>
                </c:pt>
                <c:pt idx="6">
                  <c:v>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765832029592336"/>
          <c:y val="0.3397693757297407"/>
          <c:w val="0.38888219795501666"/>
          <c:h val="0.5936761743454082"/>
        </c:manualLayout>
      </c:layout>
      <c:overlay val="0"/>
      <c:spPr>
        <a:solidFill>
          <a:schemeClr val="bg1">
            <a:alpha val="58000"/>
          </a:schemeClr>
        </a:solidFill>
        <a:effectLst/>
      </c:spPr>
      <c:txPr>
        <a:bodyPr/>
        <a:lstStyle/>
        <a:p>
          <a:pPr rtl="0">
            <a:defRPr sz="18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52033187939487E-2"/>
          <c:y val="0.21802218083533006"/>
          <c:w val="0.92717759565941782"/>
          <c:h val="0.49525393769992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501105380907264E-3"/>
                  <c:y val="-2.35159056401141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516580713608948E-2"/>
                  <c:y val="-2.35159056401140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Промышленность - всего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105.8</c:v>
                </c:pt>
                <c:pt idx="1">
                  <c:v>101</c:v>
                </c:pt>
                <c:pt idx="2">
                  <c:v>110.5</c:v>
                </c:pt>
                <c:pt idx="3">
                  <c:v>97.4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52A85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501105380907264E-3"/>
                  <c:y val="-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232863015220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Промышленность - всего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92.4</c:v>
                </c:pt>
                <c:pt idx="1">
                  <c:v>100.6</c:v>
                </c:pt>
                <c:pt idx="2" formatCode="0.0">
                  <c:v>86.7</c:v>
                </c:pt>
                <c:pt idx="3" formatCode="0.0">
                  <c:v>91.4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1015475332701688E-2"/>
                  <c:y val="7.0547716920342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Промышленность - всего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 formatCode="General">
                  <c:v>108.1</c:v>
                </c:pt>
                <c:pt idx="1">
                  <c:v>100</c:v>
                </c:pt>
                <c:pt idx="2">
                  <c:v>114.9</c:v>
                </c:pt>
                <c:pt idx="3">
                  <c:v>108.4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334656"/>
        <c:axId val="39336192"/>
      </c:barChart>
      <c:catAx>
        <c:axId val="3933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9336192"/>
        <c:crosses val="autoZero"/>
        <c:auto val="1"/>
        <c:lblAlgn val="ctr"/>
        <c:lblOffset val="100"/>
        <c:noMultiLvlLbl val="0"/>
      </c:catAx>
      <c:valAx>
        <c:axId val="39336192"/>
        <c:scaling>
          <c:orientation val="minMax"/>
          <c:max val="120"/>
          <c:min val="4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39334656"/>
        <c:crosses val="autoZero"/>
        <c:crossBetween val="between"/>
        <c:majorUnit val="2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9.3598293798709112E-2"/>
          <c:y val="0.88058363885494206"/>
          <c:w val="0.54446250498792492"/>
          <c:h val="8.1790912120875567E-2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17603349577112"/>
          <c:y val="9.0909541796943202E-2"/>
          <c:w val="0.79453459419993466"/>
          <c:h val="0.5731606871723244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Добыча полезных ископаемых</c:v>
                </c:pt>
              </c:strCache>
            </c:strRef>
          </c:tx>
          <c:spPr>
            <a:solidFill>
              <a:srgbClr val="52A85A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2"/>
                <c:pt idx="0">
                  <c:v>32.5</c:v>
                </c:pt>
                <c:pt idx="1">
                  <c:v>29.7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Производство пищевых продуктов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Лист1!$B$3:$D$3</c:f>
              <c:numCache>
                <c:formatCode>0.0</c:formatCode>
                <c:ptCount val="2"/>
                <c:pt idx="0">
                  <c:v>7.4</c:v>
                </c:pt>
                <c:pt idx="1">
                  <c:v>6.7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Производство нефтепродуктов и нефтехимия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Лист1!$B$4:$D$4</c:f>
              <c:numCache>
                <c:formatCode>0.0</c:formatCode>
                <c:ptCount val="2"/>
                <c:pt idx="0">
                  <c:v>25.9</c:v>
                </c:pt>
                <c:pt idx="1">
                  <c:v>29.3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Машиностроение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Лист1!$B$5:$D$5</c:f>
              <c:numCache>
                <c:formatCode>0.0</c:formatCode>
                <c:ptCount val="2"/>
                <c:pt idx="0">
                  <c:v>17.100000000000001</c:v>
                </c:pt>
                <c:pt idx="1">
                  <c:v>18.899999999999999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Прочие производства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Лист1!$B$6:$D$6</c:f>
              <c:numCache>
                <c:formatCode>0.0</c:formatCode>
                <c:ptCount val="2"/>
                <c:pt idx="0">
                  <c:v>7.8</c:v>
                </c:pt>
                <c:pt idx="1">
                  <c:v>7.1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Производство и распределение электроэнергии, газа и воды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2"/>
                <c:pt idx="0">
                  <c:v>2009</c:v>
                </c:pt>
                <c:pt idx="1">
                  <c:v>2010</c:v>
                </c:pt>
              </c:strCache>
            </c:strRef>
          </c:cat>
          <c:val>
            <c:numRef>
              <c:f>Лист1!$B$7:$D$7</c:f>
              <c:numCache>
                <c:formatCode>0.0</c:formatCode>
                <c:ptCount val="2"/>
                <c:pt idx="0">
                  <c:v>9.3000000000000007</c:v>
                </c:pt>
                <c:pt idx="1">
                  <c:v>8.3000000000000007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6"/>
        <c:shape val="cylinder"/>
        <c:axId val="39407616"/>
        <c:axId val="39409152"/>
        <c:axId val="0"/>
      </c:bar3DChart>
      <c:catAx>
        <c:axId val="39407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9409152"/>
        <c:crosses val="autoZero"/>
        <c:auto val="1"/>
        <c:lblAlgn val="ctr"/>
        <c:lblOffset val="100"/>
        <c:noMultiLvlLbl val="0"/>
      </c:catAx>
      <c:valAx>
        <c:axId val="39409152"/>
        <c:scaling>
          <c:orientation val="minMax"/>
          <c:max val="1"/>
        </c:scaling>
        <c:delete val="1"/>
        <c:axPos val="b"/>
        <c:numFmt formatCode="0%" sourceLinked="0"/>
        <c:majorTickMark val="out"/>
        <c:minorTickMark val="none"/>
        <c:tickLblPos val="none"/>
        <c:crossAx val="39407616"/>
        <c:crosses val="autoZero"/>
        <c:crossBetween val="between"/>
      </c:valAx>
      <c:spPr>
        <a:effectLst>
          <a:outerShdw blurRad="50800" dist="38100" algn="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1264684719589305"/>
          <c:y val="0.6432408634490403"/>
          <c:w val="0.75484525543049596"/>
          <c:h val="0.293436641960419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604133164991323E-2"/>
          <c:y val="7.9095919653627125E-2"/>
          <c:w val="0.93222766139585023"/>
          <c:h val="0.70031484791375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4"/>
              <c:layout>
                <c:manualLayout>
                  <c:x val="-5.7813506828479728E-3"/>
                  <c:y val="7.85354284782407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</c:spPr>
            <c:txPr>
              <a:bodyPr rot="0" vert="horz"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Производство нефтепродуктов </c:v>
                </c:pt>
                <c:pt idx="1">
                  <c:v>Химическое производство</c:v>
                </c:pt>
                <c:pt idx="2">
                  <c:v>Производство резиновых и пластмассовых изделий</c:v>
                </c:pt>
                <c:pt idx="3">
                  <c:v>Производство транспортных средств        и оборудования</c:v>
                </c:pt>
                <c:pt idx="4">
                  <c:v>Производство электрооборудования, электронного и оптического оборудования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96.3</c:v>
                </c:pt>
                <c:pt idx="1">
                  <c:v>118.2</c:v>
                </c:pt>
                <c:pt idx="2">
                  <c:v>41.2</c:v>
                </c:pt>
                <c:pt idx="3" formatCode="0.0">
                  <c:v>156</c:v>
                </c:pt>
                <c:pt idx="4" formatCode="General">
                  <c:v>17.100000000000001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52A85A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2.8906753414240384E-3"/>
                  <c:y val="0.252769766679938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</c:spPr>
            <c:txPr>
              <a:bodyPr rot="0" vert="horz"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Производство нефтепродуктов </c:v>
                </c:pt>
                <c:pt idx="1">
                  <c:v>Химическое производство</c:v>
                </c:pt>
                <c:pt idx="2">
                  <c:v>Производство резиновых и пластмассовых изделий</c:v>
                </c:pt>
                <c:pt idx="3">
                  <c:v>Производство транспортных средств        и оборудования</c:v>
                </c:pt>
                <c:pt idx="4">
                  <c:v>Производство электрооборудования, электронного и оптического оборудования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79.900000000000006</c:v>
                </c:pt>
                <c:pt idx="1">
                  <c:v>104.8</c:v>
                </c:pt>
                <c:pt idx="2">
                  <c:v>39.700000000000003</c:v>
                </c:pt>
                <c:pt idx="3" formatCode="General">
                  <c:v>104.2</c:v>
                </c:pt>
                <c:pt idx="4" formatCode="0.0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numFmt formatCode="#,##0" sourceLinked="0"/>
            <c:spPr>
              <a:noFill/>
            </c:spPr>
            <c:txPr>
              <a:bodyPr rot="0" vert="horz"/>
              <a:lstStyle/>
              <a:p>
                <a:pPr>
                  <a:defRPr sz="20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Производство нефтепродуктов </c:v>
                </c:pt>
                <c:pt idx="1">
                  <c:v>Химическое производство</c:v>
                </c:pt>
                <c:pt idx="2">
                  <c:v>Производство резиновых и пластмассовых изделий</c:v>
                </c:pt>
                <c:pt idx="3">
                  <c:v>Производство транспортных средств        и оборудования</c:v>
                </c:pt>
                <c:pt idx="4">
                  <c:v>Производство электрооборудования, электронного и оптического оборудования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100.9</c:v>
                </c:pt>
                <c:pt idx="1">
                  <c:v>153.5</c:v>
                </c:pt>
                <c:pt idx="2">
                  <c:v>51.6</c:v>
                </c:pt>
                <c:pt idx="3" formatCode="General">
                  <c:v>142.69999999999999</c:v>
                </c:pt>
                <c:pt idx="4" formatCode="General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84736"/>
        <c:axId val="114486272"/>
      </c:barChart>
      <c:catAx>
        <c:axId val="11448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4486272"/>
        <c:crosses val="autoZero"/>
        <c:auto val="1"/>
        <c:lblAlgn val="ctr"/>
        <c:lblOffset val="100"/>
        <c:noMultiLvlLbl val="0"/>
      </c:catAx>
      <c:valAx>
        <c:axId val="114486272"/>
        <c:scaling>
          <c:orientation val="minMax"/>
          <c:max val="20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4484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248803157983564"/>
          <c:y val="0.89743388083298481"/>
          <c:w val="0.49278628554364157"/>
          <c:h val="0.10027363344560417"/>
        </c:manualLayout>
      </c:layout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17082239720402"/>
          <c:y val="3.6315658012765109E-2"/>
          <c:w val="0.50295299770455948"/>
          <c:h val="0.870736627469342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9B770"/>
            </a:solidFill>
            <a:ln>
              <a:noFill/>
            </a:ln>
            <a:scene3d>
              <a:camera prst="orthographicFront"/>
              <a:lightRig rig="morning" dir="t"/>
            </a:scene3d>
            <a:sp3d>
              <a:bevelT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morning" dir="t"/>
              </a:scene3d>
              <a:sp3d>
                <a:bevelT/>
                <a:bevelB w="0" h="0"/>
              </a:sp3d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morning" dir="t"/>
              </a:scene3d>
              <a:sp3d>
                <a:bevelT/>
                <a:bevelB w="0" h="0"/>
              </a:sp3d>
            </c:spPr>
          </c:dPt>
          <c:dPt>
            <c:idx val="2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morning" dir="t"/>
              </a:scene3d>
              <a:sp3d>
                <a:bevelT/>
                <a:bevelB w="0" h="0"/>
              </a:sp3d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morning" dir="t"/>
              </a:scene3d>
              <a:sp3d>
                <a:bevelT/>
                <a:bevelB w="0" h="0"/>
              </a:sp3d>
            </c:spPr>
          </c:dPt>
          <c:dPt>
            <c:idx val="4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morning" dir="t"/>
              </a:scene3d>
              <a:sp3d>
                <a:bevelT/>
                <a:bevelB w="0" h="0"/>
              </a:sp3d>
            </c:spPr>
          </c:dPt>
          <c:dPt>
            <c:idx val="5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morning" dir="t"/>
              </a:scene3d>
              <a:sp3d>
                <a:bevelT/>
                <a:bevelB w="0" h="0"/>
              </a:sp3d>
            </c:spPr>
          </c:dPt>
          <c:dLbls>
            <c:dLbl>
              <c:idx val="0"/>
              <c:layout>
                <c:manualLayout>
                  <c:x val="-1.4516834040809907E-3"/>
                  <c:y val="-2.59303976402660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>
                <a:ln w="2222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" sourceLinked="0"/>
              <c:spPr>
                <a:ln w="2222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" sourceLinked="0"/>
              <c:spPr>
                <a:ln w="2222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>
                <a:ln w="2222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ln w="2222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>
                <a:ln w="2222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ln w="2222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ln w="22225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2"/>
                <c:pt idx="0">
                  <c:v>Автомобили легковые -11,5  тыс.шт</c:v>
                </c:pt>
                <c:pt idx="1">
                  <c:v>Автомобили грузовые - 43,1 тыс.шт</c:v>
                </c:pt>
                <c:pt idx="2">
                  <c:v>Шины -11,1 млн.шт</c:v>
                </c:pt>
                <c:pt idx="3">
                  <c:v>Теплоэнергия - 50,7 млн.Гкал</c:v>
                </c:pt>
                <c:pt idx="4">
                  <c:v>Насосы и компрессоры - 4,6 тыс.шт</c:v>
                </c:pt>
                <c:pt idx="5">
                  <c:v>Нефть - 32,4 млн.т</c:v>
                </c:pt>
                <c:pt idx="6">
                  <c:v>Мазут топочный - 2,1 млн.т</c:v>
                </c:pt>
                <c:pt idx="7">
                  <c:v>Полипропилен - 200 тыс.т</c:v>
                </c:pt>
                <c:pt idx="8">
                  <c:v>Каучуки синтетические - 508,9 тыс.т</c:v>
                </c:pt>
                <c:pt idx="9">
                  <c:v>Трубы стальные - 175,1 тыс.т</c:v>
                </c:pt>
                <c:pt idx="10">
                  <c:v>Полиэтилен - 762,4 тыс.т</c:v>
                </c:pt>
                <c:pt idx="11">
                  <c:v>Бензин прямогонный - 1,6 млн.т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2"/>
                <c:pt idx="0">
                  <c:v>32</c:v>
                </c:pt>
                <c:pt idx="1">
                  <c:v>69.5</c:v>
                </c:pt>
                <c:pt idx="2">
                  <c:v>93.1</c:v>
                </c:pt>
                <c:pt idx="3">
                  <c:v>96.4</c:v>
                </c:pt>
                <c:pt idx="4">
                  <c:v>98.4</c:v>
                </c:pt>
                <c:pt idx="5">
                  <c:v>100.6</c:v>
                </c:pt>
                <c:pt idx="6">
                  <c:v>109</c:v>
                </c:pt>
                <c:pt idx="7">
                  <c:v>115.8</c:v>
                </c:pt>
                <c:pt idx="8">
                  <c:v>117.4</c:v>
                </c:pt>
                <c:pt idx="9">
                  <c:v>125.7</c:v>
                </c:pt>
                <c:pt idx="10">
                  <c:v>138.1</c:v>
                </c:pt>
                <c:pt idx="11">
                  <c:v>151.5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120924416"/>
        <c:axId val="120950784"/>
      </c:barChart>
      <c:catAx>
        <c:axId val="1209244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0"/>
        <c:majorTickMark val="cross"/>
        <c:minorTickMark val="none"/>
        <c:tickLblPos val="low"/>
        <c:txPr>
          <a:bodyPr/>
          <a:lstStyle/>
          <a:p>
            <a:pPr algn="just">
              <a:defRPr/>
            </a:pPr>
            <a:endParaRPr lang="ru-RU"/>
          </a:p>
        </c:txPr>
        <c:crossAx val="120950784"/>
        <c:crossesAt val="100"/>
        <c:auto val="0"/>
        <c:lblAlgn val="l"/>
        <c:lblOffset val="200"/>
        <c:noMultiLvlLbl val="0"/>
      </c:catAx>
      <c:valAx>
        <c:axId val="120950784"/>
        <c:scaling>
          <c:orientation val="minMax"/>
          <c:max val="165"/>
          <c:min val="10"/>
        </c:scaling>
        <c:delete val="0"/>
        <c:axPos val="b"/>
        <c:numFmt formatCode="0" sourceLinked="0"/>
        <c:majorTickMark val="out"/>
        <c:minorTickMark val="none"/>
        <c:tickLblPos val="nextTo"/>
        <c:crossAx val="12092441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401228503438312"/>
          <c:y val="5.1974853803165105E-5"/>
          <c:w val="0.49370891157022206"/>
          <c:h val="0.908898025460639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РТ</c:v>
                </c:pt>
              </c:strCache>
            </c:strRef>
          </c:tx>
          <c:spPr>
            <a:solidFill>
              <a:srgbClr val="69B77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rgbClr val="339966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Реальная заработная плата</c:v>
                </c:pt>
                <c:pt idx="1">
                  <c:v>Темп роста среднемесячной заработной платы</c:v>
                </c:pt>
                <c:pt idx="2">
                  <c:v>Реальные  располагаемые денежные доходы</c:v>
                </c:pt>
                <c:pt idx="3">
                  <c:v>Среднемесячные доходы на душу населения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4"/>
                <c:pt idx="0">
                  <c:v>107.4</c:v>
                </c:pt>
                <c:pt idx="1">
                  <c:v>114.5</c:v>
                </c:pt>
                <c:pt idx="2">
                  <c:v>111</c:v>
                </c:pt>
                <c:pt idx="3">
                  <c:v>116.4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Реальная заработная плата</c:v>
                </c:pt>
                <c:pt idx="1">
                  <c:v>Темп роста среднемесячной заработной платы</c:v>
                </c:pt>
                <c:pt idx="2">
                  <c:v>Реальные  располагаемые денежные доходы</c:v>
                </c:pt>
                <c:pt idx="3">
                  <c:v>Среднемесячные доходы на душу населения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4"/>
                <c:pt idx="0">
                  <c:v>104.2</c:v>
                </c:pt>
                <c:pt idx="1">
                  <c:v>112.2</c:v>
                </c:pt>
                <c:pt idx="2">
                  <c:v>103.8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51040"/>
        <c:axId val="121752576"/>
      </c:barChart>
      <c:catAx>
        <c:axId val="121751040"/>
        <c:scaling>
          <c:orientation val="minMax"/>
        </c:scaling>
        <c:delete val="0"/>
        <c:axPos val="l"/>
        <c:majorTickMark val="cross"/>
        <c:minorTickMark val="none"/>
        <c:tickLblPos val="low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21752576"/>
        <c:crossesAt val="100"/>
        <c:auto val="1"/>
        <c:lblAlgn val="ctr"/>
        <c:lblOffset val="90"/>
        <c:noMultiLvlLbl val="0"/>
      </c:catAx>
      <c:valAx>
        <c:axId val="121752576"/>
        <c:scaling>
          <c:orientation val="minMax"/>
          <c:max val="118"/>
          <c:min val="10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12175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27636609809637"/>
          <c:y val="0.88446210198191955"/>
          <c:w val="0.12015162566478123"/>
          <c:h val="0.11415029243500223"/>
        </c:manualLayout>
      </c:layout>
      <c:overlay val="0"/>
      <c:txPr>
        <a:bodyPr/>
        <a:lstStyle/>
        <a:p>
          <a:pPr>
            <a:defRPr sz="2400" b="0">
              <a:latin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709066513977082E-2"/>
          <c:y val="0.11600590130508376"/>
          <c:w val="0.53096070996859801"/>
          <c:h val="0.72074902568998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>
                <a:rot lat="0" lon="0" rev="5400000"/>
              </a:lightRig>
            </a:scene3d>
            <a:sp3d prstMaterial="softEdge"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52A85A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5400000"/>
                </a:lightRig>
              </a:scene3d>
              <a:sp3d prstMaterial="softEdge">
                <a:bevelT/>
                <a:bevelB/>
              </a:sp3d>
            </c:spPr>
          </c:dPt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369.3</c:v>
                </c:pt>
                <c:pt idx="1">
                  <c:v>393.9</c:v>
                </c:pt>
                <c:pt idx="2">
                  <c:v>454.3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38784"/>
        <c:axId val="170037248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Темп роста, в % к предыдущему году</c:v>
                </c:pt>
              </c:strCache>
            </c:strRef>
          </c:tx>
          <c:spPr>
            <a:ln w="57150">
              <a:solidFill>
                <a:srgbClr val="008000"/>
              </a:solidFill>
            </a:ln>
          </c:spPr>
          <c:marker>
            <c:symbol val="square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dLbls>
            <c:dLbl>
              <c:idx val="0"/>
              <c:layout>
                <c:manualLayout>
                  <c:x val="-9.9260457290120674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119.9</c:v>
                </c:pt>
                <c:pt idx="1">
                  <c:v>97.9</c:v>
                </c:pt>
                <c:pt idx="2">
                  <c:v>108.9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ИПЦ, в % к декабрю предыдущего года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1776417055274984E-2"/>
                  <c:y val="7.882157973732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283846904000218E-2"/>
                  <c:y val="6.8446915484336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111.8</c:v>
                </c:pt>
                <c:pt idx="1">
                  <c:v>107.5</c:v>
                </c:pt>
                <c:pt idx="2">
                  <c:v>108.2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33920"/>
        <c:axId val="170035456"/>
      </c:lineChart>
      <c:catAx>
        <c:axId val="17003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70035456"/>
        <c:crosses val="autoZero"/>
        <c:auto val="1"/>
        <c:lblAlgn val="ctr"/>
        <c:lblOffset val="100"/>
        <c:noMultiLvlLbl val="0"/>
      </c:catAx>
      <c:valAx>
        <c:axId val="170035456"/>
        <c:scaling>
          <c:orientation val="minMax"/>
          <c:max val="120"/>
          <c:min val="90"/>
        </c:scaling>
        <c:delete val="0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0033920"/>
        <c:crosses val="autoZero"/>
        <c:crossBetween val="between"/>
      </c:valAx>
      <c:valAx>
        <c:axId val="170037248"/>
        <c:scaling>
          <c:orientation val="minMax"/>
          <c:max val="5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0038784"/>
        <c:crosses val="max"/>
        <c:crossBetween val="between"/>
        <c:majorUnit val="100"/>
      </c:valAx>
      <c:catAx>
        <c:axId val="170038784"/>
        <c:scaling>
          <c:orientation val="minMax"/>
        </c:scaling>
        <c:delete val="1"/>
        <c:axPos val="b"/>
        <c:majorTickMark val="out"/>
        <c:minorTickMark val="none"/>
        <c:tickLblPos val="none"/>
        <c:crossAx val="17003724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78524988201691"/>
          <c:y val="0.21550737281914212"/>
          <c:w val="0.28310292208747934"/>
          <c:h val="0.54131948302040511"/>
        </c:manualLayout>
      </c:layout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Структура 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розничного товарооборота, %</a:t>
            </a:r>
            <a:endParaRPr lang="ru-RU" sz="1800" dirty="0"/>
          </a:p>
        </c:rich>
      </c:tx>
      <c:layout>
        <c:manualLayout>
          <c:xMode val="edge"/>
          <c:yMode val="edge"/>
          <c:x val="0.38119389941781961"/>
          <c:y val="0.12118893696887546"/>
        </c:manualLayout>
      </c:layout>
      <c:overlay val="0"/>
    </c:title>
    <c:autoTitleDeleted val="0"/>
    <c:view3D>
      <c:rotX val="90"/>
      <c:rotY val="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242289230177507"/>
          <c:y val="0.25646570825296011"/>
          <c:w val="0.56443943227384819"/>
          <c:h val="0.743534291747039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розничного товарооборота</c:v>
                </c:pt>
              </c:strCache>
            </c:strRef>
          </c:tx>
          <c:explosion val="25"/>
          <c:dPt>
            <c:idx val="0"/>
            <c:bubble3D val="0"/>
            <c:explosion val="9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explosion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Продовольственные товары</c:v>
                </c:pt>
                <c:pt idx="1">
                  <c:v>Непродовольственные товары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46.9</c:v>
                </c:pt>
                <c:pt idx="1">
                  <c:v>53.1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Продовольственные товары</c:v>
                </c:pt>
                <c:pt idx="1">
                  <c:v>Непродовольственные товары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9.0912006340647146E-3"/>
          <c:y val="0.39787582764193913"/>
          <c:w val="0.44259658434286225"/>
          <c:h val="0.5062340336791616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D1BF5-AB94-4204-9123-6D8C5F9EB9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AA5A7-3CA9-4E63-A6DC-5F28EBD3E41E}">
      <dgm:prSet phldrT="[Текст]" custT="1"/>
      <dgm:spPr>
        <a:solidFill>
          <a:srgbClr val="339966">
            <a:alpha val="50000"/>
          </a:srgbClr>
        </a:solidFill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>
          <a:bevelT w="254000" h="254000"/>
          <a:bevelB w="190500" h="190500"/>
        </a:sp3d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</a:rPr>
            <a:t>Оживление деловой активности в реальном секторе</a:t>
          </a:r>
          <a:endParaRPr lang="ru-RU" sz="2800" b="1" dirty="0">
            <a:solidFill>
              <a:schemeClr val="tx1"/>
            </a:solidFill>
          </a:endParaRPr>
        </a:p>
      </dgm:t>
    </dgm:pt>
    <dgm:pt modelId="{A6199057-B799-4261-97A1-3BDFB2B18EF5}" type="parTrans" cxnId="{7B73BA41-606B-4F28-95CB-C1C83D81CEA8}">
      <dgm:prSet/>
      <dgm:spPr/>
      <dgm:t>
        <a:bodyPr/>
        <a:lstStyle/>
        <a:p>
          <a:endParaRPr lang="ru-RU" sz="2800" b="1"/>
        </a:p>
      </dgm:t>
    </dgm:pt>
    <dgm:pt modelId="{34C6FC9E-F7BA-4D56-820B-B451A6D707D7}" type="sibTrans" cxnId="{7B73BA41-606B-4F28-95CB-C1C83D81CEA8}">
      <dgm:prSet/>
      <dgm:spPr/>
      <dgm:t>
        <a:bodyPr/>
        <a:lstStyle/>
        <a:p>
          <a:endParaRPr lang="ru-RU" sz="2800" b="1"/>
        </a:p>
      </dgm:t>
    </dgm:pt>
    <dgm:pt modelId="{FC0FADF6-716F-41A4-8FF7-D96C1A004EE9}">
      <dgm:prSet phldrT="[Текст]" custT="1"/>
      <dgm:spPr>
        <a:solidFill>
          <a:srgbClr val="339966">
            <a:alpha val="40000"/>
          </a:srgbClr>
        </a:solidFill>
        <a:scene3d>
          <a:camera prst="orthographicFront"/>
          <a:lightRig rig="threePt" dir="t"/>
        </a:scene3d>
        <a:sp3d>
          <a:bevelT w="254000" h="254000"/>
          <a:bevelB/>
        </a:sp3d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</a:rPr>
            <a:t>Улучшение внешнеэкономической конъюнктуры </a:t>
          </a:r>
          <a:endParaRPr lang="ru-RU" sz="2800" b="1" dirty="0">
            <a:solidFill>
              <a:schemeClr val="tx1"/>
            </a:solidFill>
          </a:endParaRPr>
        </a:p>
      </dgm:t>
    </dgm:pt>
    <dgm:pt modelId="{B4908861-8BB2-4D73-A396-056EC73F9A2F}" type="parTrans" cxnId="{B1A07FA9-7E9B-47AD-A382-781A5CC43AAA}">
      <dgm:prSet/>
      <dgm:spPr/>
      <dgm:t>
        <a:bodyPr/>
        <a:lstStyle/>
        <a:p>
          <a:endParaRPr lang="ru-RU" sz="2800" b="1"/>
        </a:p>
      </dgm:t>
    </dgm:pt>
    <dgm:pt modelId="{9A85CF6A-1033-4AC9-BA0E-D7C35AF24D00}" type="sibTrans" cxnId="{B1A07FA9-7E9B-47AD-A382-781A5CC43AAA}">
      <dgm:prSet/>
      <dgm:spPr/>
      <dgm:t>
        <a:bodyPr/>
        <a:lstStyle/>
        <a:p>
          <a:endParaRPr lang="ru-RU" sz="2800" b="1"/>
        </a:p>
      </dgm:t>
    </dgm:pt>
    <dgm:pt modelId="{40FD6CBF-2247-4A71-A596-41951E5155E2}">
      <dgm:prSet phldrT="[Текст]" custT="1"/>
      <dgm:spPr>
        <a:solidFill>
          <a:srgbClr val="339966">
            <a:alpha val="23000"/>
          </a:srgbClr>
        </a:solidFill>
        <a:scene3d>
          <a:camera prst="orthographicFront"/>
          <a:lightRig rig="threePt" dir="t"/>
        </a:scene3d>
        <a:sp3d>
          <a:bevelT w="254000" h="254000"/>
          <a:bevelB/>
        </a:sp3d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</a:rPr>
            <a:t>Восстановление потребительского спроса</a:t>
          </a:r>
          <a:endParaRPr lang="ru-RU" sz="2800" b="1" dirty="0">
            <a:solidFill>
              <a:schemeClr val="tx1"/>
            </a:solidFill>
          </a:endParaRPr>
        </a:p>
      </dgm:t>
    </dgm:pt>
    <dgm:pt modelId="{699AE770-1DE0-4278-822D-FA3B13F7928A}" type="parTrans" cxnId="{6075B3F3-49F7-4DA8-A552-9DD5D8F2C03D}">
      <dgm:prSet/>
      <dgm:spPr/>
      <dgm:t>
        <a:bodyPr/>
        <a:lstStyle/>
        <a:p>
          <a:endParaRPr lang="ru-RU" sz="2800" b="1"/>
        </a:p>
      </dgm:t>
    </dgm:pt>
    <dgm:pt modelId="{98567D95-989A-4CAB-BCD5-7C615EFF6A37}" type="sibTrans" cxnId="{6075B3F3-49F7-4DA8-A552-9DD5D8F2C03D}">
      <dgm:prSet/>
      <dgm:spPr/>
      <dgm:t>
        <a:bodyPr/>
        <a:lstStyle/>
        <a:p>
          <a:endParaRPr lang="ru-RU" sz="2800" b="1"/>
        </a:p>
      </dgm:t>
    </dgm:pt>
    <dgm:pt modelId="{CDC405BB-7471-459D-8287-A3F152E941E0}">
      <dgm:prSet phldrT="[Текст]" custT="1"/>
      <dgm:spPr>
        <a:solidFill>
          <a:srgbClr val="339966">
            <a:alpha val="20000"/>
          </a:srgbClr>
        </a:solidFill>
        <a:scene3d>
          <a:camera prst="orthographicFront"/>
          <a:lightRig rig="threePt" dir="t"/>
        </a:scene3d>
        <a:sp3d>
          <a:bevelT w="254000" h="254000"/>
          <a:bevelB w="254000" h="254000"/>
        </a:sp3d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</a:rPr>
            <a:t>Рост доходов и заработной платы</a:t>
          </a:r>
          <a:endParaRPr lang="ru-RU" sz="2800" b="1" dirty="0">
            <a:solidFill>
              <a:schemeClr val="tx1"/>
            </a:solidFill>
          </a:endParaRPr>
        </a:p>
      </dgm:t>
    </dgm:pt>
    <dgm:pt modelId="{6B0FB27A-78F7-4D9F-9828-803DF2A09263}" type="parTrans" cxnId="{56F82E87-3FB6-4256-8C18-3C6AE26D0458}">
      <dgm:prSet/>
      <dgm:spPr/>
      <dgm:t>
        <a:bodyPr/>
        <a:lstStyle/>
        <a:p>
          <a:endParaRPr lang="ru-RU"/>
        </a:p>
      </dgm:t>
    </dgm:pt>
    <dgm:pt modelId="{3582650D-4131-45FD-9C7F-B8335FD19C1D}" type="sibTrans" cxnId="{56F82E87-3FB6-4256-8C18-3C6AE26D0458}">
      <dgm:prSet/>
      <dgm:spPr/>
      <dgm:t>
        <a:bodyPr/>
        <a:lstStyle/>
        <a:p>
          <a:endParaRPr lang="ru-RU"/>
        </a:p>
      </dgm:t>
    </dgm:pt>
    <dgm:pt modelId="{9DC901DC-AB66-4DBF-A6CC-27DF4242E822}" type="pres">
      <dgm:prSet presAssocID="{AE7D1BF5-AB94-4204-9123-6D8C5F9EB9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023C0-DC0D-42AA-ABC8-C3DB463C39CB}" type="pres">
      <dgm:prSet presAssocID="{1CAAA5A7-3CA9-4E63-A6DC-5F28EBD3E41E}" presName="parentText" presStyleLbl="node1" presStyleIdx="0" presStyleCnt="4" custLinFactY="22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D19DC-2D2D-40D1-81B7-0D1776339B1C}" type="pres">
      <dgm:prSet presAssocID="{34C6FC9E-F7BA-4D56-820B-B451A6D707D7}" presName="spacer" presStyleCnt="0"/>
      <dgm:spPr/>
    </dgm:pt>
    <dgm:pt modelId="{EC598F41-2DBD-47AC-B656-606C355435DD}" type="pres">
      <dgm:prSet presAssocID="{FC0FADF6-716F-41A4-8FF7-D96C1A004EE9}" presName="parentText" presStyleLbl="node1" presStyleIdx="1" presStyleCnt="4" custLinFactNeighborY="533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73247-2208-4E26-B250-EADD023E9164}" type="pres">
      <dgm:prSet presAssocID="{9A85CF6A-1033-4AC9-BA0E-D7C35AF24D00}" presName="spacer" presStyleCnt="0"/>
      <dgm:spPr/>
    </dgm:pt>
    <dgm:pt modelId="{88CEA1D0-4B4C-4E63-AAF7-49B3C572F477}" type="pres">
      <dgm:prSet presAssocID="{40FD6CBF-2247-4A71-A596-41951E5155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595D-D3A3-4C98-9521-F3860B1AA9C5}" type="pres">
      <dgm:prSet presAssocID="{98567D95-989A-4CAB-BCD5-7C615EFF6A37}" presName="spacer" presStyleCnt="0"/>
      <dgm:spPr/>
    </dgm:pt>
    <dgm:pt modelId="{13CE9CE0-03A6-405A-820E-DB022B0F7004}" type="pres">
      <dgm:prSet presAssocID="{CDC405BB-7471-459D-8287-A3F152E941E0}" presName="parentText" presStyleLbl="node1" presStyleIdx="3" presStyleCnt="4" custLinFactNeighborY="-618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3BA41-606B-4F28-95CB-C1C83D81CEA8}" srcId="{AE7D1BF5-AB94-4204-9123-6D8C5F9EB903}" destId="{1CAAA5A7-3CA9-4E63-A6DC-5F28EBD3E41E}" srcOrd="0" destOrd="0" parTransId="{A6199057-B799-4261-97A1-3BDFB2B18EF5}" sibTransId="{34C6FC9E-F7BA-4D56-820B-B451A6D707D7}"/>
    <dgm:cxn modelId="{C5E176B0-EB6D-42C8-9091-14CAC9A77B71}" type="presOf" srcId="{1CAAA5A7-3CA9-4E63-A6DC-5F28EBD3E41E}" destId="{E5A023C0-DC0D-42AA-ABC8-C3DB463C39CB}" srcOrd="0" destOrd="0" presId="urn:microsoft.com/office/officeart/2005/8/layout/vList2"/>
    <dgm:cxn modelId="{6075B3F3-49F7-4DA8-A552-9DD5D8F2C03D}" srcId="{AE7D1BF5-AB94-4204-9123-6D8C5F9EB903}" destId="{40FD6CBF-2247-4A71-A596-41951E5155E2}" srcOrd="2" destOrd="0" parTransId="{699AE770-1DE0-4278-822D-FA3B13F7928A}" sibTransId="{98567D95-989A-4CAB-BCD5-7C615EFF6A37}"/>
    <dgm:cxn modelId="{13AF7C3A-6913-48AE-B4B2-1537EC2C133C}" type="presOf" srcId="{AE7D1BF5-AB94-4204-9123-6D8C5F9EB903}" destId="{9DC901DC-AB66-4DBF-A6CC-27DF4242E822}" srcOrd="0" destOrd="0" presId="urn:microsoft.com/office/officeart/2005/8/layout/vList2"/>
    <dgm:cxn modelId="{14309213-3754-4AAC-BD80-2A74ACEE334A}" type="presOf" srcId="{CDC405BB-7471-459D-8287-A3F152E941E0}" destId="{13CE9CE0-03A6-405A-820E-DB022B0F7004}" srcOrd="0" destOrd="0" presId="urn:microsoft.com/office/officeart/2005/8/layout/vList2"/>
    <dgm:cxn modelId="{DAE73685-6C05-4326-8BD1-9F6755141256}" type="presOf" srcId="{40FD6CBF-2247-4A71-A596-41951E5155E2}" destId="{88CEA1D0-4B4C-4E63-AAF7-49B3C572F477}" srcOrd="0" destOrd="0" presId="urn:microsoft.com/office/officeart/2005/8/layout/vList2"/>
    <dgm:cxn modelId="{47013933-A078-4ADF-A6C5-9042D4ED9F41}" type="presOf" srcId="{FC0FADF6-716F-41A4-8FF7-D96C1A004EE9}" destId="{EC598F41-2DBD-47AC-B656-606C355435DD}" srcOrd="0" destOrd="0" presId="urn:microsoft.com/office/officeart/2005/8/layout/vList2"/>
    <dgm:cxn modelId="{56F82E87-3FB6-4256-8C18-3C6AE26D0458}" srcId="{AE7D1BF5-AB94-4204-9123-6D8C5F9EB903}" destId="{CDC405BB-7471-459D-8287-A3F152E941E0}" srcOrd="3" destOrd="0" parTransId="{6B0FB27A-78F7-4D9F-9828-803DF2A09263}" sibTransId="{3582650D-4131-45FD-9C7F-B8335FD19C1D}"/>
    <dgm:cxn modelId="{B1A07FA9-7E9B-47AD-A382-781A5CC43AAA}" srcId="{AE7D1BF5-AB94-4204-9123-6D8C5F9EB903}" destId="{FC0FADF6-716F-41A4-8FF7-D96C1A004EE9}" srcOrd="1" destOrd="0" parTransId="{B4908861-8BB2-4D73-A396-056EC73F9A2F}" sibTransId="{9A85CF6A-1033-4AC9-BA0E-D7C35AF24D00}"/>
    <dgm:cxn modelId="{FB31EBE8-CCE7-4888-9F7A-23F076B3DF3A}" type="presParOf" srcId="{9DC901DC-AB66-4DBF-A6CC-27DF4242E822}" destId="{E5A023C0-DC0D-42AA-ABC8-C3DB463C39CB}" srcOrd="0" destOrd="0" presId="urn:microsoft.com/office/officeart/2005/8/layout/vList2"/>
    <dgm:cxn modelId="{EB479A16-B6E5-4D13-B62B-43AC03702334}" type="presParOf" srcId="{9DC901DC-AB66-4DBF-A6CC-27DF4242E822}" destId="{888D19DC-2D2D-40D1-81B7-0D1776339B1C}" srcOrd="1" destOrd="0" presId="urn:microsoft.com/office/officeart/2005/8/layout/vList2"/>
    <dgm:cxn modelId="{9A705400-6224-4F82-92ED-527CFF0EE9CB}" type="presParOf" srcId="{9DC901DC-AB66-4DBF-A6CC-27DF4242E822}" destId="{EC598F41-2DBD-47AC-B656-606C355435DD}" srcOrd="2" destOrd="0" presId="urn:microsoft.com/office/officeart/2005/8/layout/vList2"/>
    <dgm:cxn modelId="{7F306BF6-56C6-49E5-887E-27AB6977EA36}" type="presParOf" srcId="{9DC901DC-AB66-4DBF-A6CC-27DF4242E822}" destId="{F7473247-2208-4E26-B250-EADD023E9164}" srcOrd="3" destOrd="0" presId="urn:microsoft.com/office/officeart/2005/8/layout/vList2"/>
    <dgm:cxn modelId="{34C3932E-9A6C-4F80-B2F9-0E1A3B583856}" type="presParOf" srcId="{9DC901DC-AB66-4DBF-A6CC-27DF4242E822}" destId="{88CEA1D0-4B4C-4E63-AAF7-49B3C572F477}" srcOrd="4" destOrd="0" presId="urn:microsoft.com/office/officeart/2005/8/layout/vList2"/>
    <dgm:cxn modelId="{D0279A25-2DA4-4956-9A6B-7BC300651C03}" type="presParOf" srcId="{9DC901DC-AB66-4DBF-A6CC-27DF4242E822}" destId="{4E24595D-D3A3-4C98-9521-F3860B1AA9C5}" srcOrd="5" destOrd="0" presId="urn:microsoft.com/office/officeart/2005/8/layout/vList2"/>
    <dgm:cxn modelId="{DD82BCAD-547C-453B-88E7-674BAC9D9386}" type="presParOf" srcId="{9DC901DC-AB66-4DBF-A6CC-27DF4242E822}" destId="{13CE9CE0-03A6-405A-820E-DB022B0F70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9FD78D-FB40-4538-8224-D2056F51AFE4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</dgm:pt>
    <dgm:pt modelId="{FDD819F8-B171-4361-ACF9-EB6DBE4D9133}">
      <dgm:prSet phldrT="[Текст]" custT="1"/>
      <dgm:spPr/>
      <dgm:t>
        <a:bodyPr/>
        <a:lstStyle/>
        <a:p>
          <a:r>
            <a:rPr lang="ru-RU" sz="1800" dirty="0" err="1" smtClean="0">
              <a:latin typeface="Constantia" pitchFamily="18" charset="0"/>
            </a:rPr>
            <a:t>Технополис</a:t>
          </a:r>
          <a:r>
            <a:rPr lang="ru-RU" sz="1800" dirty="0" smtClean="0">
              <a:latin typeface="Constantia" pitchFamily="18" charset="0"/>
            </a:rPr>
            <a:t> «ХИМГРАД»</a:t>
          </a:r>
          <a:endParaRPr lang="ru-RU" sz="1800" dirty="0">
            <a:latin typeface="Constantia" pitchFamily="18" charset="0"/>
          </a:endParaRPr>
        </a:p>
      </dgm:t>
    </dgm:pt>
    <dgm:pt modelId="{69B30E8E-2E99-40CE-9804-DC7C8C3DBBF2}" type="parTrans" cxnId="{9E0D57F4-08A7-4755-8F03-8ACECEADC7B1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FDBF7917-1504-4BD0-A299-B9B5A0B8664B}" type="sibTrans" cxnId="{9E0D57F4-08A7-4755-8F03-8ACECEADC7B1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06555A4B-6028-43F9-A233-7C053BD1B563}">
      <dgm:prSet phldrT="[Текст]" custT="1"/>
      <dgm:spPr/>
      <dgm:t>
        <a:bodyPr/>
        <a:lstStyle/>
        <a:p>
          <a:r>
            <a:rPr lang="ru-RU" sz="2400" dirty="0" smtClean="0">
              <a:latin typeface="Constantia" pitchFamily="18" charset="0"/>
            </a:rPr>
            <a:t>4</a:t>
          </a:r>
          <a:r>
            <a:rPr lang="ru-RU" sz="1800" dirty="0" smtClean="0">
              <a:latin typeface="Constantia" pitchFamily="18" charset="0"/>
            </a:rPr>
            <a:t> индустриальных парка</a:t>
          </a:r>
          <a:endParaRPr lang="ru-RU" sz="1800" dirty="0">
            <a:latin typeface="Constantia" pitchFamily="18" charset="0"/>
          </a:endParaRPr>
        </a:p>
      </dgm:t>
    </dgm:pt>
    <dgm:pt modelId="{9CF658F6-D9AE-473E-8CDE-C1A92BA7F8F8}" type="parTrans" cxnId="{59571D65-67BE-412E-AE20-BFD632EBA8B8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D1F9E0D7-548E-48AA-A3FD-90272B05E772}" type="sibTrans" cxnId="{59571D65-67BE-412E-AE20-BFD632EBA8B8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6FCF3C91-68E8-44B6-81F3-A1EB7DEDD467}">
      <dgm:prSet custT="1"/>
      <dgm:spPr/>
      <dgm:t>
        <a:bodyPr/>
        <a:lstStyle/>
        <a:p>
          <a:r>
            <a:rPr lang="ru-RU" sz="2400" dirty="0" smtClean="0">
              <a:latin typeface="Constantia" pitchFamily="18" charset="0"/>
            </a:rPr>
            <a:t>6</a:t>
          </a:r>
          <a:r>
            <a:rPr lang="ru-RU" sz="1800" dirty="0" smtClean="0">
              <a:latin typeface="Constantia" pitchFamily="18" charset="0"/>
            </a:rPr>
            <a:t> </a:t>
          </a:r>
          <a:r>
            <a:rPr lang="ru-RU" sz="1800" dirty="0" err="1" smtClean="0">
              <a:latin typeface="Constantia" pitchFamily="18" charset="0"/>
            </a:rPr>
            <a:t>бизнес-инкубаторов</a:t>
          </a:r>
          <a:endParaRPr lang="ru-RU" sz="1800" dirty="0">
            <a:latin typeface="Constantia" pitchFamily="18" charset="0"/>
          </a:endParaRPr>
        </a:p>
      </dgm:t>
    </dgm:pt>
    <dgm:pt modelId="{FFA728E6-D52F-4B93-B92F-B0FA1DB7F7A6}" type="parTrans" cxnId="{E0C6A555-E033-4463-B522-B41789E74DE8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B75CD158-1451-4666-9645-B3637DC23A4B}" type="sibTrans" cxnId="{E0C6A555-E033-4463-B522-B41789E74DE8}">
      <dgm:prSet/>
      <dgm:spPr/>
      <dgm:t>
        <a:bodyPr/>
        <a:lstStyle/>
        <a:p>
          <a:endParaRPr lang="ru-RU" sz="1800">
            <a:latin typeface="Constantia" pitchFamily="18" charset="0"/>
          </a:endParaRPr>
        </a:p>
      </dgm:t>
    </dgm:pt>
    <dgm:pt modelId="{ED79E4BD-1FB4-4BE1-AEDE-C0483F3072A0}">
      <dgm:prSet custT="1"/>
      <dgm:spPr/>
      <dgm:t>
        <a:bodyPr/>
        <a:lstStyle/>
        <a:p>
          <a:r>
            <a:rPr lang="ru-RU" sz="2400" dirty="0" smtClean="0">
              <a:latin typeface="Constantia" pitchFamily="18" charset="0"/>
            </a:rPr>
            <a:t>13</a:t>
          </a:r>
          <a:r>
            <a:rPr lang="ru-RU" sz="1800" dirty="0" smtClean="0">
              <a:latin typeface="Constantia" pitchFamily="18" charset="0"/>
            </a:rPr>
            <a:t> технопарков</a:t>
          </a:r>
          <a:endParaRPr lang="ru-RU" sz="1800" dirty="0">
            <a:latin typeface="Constantia" pitchFamily="18" charset="0"/>
          </a:endParaRPr>
        </a:p>
      </dgm:t>
    </dgm:pt>
    <dgm:pt modelId="{ACD79D61-ACFF-4EA8-B428-E8C428917758}" type="parTrans" cxnId="{3D50D742-1F5F-422D-8949-ED7BFFE2E1C2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02E56D97-E2DC-4438-9DB6-577AC30D4330}" type="sibTrans" cxnId="{3D50D742-1F5F-422D-8949-ED7BFFE2E1C2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D6EC1F58-ED76-4A33-94BB-3CB825F755ED}">
      <dgm:prSet custT="1"/>
      <dgm:spPr/>
      <dgm:t>
        <a:bodyPr/>
        <a:lstStyle/>
        <a:p>
          <a:r>
            <a:rPr lang="ru-RU" sz="1800" dirty="0" smtClean="0">
              <a:latin typeface="Constantia" pitchFamily="18" charset="0"/>
            </a:rPr>
            <a:t>ОЭЗ «АЛАБУГА»</a:t>
          </a:r>
          <a:endParaRPr lang="ru-RU" sz="1800" dirty="0">
            <a:latin typeface="Constantia" pitchFamily="18" charset="0"/>
          </a:endParaRPr>
        </a:p>
      </dgm:t>
    </dgm:pt>
    <dgm:pt modelId="{106D0C44-3340-4E79-A028-B7F9321657F2}" type="parTrans" cxnId="{36FF0AB3-8BB6-4697-9941-59F261710CCD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597D16A0-2ABC-43A2-9D70-72288016EB1C}" type="sibTrans" cxnId="{36FF0AB3-8BB6-4697-9941-59F261710CCD}">
      <dgm:prSet/>
      <dgm:spPr/>
      <dgm:t>
        <a:bodyPr/>
        <a:lstStyle/>
        <a:p>
          <a:endParaRPr lang="ru-RU" sz="1000">
            <a:latin typeface="Constantia" pitchFamily="18" charset="0"/>
          </a:endParaRPr>
        </a:p>
      </dgm:t>
    </dgm:pt>
    <dgm:pt modelId="{C0D5C12F-5881-40A0-90C7-BDE067E5D182}" type="pres">
      <dgm:prSet presAssocID="{459FD78D-FB40-4538-8224-D2056F51AFE4}" presName="Name0" presStyleCnt="0">
        <dgm:presLayoutVars>
          <dgm:chMax val="7"/>
          <dgm:chPref val="7"/>
          <dgm:dir/>
        </dgm:presLayoutVars>
      </dgm:prSet>
      <dgm:spPr/>
    </dgm:pt>
    <dgm:pt modelId="{8247F043-15F4-4C3D-B723-364CC22B7C4B}" type="pres">
      <dgm:prSet presAssocID="{459FD78D-FB40-4538-8224-D2056F51AFE4}" presName="Name1" presStyleCnt="0"/>
      <dgm:spPr/>
    </dgm:pt>
    <dgm:pt modelId="{FAE203B0-595E-4487-95D3-B003FDBDB961}" type="pres">
      <dgm:prSet presAssocID="{459FD78D-FB40-4538-8224-D2056F51AFE4}" presName="cycle" presStyleCnt="0"/>
      <dgm:spPr/>
    </dgm:pt>
    <dgm:pt modelId="{01A1F932-922C-464B-80A8-8D3983A74414}" type="pres">
      <dgm:prSet presAssocID="{459FD78D-FB40-4538-8224-D2056F51AFE4}" presName="srcNode" presStyleLbl="node1" presStyleIdx="0" presStyleCnt="5"/>
      <dgm:spPr/>
    </dgm:pt>
    <dgm:pt modelId="{16425BB5-7BBF-41E9-AB55-CF5BE4C53D5C}" type="pres">
      <dgm:prSet presAssocID="{459FD78D-FB40-4538-8224-D2056F51AFE4}" presName="conn" presStyleLbl="parChTrans1D2" presStyleIdx="0" presStyleCnt="1" custLinFactNeighborX="954" custRadScaleRad="199961" custRadScaleInc="-2147483648"/>
      <dgm:spPr/>
      <dgm:t>
        <a:bodyPr/>
        <a:lstStyle/>
        <a:p>
          <a:endParaRPr lang="ru-RU"/>
        </a:p>
      </dgm:t>
    </dgm:pt>
    <dgm:pt modelId="{830BD8E8-F6A4-416B-A3AD-5B0A511F4E6F}" type="pres">
      <dgm:prSet presAssocID="{459FD78D-FB40-4538-8224-D2056F51AFE4}" presName="extraNode" presStyleLbl="node1" presStyleIdx="0" presStyleCnt="5"/>
      <dgm:spPr/>
    </dgm:pt>
    <dgm:pt modelId="{180CF522-6888-47E5-9323-1C449F812C0D}" type="pres">
      <dgm:prSet presAssocID="{459FD78D-FB40-4538-8224-D2056F51AFE4}" presName="dstNode" presStyleLbl="node1" presStyleIdx="0" presStyleCnt="5"/>
      <dgm:spPr/>
    </dgm:pt>
    <dgm:pt modelId="{2202B13E-E591-4577-93A1-3F7C5F98ECC7}" type="pres">
      <dgm:prSet presAssocID="{6FCF3C91-68E8-44B6-81F3-A1EB7DEDD4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E5DDF-70F5-4F0E-B155-B34EFFFAC236}" type="pres">
      <dgm:prSet presAssocID="{6FCF3C91-68E8-44B6-81F3-A1EB7DEDD467}" presName="accent_1" presStyleCnt="0"/>
      <dgm:spPr/>
    </dgm:pt>
    <dgm:pt modelId="{8F671766-F666-470C-AD00-1833024EFEA4}" type="pres">
      <dgm:prSet presAssocID="{6FCF3C91-68E8-44B6-81F3-A1EB7DEDD467}" presName="accentRepeatNode" presStyleLbl="solidFgAcc1" presStyleIdx="0" presStyleCnt="5"/>
      <dgm:spPr/>
    </dgm:pt>
    <dgm:pt modelId="{EB0D8836-0265-4269-A78C-E3E326E5E4E6}" type="pres">
      <dgm:prSet presAssocID="{ED79E4BD-1FB4-4BE1-AEDE-C0483F3072A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8AD94-FC5F-4BBB-8012-0BF1F7F2898F}" type="pres">
      <dgm:prSet presAssocID="{ED79E4BD-1FB4-4BE1-AEDE-C0483F3072A0}" presName="accent_2" presStyleCnt="0"/>
      <dgm:spPr/>
    </dgm:pt>
    <dgm:pt modelId="{21026BDF-2A65-4A89-B838-71C3DB8DCA25}" type="pres">
      <dgm:prSet presAssocID="{ED79E4BD-1FB4-4BE1-AEDE-C0483F3072A0}" presName="accentRepeatNode" presStyleLbl="solidFgAcc1" presStyleIdx="1" presStyleCnt="5"/>
      <dgm:spPr/>
    </dgm:pt>
    <dgm:pt modelId="{9B967C41-E8C9-45CE-806B-C307889141F7}" type="pres">
      <dgm:prSet presAssocID="{FDD819F8-B171-4361-ACF9-EB6DBE4D913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3258E-F6C5-4A24-8B40-134ED9B514CE}" type="pres">
      <dgm:prSet presAssocID="{FDD819F8-B171-4361-ACF9-EB6DBE4D9133}" presName="accent_3" presStyleCnt="0"/>
      <dgm:spPr/>
    </dgm:pt>
    <dgm:pt modelId="{E0057A4D-67AA-43CE-8338-3543154E88E4}" type="pres">
      <dgm:prSet presAssocID="{FDD819F8-B171-4361-ACF9-EB6DBE4D9133}" presName="accentRepeatNode" presStyleLbl="solidFgAcc1" presStyleIdx="2" presStyleCnt="5"/>
      <dgm:spPr/>
    </dgm:pt>
    <dgm:pt modelId="{441F073D-C2DB-402B-BEE8-824BED1E3077}" type="pres">
      <dgm:prSet presAssocID="{06555A4B-6028-43F9-A233-7C053BD1B56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777E3-DC05-47BB-8607-31C7CFF8FBD6}" type="pres">
      <dgm:prSet presAssocID="{06555A4B-6028-43F9-A233-7C053BD1B563}" presName="accent_4" presStyleCnt="0"/>
      <dgm:spPr/>
    </dgm:pt>
    <dgm:pt modelId="{2BD95423-7CC2-41CE-BED1-73C2264E3935}" type="pres">
      <dgm:prSet presAssocID="{06555A4B-6028-43F9-A233-7C053BD1B563}" presName="accentRepeatNode" presStyleLbl="solidFgAcc1" presStyleIdx="3" presStyleCnt="5"/>
      <dgm:spPr/>
    </dgm:pt>
    <dgm:pt modelId="{5D55C27B-AF06-4E50-A1CC-AE4134B6B538}" type="pres">
      <dgm:prSet presAssocID="{D6EC1F58-ED76-4A33-94BB-3CB825F755E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2FD1D-DBE7-464F-9A1E-0D11E3716718}" type="pres">
      <dgm:prSet presAssocID="{D6EC1F58-ED76-4A33-94BB-3CB825F755ED}" presName="accent_5" presStyleCnt="0"/>
      <dgm:spPr/>
    </dgm:pt>
    <dgm:pt modelId="{01CF5B8A-B7F1-451F-B923-A11E7C6CD80F}" type="pres">
      <dgm:prSet presAssocID="{D6EC1F58-ED76-4A33-94BB-3CB825F755ED}" presName="accentRepeatNode" presStyleLbl="solidFgAcc1" presStyleIdx="4" presStyleCnt="5"/>
      <dgm:spPr/>
    </dgm:pt>
  </dgm:ptLst>
  <dgm:cxnLst>
    <dgm:cxn modelId="{E0C6A555-E033-4463-B522-B41789E74DE8}" srcId="{459FD78D-FB40-4538-8224-D2056F51AFE4}" destId="{6FCF3C91-68E8-44B6-81F3-A1EB7DEDD467}" srcOrd="0" destOrd="0" parTransId="{FFA728E6-D52F-4B93-B92F-B0FA1DB7F7A6}" sibTransId="{B75CD158-1451-4666-9645-B3637DC23A4B}"/>
    <dgm:cxn modelId="{8807B93A-0795-4DCF-A413-095BC6022B53}" type="presOf" srcId="{ED79E4BD-1FB4-4BE1-AEDE-C0483F3072A0}" destId="{EB0D8836-0265-4269-A78C-E3E326E5E4E6}" srcOrd="0" destOrd="0" presId="urn:microsoft.com/office/officeart/2008/layout/VerticalCurvedList"/>
    <dgm:cxn modelId="{E006A3A4-AC32-42F4-BEB3-585144CFF6C8}" type="presOf" srcId="{6FCF3C91-68E8-44B6-81F3-A1EB7DEDD467}" destId="{2202B13E-E591-4577-93A1-3F7C5F98ECC7}" srcOrd="0" destOrd="0" presId="urn:microsoft.com/office/officeart/2008/layout/VerticalCurvedList"/>
    <dgm:cxn modelId="{36FF0AB3-8BB6-4697-9941-59F261710CCD}" srcId="{459FD78D-FB40-4538-8224-D2056F51AFE4}" destId="{D6EC1F58-ED76-4A33-94BB-3CB825F755ED}" srcOrd="4" destOrd="0" parTransId="{106D0C44-3340-4E79-A028-B7F9321657F2}" sibTransId="{597D16A0-2ABC-43A2-9D70-72288016EB1C}"/>
    <dgm:cxn modelId="{540954DC-C9DD-4354-A23B-B954D0057DE7}" type="presOf" srcId="{FDD819F8-B171-4361-ACF9-EB6DBE4D9133}" destId="{9B967C41-E8C9-45CE-806B-C307889141F7}" srcOrd="0" destOrd="0" presId="urn:microsoft.com/office/officeart/2008/layout/VerticalCurvedList"/>
    <dgm:cxn modelId="{9E0D57F4-08A7-4755-8F03-8ACECEADC7B1}" srcId="{459FD78D-FB40-4538-8224-D2056F51AFE4}" destId="{FDD819F8-B171-4361-ACF9-EB6DBE4D9133}" srcOrd="2" destOrd="0" parTransId="{69B30E8E-2E99-40CE-9804-DC7C8C3DBBF2}" sibTransId="{FDBF7917-1504-4BD0-A299-B9B5A0B8664B}"/>
    <dgm:cxn modelId="{59571D65-67BE-412E-AE20-BFD632EBA8B8}" srcId="{459FD78D-FB40-4538-8224-D2056F51AFE4}" destId="{06555A4B-6028-43F9-A233-7C053BD1B563}" srcOrd="3" destOrd="0" parTransId="{9CF658F6-D9AE-473E-8CDE-C1A92BA7F8F8}" sibTransId="{D1F9E0D7-548E-48AA-A3FD-90272B05E772}"/>
    <dgm:cxn modelId="{3D50D742-1F5F-422D-8949-ED7BFFE2E1C2}" srcId="{459FD78D-FB40-4538-8224-D2056F51AFE4}" destId="{ED79E4BD-1FB4-4BE1-AEDE-C0483F3072A0}" srcOrd="1" destOrd="0" parTransId="{ACD79D61-ACFF-4EA8-B428-E8C428917758}" sibTransId="{02E56D97-E2DC-4438-9DB6-577AC30D4330}"/>
    <dgm:cxn modelId="{4EF8A19A-BD92-44A4-94E9-6C798D8D25EB}" type="presOf" srcId="{459FD78D-FB40-4538-8224-D2056F51AFE4}" destId="{C0D5C12F-5881-40A0-90C7-BDE067E5D182}" srcOrd="0" destOrd="0" presId="urn:microsoft.com/office/officeart/2008/layout/VerticalCurvedList"/>
    <dgm:cxn modelId="{7395E6A7-D382-4552-991D-1B961B0D10A3}" type="presOf" srcId="{B75CD158-1451-4666-9645-B3637DC23A4B}" destId="{16425BB5-7BBF-41E9-AB55-CF5BE4C53D5C}" srcOrd="0" destOrd="0" presId="urn:microsoft.com/office/officeart/2008/layout/VerticalCurvedList"/>
    <dgm:cxn modelId="{34FFEE22-DB0D-48A8-9290-3C54EAD8FE40}" type="presOf" srcId="{D6EC1F58-ED76-4A33-94BB-3CB825F755ED}" destId="{5D55C27B-AF06-4E50-A1CC-AE4134B6B538}" srcOrd="0" destOrd="0" presId="urn:microsoft.com/office/officeart/2008/layout/VerticalCurvedList"/>
    <dgm:cxn modelId="{82F4051A-86B9-40AF-BCFF-77D29CF9505E}" type="presOf" srcId="{06555A4B-6028-43F9-A233-7C053BD1B563}" destId="{441F073D-C2DB-402B-BEE8-824BED1E3077}" srcOrd="0" destOrd="0" presId="urn:microsoft.com/office/officeart/2008/layout/VerticalCurvedList"/>
    <dgm:cxn modelId="{70832AD7-DC7A-4F22-A0FA-4FAA78BF29B4}" type="presParOf" srcId="{C0D5C12F-5881-40A0-90C7-BDE067E5D182}" destId="{8247F043-15F4-4C3D-B723-364CC22B7C4B}" srcOrd="0" destOrd="0" presId="urn:microsoft.com/office/officeart/2008/layout/VerticalCurvedList"/>
    <dgm:cxn modelId="{A934AA1E-1523-4FD2-B7E8-433708599163}" type="presParOf" srcId="{8247F043-15F4-4C3D-B723-364CC22B7C4B}" destId="{FAE203B0-595E-4487-95D3-B003FDBDB961}" srcOrd="0" destOrd="0" presId="urn:microsoft.com/office/officeart/2008/layout/VerticalCurvedList"/>
    <dgm:cxn modelId="{1C09F91F-FE91-479C-AD8A-C37453C26D12}" type="presParOf" srcId="{FAE203B0-595E-4487-95D3-B003FDBDB961}" destId="{01A1F932-922C-464B-80A8-8D3983A74414}" srcOrd="0" destOrd="0" presId="urn:microsoft.com/office/officeart/2008/layout/VerticalCurvedList"/>
    <dgm:cxn modelId="{C476C952-5A58-4E4E-8D32-CA82C03A1803}" type="presParOf" srcId="{FAE203B0-595E-4487-95D3-B003FDBDB961}" destId="{16425BB5-7BBF-41E9-AB55-CF5BE4C53D5C}" srcOrd="1" destOrd="0" presId="urn:microsoft.com/office/officeart/2008/layout/VerticalCurvedList"/>
    <dgm:cxn modelId="{7794F919-7B4A-4FA9-B92D-9199333FE08C}" type="presParOf" srcId="{FAE203B0-595E-4487-95D3-B003FDBDB961}" destId="{830BD8E8-F6A4-416B-A3AD-5B0A511F4E6F}" srcOrd="2" destOrd="0" presId="urn:microsoft.com/office/officeart/2008/layout/VerticalCurvedList"/>
    <dgm:cxn modelId="{1EA73F35-FE16-4998-A974-E59BE183C7AB}" type="presParOf" srcId="{FAE203B0-595E-4487-95D3-B003FDBDB961}" destId="{180CF522-6888-47E5-9323-1C449F812C0D}" srcOrd="3" destOrd="0" presId="urn:microsoft.com/office/officeart/2008/layout/VerticalCurvedList"/>
    <dgm:cxn modelId="{64EF7247-8991-45BF-ABA4-15243592BC02}" type="presParOf" srcId="{8247F043-15F4-4C3D-B723-364CC22B7C4B}" destId="{2202B13E-E591-4577-93A1-3F7C5F98ECC7}" srcOrd="1" destOrd="0" presId="urn:microsoft.com/office/officeart/2008/layout/VerticalCurvedList"/>
    <dgm:cxn modelId="{A6AC82A4-A77B-4C8C-BDA0-322995701068}" type="presParOf" srcId="{8247F043-15F4-4C3D-B723-364CC22B7C4B}" destId="{B32E5DDF-70F5-4F0E-B155-B34EFFFAC236}" srcOrd="2" destOrd="0" presId="urn:microsoft.com/office/officeart/2008/layout/VerticalCurvedList"/>
    <dgm:cxn modelId="{3DD50266-FBB2-45B9-968C-BA00A682CBC5}" type="presParOf" srcId="{B32E5DDF-70F5-4F0E-B155-B34EFFFAC236}" destId="{8F671766-F666-470C-AD00-1833024EFEA4}" srcOrd="0" destOrd="0" presId="urn:microsoft.com/office/officeart/2008/layout/VerticalCurvedList"/>
    <dgm:cxn modelId="{7280715A-78D7-4449-BF77-A9502D122C58}" type="presParOf" srcId="{8247F043-15F4-4C3D-B723-364CC22B7C4B}" destId="{EB0D8836-0265-4269-A78C-E3E326E5E4E6}" srcOrd="3" destOrd="0" presId="urn:microsoft.com/office/officeart/2008/layout/VerticalCurvedList"/>
    <dgm:cxn modelId="{DC8B6712-2241-424D-995D-76B474CC902D}" type="presParOf" srcId="{8247F043-15F4-4C3D-B723-364CC22B7C4B}" destId="{01D8AD94-FC5F-4BBB-8012-0BF1F7F2898F}" srcOrd="4" destOrd="0" presId="urn:microsoft.com/office/officeart/2008/layout/VerticalCurvedList"/>
    <dgm:cxn modelId="{BC091C68-5FE3-4C8D-81AB-9E7E87E91FED}" type="presParOf" srcId="{01D8AD94-FC5F-4BBB-8012-0BF1F7F2898F}" destId="{21026BDF-2A65-4A89-B838-71C3DB8DCA25}" srcOrd="0" destOrd="0" presId="urn:microsoft.com/office/officeart/2008/layout/VerticalCurvedList"/>
    <dgm:cxn modelId="{659D5E20-12C1-438F-AD0E-0187408E981A}" type="presParOf" srcId="{8247F043-15F4-4C3D-B723-364CC22B7C4B}" destId="{9B967C41-E8C9-45CE-806B-C307889141F7}" srcOrd="5" destOrd="0" presId="urn:microsoft.com/office/officeart/2008/layout/VerticalCurvedList"/>
    <dgm:cxn modelId="{A52640E8-6700-4D39-BF14-B4E74624CD44}" type="presParOf" srcId="{8247F043-15F4-4C3D-B723-364CC22B7C4B}" destId="{9FB3258E-F6C5-4A24-8B40-134ED9B514CE}" srcOrd="6" destOrd="0" presId="urn:microsoft.com/office/officeart/2008/layout/VerticalCurvedList"/>
    <dgm:cxn modelId="{5161FBC1-FB4A-48B8-B793-13D3E106BC79}" type="presParOf" srcId="{9FB3258E-F6C5-4A24-8B40-134ED9B514CE}" destId="{E0057A4D-67AA-43CE-8338-3543154E88E4}" srcOrd="0" destOrd="0" presId="urn:microsoft.com/office/officeart/2008/layout/VerticalCurvedList"/>
    <dgm:cxn modelId="{1C5B3904-E1F1-4F7C-B10F-7F0D64601FBC}" type="presParOf" srcId="{8247F043-15F4-4C3D-B723-364CC22B7C4B}" destId="{441F073D-C2DB-402B-BEE8-824BED1E3077}" srcOrd="7" destOrd="0" presId="urn:microsoft.com/office/officeart/2008/layout/VerticalCurvedList"/>
    <dgm:cxn modelId="{D39F7CB4-7491-4D37-BD51-7FB93770281D}" type="presParOf" srcId="{8247F043-15F4-4C3D-B723-364CC22B7C4B}" destId="{B34777E3-DC05-47BB-8607-31C7CFF8FBD6}" srcOrd="8" destOrd="0" presId="urn:microsoft.com/office/officeart/2008/layout/VerticalCurvedList"/>
    <dgm:cxn modelId="{0BA530B1-8A67-429A-B03B-F5465774A744}" type="presParOf" srcId="{B34777E3-DC05-47BB-8607-31C7CFF8FBD6}" destId="{2BD95423-7CC2-41CE-BED1-73C2264E3935}" srcOrd="0" destOrd="0" presId="urn:microsoft.com/office/officeart/2008/layout/VerticalCurvedList"/>
    <dgm:cxn modelId="{0D930038-F652-427C-8F4A-0334F9024750}" type="presParOf" srcId="{8247F043-15F4-4C3D-B723-364CC22B7C4B}" destId="{5D55C27B-AF06-4E50-A1CC-AE4134B6B538}" srcOrd="9" destOrd="0" presId="urn:microsoft.com/office/officeart/2008/layout/VerticalCurvedList"/>
    <dgm:cxn modelId="{8DB094AE-5559-4889-BF58-194B183C9110}" type="presParOf" srcId="{8247F043-15F4-4C3D-B723-364CC22B7C4B}" destId="{1DB2FD1D-DBE7-464F-9A1E-0D11E3716718}" srcOrd="10" destOrd="0" presId="urn:microsoft.com/office/officeart/2008/layout/VerticalCurvedList"/>
    <dgm:cxn modelId="{141B9379-9FC2-4C45-916B-50FB5D0061C4}" type="presParOf" srcId="{1DB2FD1D-DBE7-464F-9A1E-0D11E3716718}" destId="{01CF5B8A-B7F1-451F-B923-A11E7C6CD8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E7EF98-DA79-4A2D-82C3-0F2015350457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41539-6386-43BF-A730-2ECF32D2583F}">
      <dgm:prSet custT="1"/>
      <dgm:spPr/>
      <dgm:t>
        <a:bodyPr/>
        <a:lstStyle/>
        <a:p>
          <a:pPr rtl="0"/>
          <a:r>
            <a:rPr lang="ru-RU" sz="2000" b="1" dirty="0" err="1" smtClean="0">
              <a:effectLst/>
              <a:latin typeface="Arial Narrow" pitchFamily="34" charset="0"/>
            </a:rPr>
            <a:t>Инвестиционно-венчурный</a:t>
          </a:r>
          <a:r>
            <a:rPr lang="ru-RU" sz="2000" b="1" dirty="0" smtClean="0">
              <a:effectLst/>
              <a:latin typeface="Arial Narrow" pitchFamily="34" charset="0"/>
            </a:rPr>
            <a:t> фонд </a:t>
          </a:r>
        </a:p>
        <a:p>
          <a:pPr rtl="0"/>
          <a:r>
            <a:rPr lang="ru-RU" sz="2000" b="1" dirty="0" smtClean="0">
              <a:effectLst/>
              <a:latin typeface="Arial Narrow" pitchFamily="34" charset="0"/>
            </a:rPr>
            <a:t>Республики Татарстан</a:t>
          </a:r>
          <a:endParaRPr lang="ru-RU" sz="2000" b="1" dirty="0">
            <a:effectLst/>
            <a:latin typeface="Arial Narrow" pitchFamily="34" charset="0"/>
          </a:endParaRPr>
        </a:p>
      </dgm:t>
    </dgm:pt>
    <dgm:pt modelId="{9BF2F6AF-6C14-4C41-9C3E-68FF223F3F04}" type="parTrans" cxnId="{514008B4-F01B-4AEA-B10A-DEC448C28E37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A25B032-692C-4599-AB25-C566C8769FE5}" type="sibTrans" cxnId="{514008B4-F01B-4AEA-B10A-DEC448C28E37}">
      <dgm:prSet/>
      <dgm:spPr/>
      <dgm:t>
        <a:bodyPr/>
        <a:lstStyle/>
        <a:p>
          <a:endParaRPr lang="ru-RU" sz="1200" b="0">
            <a:solidFill>
              <a:schemeClr val="accent4">
                <a:lumMod val="50000"/>
              </a:schemeClr>
            </a:solidFill>
            <a:effectLst/>
            <a:latin typeface="Arial Narrow" pitchFamily="34" charset="0"/>
          </a:endParaRPr>
        </a:p>
      </dgm:t>
    </dgm:pt>
    <dgm:pt modelId="{16D1C0B1-EFC4-41F7-981B-69A9582319B2}">
      <dgm:prSet custT="1"/>
      <dgm:spPr/>
      <dgm:t>
        <a:bodyPr/>
        <a:lstStyle/>
        <a:p>
          <a:pPr rtl="0"/>
          <a:r>
            <a:rPr lang="ru-RU" sz="1500" b="1" dirty="0" smtClean="0">
              <a:effectLst/>
              <a:latin typeface="Arial Narrow" pitchFamily="34" charset="0"/>
            </a:rPr>
            <a:t>Государственный жилищный фонд при Президенте Республики Татарстан</a:t>
          </a:r>
          <a:endParaRPr lang="ru-RU" sz="1500" b="1" dirty="0">
            <a:effectLst/>
            <a:latin typeface="Arial Narrow" pitchFamily="34" charset="0"/>
          </a:endParaRPr>
        </a:p>
      </dgm:t>
    </dgm:pt>
    <dgm:pt modelId="{28CA4A33-9F63-4D39-BE78-FC39CC1AA6C1}" type="parTrans" cxnId="{A7A79F02-87E8-4EAC-97C3-5F24A68D5525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314765D9-81A9-478B-B1A8-B89A92DCC1D4}" type="sibTrans" cxnId="{A7A79F02-87E8-4EAC-97C3-5F24A68D5525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8A1BD9B4-A937-47C4-9001-A7B9BCBDDE0E}">
      <dgm:prSet custT="1"/>
      <dgm:spPr/>
      <dgm:t>
        <a:bodyPr/>
        <a:lstStyle/>
        <a:p>
          <a:pPr rtl="0"/>
          <a:r>
            <a:rPr lang="ru-RU" sz="2000" b="1" dirty="0" err="1" smtClean="0">
              <a:effectLst/>
              <a:latin typeface="Arial Narrow" pitchFamily="34" charset="0"/>
            </a:rPr>
            <a:t>Залогово-страховой</a:t>
          </a:r>
          <a:r>
            <a:rPr lang="ru-RU" sz="2000" b="1" dirty="0" smtClean="0">
              <a:effectLst/>
              <a:latin typeface="Arial Narrow" pitchFamily="34" charset="0"/>
            </a:rPr>
            <a:t> фонд </a:t>
          </a:r>
        </a:p>
        <a:p>
          <a:pPr rtl="0"/>
          <a:r>
            <a:rPr lang="ru-RU" sz="2000" b="1" dirty="0" smtClean="0">
              <a:effectLst/>
              <a:latin typeface="Arial Narrow" pitchFamily="34" charset="0"/>
            </a:rPr>
            <a:t>Республики Татарстан</a:t>
          </a:r>
          <a:endParaRPr lang="ru-RU" sz="2000" b="1" dirty="0">
            <a:effectLst/>
            <a:latin typeface="Arial Narrow" pitchFamily="34" charset="0"/>
          </a:endParaRPr>
        </a:p>
      </dgm:t>
    </dgm:pt>
    <dgm:pt modelId="{D9F96556-F57D-459E-A7D6-A3663D5F3754}" type="sibTrans" cxnId="{342AF00C-ECD4-422D-80C0-4D559BBFB8B3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B694943-EF41-4590-A560-3421CE350E8C}" type="parTrans" cxnId="{342AF00C-ECD4-422D-80C0-4D559BBFB8B3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AC27E3C-899B-406E-ACBB-C99618C73FA9}">
      <dgm:prSet custT="1"/>
      <dgm:spPr/>
      <dgm:t>
        <a:bodyPr/>
        <a:lstStyle/>
        <a:p>
          <a:pPr rtl="0"/>
          <a:r>
            <a:rPr lang="ru-RU" sz="1600" b="1" dirty="0" smtClean="0">
              <a:effectLst/>
              <a:latin typeface="Arial Narrow" pitchFamily="34" charset="0"/>
            </a:rPr>
            <a:t>Региональный венчурный фонд инвестиций в малые предприятия в научно-технической сфере РТ</a:t>
          </a:r>
          <a:endParaRPr lang="ru-RU" sz="1600" b="1" dirty="0">
            <a:effectLst/>
            <a:latin typeface="Arial Narrow" pitchFamily="34" charset="0"/>
          </a:endParaRPr>
        </a:p>
      </dgm:t>
    </dgm:pt>
    <dgm:pt modelId="{4A042FB1-2350-417B-BF0C-4F22A8AC738B}" type="parTrans" cxnId="{B01902E8-3F69-4605-A727-3716D20A712B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67FFEA0-9F00-4DC5-8B5B-6AE097815687}" type="sibTrans" cxnId="{B01902E8-3F69-4605-A727-3716D20A712B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A404740-65DB-4E2F-890E-23BBE2AA8C12}">
      <dgm:prSet custT="1"/>
      <dgm:spPr/>
      <dgm:t>
        <a:bodyPr/>
        <a:lstStyle/>
        <a:p>
          <a:pPr rtl="0"/>
          <a:r>
            <a:rPr lang="ru-RU" sz="1400" b="1" dirty="0" smtClean="0">
              <a:effectLst/>
              <a:latin typeface="Arial Narrow" pitchFamily="34" charset="0"/>
            </a:rPr>
            <a:t>Региональный венчурный фонд инвестиций в малые предприятия в научно-технической сфере РТ (высоких технологий)</a:t>
          </a:r>
          <a:endParaRPr lang="ru-RU" sz="1400" b="1" dirty="0">
            <a:effectLst/>
            <a:latin typeface="Arial Narrow" pitchFamily="34" charset="0"/>
          </a:endParaRPr>
        </a:p>
      </dgm:t>
    </dgm:pt>
    <dgm:pt modelId="{D7C21D04-15EC-4D6A-B846-D0BA381CEF51}" type="parTrans" cxnId="{8CA8F0C6-E13B-4EC7-82A8-E5EBDE18706C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968C031-7545-4A98-B767-9F1A404C3D5D}" type="sibTrans" cxnId="{8CA8F0C6-E13B-4EC7-82A8-E5EBDE18706C}">
      <dgm:prSet/>
      <dgm:spPr/>
      <dgm:t>
        <a:bodyPr/>
        <a:lstStyle/>
        <a:p>
          <a:endParaRPr lang="ru-RU" sz="130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7BFE263-5D95-4B33-B586-FCBDAFEB84AE}">
      <dgm:prSet custT="1"/>
      <dgm:spPr/>
      <dgm:t>
        <a:bodyPr/>
        <a:lstStyle/>
        <a:p>
          <a:pPr rtl="0"/>
          <a:r>
            <a:rPr lang="ru-RU" sz="1800" b="1" dirty="0" smtClean="0">
              <a:effectLst/>
              <a:latin typeface="Arial Narrow" pitchFamily="34" charset="0"/>
            </a:rPr>
            <a:t>Лизинговая компания малого бизнеса Республики Татарстан</a:t>
          </a:r>
          <a:endParaRPr lang="ru-RU" sz="1800" b="1" dirty="0">
            <a:effectLst/>
            <a:latin typeface="Arial Narrow" pitchFamily="34" charset="0"/>
          </a:endParaRPr>
        </a:p>
      </dgm:t>
    </dgm:pt>
    <dgm:pt modelId="{8189EB68-1420-4D43-94DB-2CFEAC68B67B}" type="parTrans" cxnId="{B2E8B546-334F-4914-BDCB-155B6076D43F}">
      <dgm:prSet/>
      <dgm:spPr/>
      <dgm:t>
        <a:bodyPr/>
        <a:lstStyle/>
        <a:p>
          <a:endParaRPr lang="ru-RU" sz="1300"/>
        </a:p>
      </dgm:t>
    </dgm:pt>
    <dgm:pt modelId="{7BB07293-7D85-47C2-BDFA-849B9292C3DA}" type="sibTrans" cxnId="{B2E8B546-334F-4914-BDCB-155B6076D43F}">
      <dgm:prSet/>
      <dgm:spPr/>
      <dgm:t>
        <a:bodyPr/>
        <a:lstStyle/>
        <a:p>
          <a:endParaRPr lang="ru-RU" sz="1300"/>
        </a:p>
      </dgm:t>
    </dgm:pt>
    <dgm:pt modelId="{7D8C27B1-2CCB-463A-B55A-E1021F0FC666}" type="pres">
      <dgm:prSet presAssocID="{0DE7EF98-DA79-4A2D-82C3-0F20153504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295F1A-3C2F-44C6-844F-56B6289DED3A}" type="pres">
      <dgm:prSet presAssocID="{0DE7EF98-DA79-4A2D-82C3-0F2015350457}" presName="Name1" presStyleCnt="0"/>
      <dgm:spPr/>
      <dgm:t>
        <a:bodyPr/>
        <a:lstStyle/>
        <a:p>
          <a:endParaRPr lang="ru-RU"/>
        </a:p>
      </dgm:t>
    </dgm:pt>
    <dgm:pt modelId="{30C5BC58-77EF-4C18-801C-7B0DCC86AEC0}" type="pres">
      <dgm:prSet presAssocID="{0DE7EF98-DA79-4A2D-82C3-0F2015350457}" presName="cycle" presStyleCnt="0"/>
      <dgm:spPr/>
      <dgm:t>
        <a:bodyPr/>
        <a:lstStyle/>
        <a:p>
          <a:endParaRPr lang="ru-RU"/>
        </a:p>
      </dgm:t>
    </dgm:pt>
    <dgm:pt modelId="{47327DC0-9FAD-4BC0-9732-21B2C579B898}" type="pres">
      <dgm:prSet presAssocID="{0DE7EF98-DA79-4A2D-82C3-0F2015350457}" presName="srcNode" presStyleLbl="node1" presStyleIdx="0" presStyleCnt="6"/>
      <dgm:spPr/>
      <dgm:t>
        <a:bodyPr/>
        <a:lstStyle/>
        <a:p>
          <a:endParaRPr lang="ru-RU"/>
        </a:p>
      </dgm:t>
    </dgm:pt>
    <dgm:pt modelId="{29520CA3-3A93-4EBC-8156-F55B07A58C32}" type="pres">
      <dgm:prSet presAssocID="{0DE7EF98-DA79-4A2D-82C3-0F2015350457}" presName="conn" presStyleLbl="parChTrans1D2" presStyleIdx="0" presStyleCnt="1"/>
      <dgm:spPr/>
      <dgm:t>
        <a:bodyPr/>
        <a:lstStyle/>
        <a:p>
          <a:endParaRPr lang="ru-RU"/>
        </a:p>
      </dgm:t>
    </dgm:pt>
    <dgm:pt modelId="{C1F27482-0DA3-4ACA-8AF3-49051840D275}" type="pres">
      <dgm:prSet presAssocID="{0DE7EF98-DA79-4A2D-82C3-0F2015350457}" presName="extraNode" presStyleLbl="node1" presStyleIdx="0" presStyleCnt="6"/>
      <dgm:spPr/>
      <dgm:t>
        <a:bodyPr/>
        <a:lstStyle/>
        <a:p>
          <a:endParaRPr lang="ru-RU"/>
        </a:p>
      </dgm:t>
    </dgm:pt>
    <dgm:pt modelId="{F047ADF1-E7A3-4816-873D-DA1161E7AED5}" type="pres">
      <dgm:prSet presAssocID="{0DE7EF98-DA79-4A2D-82C3-0F2015350457}" presName="dstNode" presStyleLbl="node1" presStyleIdx="0" presStyleCnt="6"/>
      <dgm:spPr/>
      <dgm:t>
        <a:bodyPr/>
        <a:lstStyle/>
        <a:p>
          <a:endParaRPr lang="ru-RU"/>
        </a:p>
      </dgm:t>
    </dgm:pt>
    <dgm:pt modelId="{24553B7F-1E70-45A6-9D1A-4F4576E316FE}" type="pres">
      <dgm:prSet presAssocID="{08B41539-6386-43BF-A730-2ECF32D2583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78AAB-C7DF-4E4B-A7FC-CE1A43CBFE7A}" type="pres">
      <dgm:prSet presAssocID="{08B41539-6386-43BF-A730-2ECF32D2583F}" presName="accent_1" presStyleCnt="0"/>
      <dgm:spPr/>
      <dgm:t>
        <a:bodyPr/>
        <a:lstStyle/>
        <a:p>
          <a:endParaRPr lang="ru-RU"/>
        </a:p>
      </dgm:t>
    </dgm:pt>
    <dgm:pt modelId="{CAF4BCE9-D63D-42F8-9809-DAC71D8002CE}" type="pres">
      <dgm:prSet presAssocID="{08B41539-6386-43BF-A730-2ECF32D2583F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61199175-2D70-44F9-9334-7C0912BA3040}" type="pres">
      <dgm:prSet presAssocID="{8A1BD9B4-A937-47C4-9001-A7B9BCBDDE0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97C69-2510-46D6-95E6-D1436D0B090E}" type="pres">
      <dgm:prSet presAssocID="{8A1BD9B4-A937-47C4-9001-A7B9BCBDDE0E}" presName="accent_2" presStyleCnt="0"/>
      <dgm:spPr/>
      <dgm:t>
        <a:bodyPr/>
        <a:lstStyle/>
        <a:p>
          <a:endParaRPr lang="ru-RU"/>
        </a:p>
      </dgm:t>
    </dgm:pt>
    <dgm:pt modelId="{1CCBF9E4-6165-4FE3-A1FF-0E2459138B76}" type="pres">
      <dgm:prSet presAssocID="{8A1BD9B4-A937-47C4-9001-A7B9BCBDDE0E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4AEC7DD4-56AF-48D9-93D7-35E88BD1BC01}" type="pres">
      <dgm:prSet presAssocID="{16D1C0B1-EFC4-41F7-981B-69A9582319B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E84DD-4247-4817-8732-702E83DD82CE}" type="pres">
      <dgm:prSet presAssocID="{16D1C0B1-EFC4-41F7-981B-69A9582319B2}" presName="accent_3" presStyleCnt="0"/>
      <dgm:spPr/>
      <dgm:t>
        <a:bodyPr/>
        <a:lstStyle/>
        <a:p>
          <a:endParaRPr lang="ru-RU"/>
        </a:p>
      </dgm:t>
    </dgm:pt>
    <dgm:pt modelId="{85F71ED6-62F3-4B64-86D9-31FF22B65E4F}" type="pres">
      <dgm:prSet presAssocID="{16D1C0B1-EFC4-41F7-981B-69A9582319B2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B8E2B854-DCFD-42D4-A763-B9A7712F0392}" type="pres">
      <dgm:prSet presAssocID="{97BFE263-5D95-4B33-B586-FCBDAFEB84A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59589-3728-4600-9FF5-D051989657A9}" type="pres">
      <dgm:prSet presAssocID="{97BFE263-5D95-4B33-B586-FCBDAFEB84AE}" presName="accent_4" presStyleCnt="0"/>
      <dgm:spPr/>
      <dgm:t>
        <a:bodyPr/>
        <a:lstStyle/>
        <a:p>
          <a:endParaRPr lang="ru-RU"/>
        </a:p>
      </dgm:t>
    </dgm:pt>
    <dgm:pt modelId="{CB12AACE-E109-427C-8741-E511D53A3DC8}" type="pres">
      <dgm:prSet presAssocID="{97BFE263-5D95-4B33-B586-FCBDAFEB84AE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0AE20C03-9507-47A3-999E-918503893743}" type="pres">
      <dgm:prSet presAssocID="{9AC27E3C-899B-406E-ACBB-C99618C73FA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959B9-5A9A-4632-ABE3-3010874D7335}" type="pres">
      <dgm:prSet presAssocID="{9AC27E3C-899B-406E-ACBB-C99618C73FA9}" presName="accent_5" presStyleCnt="0"/>
      <dgm:spPr/>
      <dgm:t>
        <a:bodyPr/>
        <a:lstStyle/>
        <a:p>
          <a:endParaRPr lang="ru-RU"/>
        </a:p>
      </dgm:t>
    </dgm:pt>
    <dgm:pt modelId="{11894053-6731-4EC7-BD14-32A1FBCEDDA5}" type="pres">
      <dgm:prSet presAssocID="{9AC27E3C-899B-406E-ACBB-C99618C73FA9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B7E2AF-F5E1-4379-BAEE-8DFCC62F8D8D}" type="pres">
      <dgm:prSet presAssocID="{EA404740-65DB-4E2F-890E-23BBE2AA8C1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60E90-5A9E-4202-B266-E074F7D1FF56}" type="pres">
      <dgm:prSet presAssocID="{EA404740-65DB-4E2F-890E-23BBE2AA8C12}" presName="accent_6" presStyleCnt="0"/>
      <dgm:spPr/>
      <dgm:t>
        <a:bodyPr/>
        <a:lstStyle/>
        <a:p>
          <a:endParaRPr lang="ru-RU"/>
        </a:p>
      </dgm:t>
    </dgm:pt>
    <dgm:pt modelId="{D2DAD50A-9117-41C4-B0E1-D7368B9FBB15}" type="pres">
      <dgm:prSet presAssocID="{EA404740-65DB-4E2F-890E-23BBE2AA8C12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D4281D59-0D5F-45B3-9925-011B3C2CBC09}" type="presOf" srcId="{97BFE263-5D95-4B33-B586-FCBDAFEB84AE}" destId="{B8E2B854-DCFD-42D4-A763-B9A7712F0392}" srcOrd="0" destOrd="0" presId="urn:microsoft.com/office/officeart/2008/layout/VerticalCurvedList"/>
    <dgm:cxn modelId="{8CA8F0C6-E13B-4EC7-82A8-E5EBDE18706C}" srcId="{0DE7EF98-DA79-4A2D-82C3-0F2015350457}" destId="{EA404740-65DB-4E2F-890E-23BBE2AA8C12}" srcOrd="5" destOrd="0" parTransId="{D7C21D04-15EC-4D6A-B846-D0BA381CEF51}" sibTransId="{E968C031-7545-4A98-B767-9F1A404C3D5D}"/>
    <dgm:cxn modelId="{A7A79F02-87E8-4EAC-97C3-5F24A68D5525}" srcId="{0DE7EF98-DA79-4A2D-82C3-0F2015350457}" destId="{16D1C0B1-EFC4-41F7-981B-69A9582319B2}" srcOrd="2" destOrd="0" parTransId="{28CA4A33-9F63-4D39-BE78-FC39CC1AA6C1}" sibTransId="{314765D9-81A9-478B-B1A8-B89A92DCC1D4}"/>
    <dgm:cxn modelId="{342AF00C-ECD4-422D-80C0-4D559BBFB8B3}" srcId="{0DE7EF98-DA79-4A2D-82C3-0F2015350457}" destId="{8A1BD9B4-A937-47C4-9001-A7B9BCBDDE0E}" srcOrd="1" destOrd="0" parTransId="{9B694943-EF41-4590-A560-3421CE350E8C}" sibTransId="{D9F96556-F57D-459E-A7D6-A3663D5F3754}"/>
    <dgm:cxn modelId="{525A820D-6CA0-4C3C-8678-62637240C3EA}" type="presOf" srcId="{16D1C0B1-EFC4-41F7-981B-69A9582319B2}" destId="{4AEC7DD4-56AF-48D9-93D7-35E88BD1BC01}" srcOrd="0" destOrd="0" presId="urn:microsoft.com/office/officeart/2008/layout/VerticalCurvedList"/>
    <dgm:cxn modelId="{BEBB23D5-5795-47EE-9F97-4740CC29C16B}" type="presOf" srcId="{8A1BD9B4-A937-47C4-9001-A7B9BCBDDE0E}" destId="{61199175-2D70-44F9-9334-7C0912BA3040}" srcOrd="0" destOrd="0" presId="urn:microsoft.com/office/officeart/2008/layout/VerticalCurvedList"/>
    <dgm:cxn modelId="{D19FD136-7BF9-469F-81E9-9447825B7570}" type="presOf" srcId="{EA404740-65DB-4E2F-890E-23BBE2AA8C12}" destId="{7EB7E2AF-F5E1-4379-BAEE-8DFCC62F8D8D}" srcOrd="0" destOrd="0" presId="urn:microsoft.com/office/officeart/2008/layout/VerticalCurvedList"/>
    <dgm:cxn modelId="{C0DEF986-0DEF-4BDA-B76E-186BB8880A6D}" type="presOf" srcId="{08B41539-6386-43BF-A730-2ECF32D2583F}" destId="{24553B7F-1E70-45A6-9D1A-4F4576E316FE}" srcOrd="0" destOrd="0" presId="urn:microsoft.com/office/officeart/2008/layout/VerticalCurvedList"/>
    <dgm:cxn modelId="{FBB58AF8-5E81-4D60-A956-899986BD4F1B}" type="presOf" srcId="{2A25B032-692C-4599-AB25-C566C8769FE5}" destId="{29520CA3-3A93-4EBC-8156-F55B07A58C32}" srcOrd="0" destOrd="0" presId="urn:microsoft.com/office/officeart/2008/layout/VerticalCurvedList"/>
    <dgm:cxn modelId="{B2E8B546-334F-4914-BDCB-155B6076D43F}" srcId="{0DE7EF98-DA79-4A2D-82C3-0F2015350457}" destId="{97BFE263-5D95-4B33-B586-FCBDAFEB84AE}" srcOrd="3" destOrd="0" parTransId="{8189EB68-1420-4D43-94DB-2CFEAC68B67B}" sibTransId="{7BB07293-7D85-47C2-BDFA-849B9292C3DA}"/>
    <dgm:cxn modelId="{514008B4-F01B-4AEA-B10A-DEC448C28E37}" srcId="{0DE7EF98-DA79-4A2D-82C3-0F2015350457}" destId="{08B41539-6386-43BF-A730-2ECF32D2583F}" srcOrd="0" destOrd="0" parTransId="{9BF2F6AF-6C14-4C41-9C3E-68FF223F3F04}" sibTransId="{2A25B032-692C-4599-AB25-C566C8769FE5}"/>
    <dgm:cxn modelId="{78C18EA3-8E8B-4671-B27D-3F1939EAD654}" type="presOf" srcId="{0DE7EF98-DA79-4A2D-82C3-0F2015350457}" destId="{7D8C27B1-2CCB-463A-B55A-E1021F0FC666}" srcOrd="0" destOrd="0" presId="urn:microsoft.com/office/officeart/2008/layout/VerticalCurvedList"/>
    <dgm:cxn modelId="{B01902E8-3F69-4605-A727-3716D20A712B}" srcId="{0DE7EF98-DA79-4A2D-82C3-0F2015350457}" destId="{9AC27E3C-899B-406E-ACBB-C99618C73FA9}" srcOrd="4" destOrd="0" parTransId="{4A042FB1-2350-417B-BF0C-4F22A8AC738B}" sibTransId="{B67FFEA0-9F00-4DC5-8B5B-6AE097815687}"/>
    <dgm:cxn modelId="{41909369-0D38-4509-A1FE-7235A90D0C6E}" type="presOf" srcId="{9AC27E3C-899B-406E-ACBB-C99618C73FA9}" destId="{0AE20C03-9507-47A3-999E-918503893743}" srcOrd="0" destOrd="0" presId="urn:microsoft.com/office/officeart/2008/layout/VerticalCurvedList"/>
    <dgm:cxn modelId="{1ACE6E5A-7563-4086-90B9-0D2E17F747F6}" type="presParOf" srcId="{7D8C27B1-2CCB-463A-B55A-E1021F0FC666}" destId="{97295F1A-3C2F-44C6-844F-56B6289DED3A}" srcOrd="0" destOrd="0" presId="urn:microsoft.com/office/officeart/2008/layout/VerticalCurvedList"/>
    <dgm:cxn modelId="{A179AC56-DB10-46B5-8795-CB59CC2F6B09}" type="presParOf" srcId="{97295F1A-3C2F-44C6-844F-56B6289DED3A}" destId="{30C5BC58-77EF-4C18-801C-7B0DCC86AEC0}" srcOrd="0" destOrd="0" presId="urn:microsoft.com/office/officeart/2008/layout/VerticalCurvedList"/>
    <dgm:cxn modelId="{3DAA03C4-6E96-4B05-B307-65FDDFED48D8}" type="presParOf" srcId="{30C5BC58-77EF-4C18-801C-7B0DCC86AEC0}" destId="{47327DC0-9FAD-4BC0-9732-21B2C579B898}" srcOrd="0" destOrd="0" presId="urn:microsoft.com/office/officeart/2008/layout/VerticalCurvedList"/>
    <dgm:cxn modelId="{E653FB64-FE97-4D5A-AED0-345CB9D848FB}" type="presParOf" srcId="{30C5BC58-77EF-4C18-801C-7B0DCC86AEC0}" destId="{29520CA3-3A93-4EBC-8156-F55B07A58C32}" srcOrd="1" destOrd="0" presId="urn:microsoft.com/office/officeart/2008/layout/VerticalCurvedList"/>
    <dgm:cxn modelId="{D67C1DEF-2332-4189-A3EF-80C6A4BBA4E6}" type="presParOf" srcId="{30C5BC58-77EF-4C18-801C-7B0DCC86AEC0}" destId="{C1F27482-0DA3-4ACA-8AF3-49051840D275}" srcOrd="2" destOrd="0" presId="urn:microsoft.com/office/officeart/2008/layout/VerticalCurvedList"/>
    <dgm:cxn modelId="{51DFE8EA-55AF-4498-8B8A-DB2104497808}" type="presParOf" srcId="{30C5BC58-77EF-4C18-801C-7B0DCC86AEC0}" destId="{F047ADF1-E7A3-4816-873D-DA1161E7AED5}" srcOrd="3" destOrd="0" presId="urn:microsoft.com/office/officeart/2008/layout/VerticalCurvedList"/>
    <dgm:cxn modelId="{7C97A7C4-CB7C-41DE-917A-1DB906F6B9FE}" type="presParOf" srcId="{97295F1A-3C2F-44C6-844F-56B6289DED3A}" destId="{24553B7F-1E70-45A6-9D1A-4F4576E316FE}" srcOrd="1" destOrd="0" presId="urn:microsoft.com/office/officeart/2008/layout/VerticalCurvedList"/>
    <dgm:cxn modelId="{FA3BABA9-968D-4CB4-A1B0-03B77C282F0A}" type="presParOf" srcId="{97295F1A-3C2F-44C6-844F-56B6289DED3A}" destId="{CE578AAB-C7DF-4E4B-A7FC-CE1A43CBFE7A}" srcOrd="2" destOrd="0" presId="urn:microsoft.com/office/officeart/2008/layout/VerticalCurvedList"/>
    <dgm:cxn modelId="{4B464D8D-A375-4189-BF55-780C0F72741B}" type="presParOf" srcId="{CE578AAB-C7DF-4E4B-A7FC-CE1A43CBFE7A}" destId="{CAF4BCE9-D63D-42F8-9809-DAC71D8002CE}" srcOrd="0" destOrd="0" presId="urn:microsoft.com/office/officeart/2008/layout/VerticalCurvedList"/>
    <dgm:cxn modelId="{BB2D0266-C59F-4EDF-B41A-15FB0C6CFF23}" type="presParOf" srcId="{97295F1A-3C2F-44C6-844F-56B6289DED3A}" destId="{61199175-2D70-44F9-9334-7C0912BA3040}" srcOrd="3" destOrd="0" presId="urn:microsoft.com/office/officeart/2008/layout/VerticalCurvedList"/>
    <dgm:cxn modelId="{F47717E3-537C-4505-B9F1-5488F1AC8AC5}" type="presParOf" srcId="{97295F1A-3C2F-44C6-844F-56B6289DED3A}" destId="{FD697C69-2510-46D6-95E6-D1436D0B090E}" srcOrd="4" destOrd="0" presId="urn:microsoft.com/office/officeart/2008/layout/VerticalCurvedList"/>
    <dgm:cxn modelId="{3DB0AB39-F794-4CBC-841E-24DD53DBC978}" type="presParOf" srcId="{FD697C69-2510-46D6-95E6-D1436D0B090E}" destId="{1CCBF9E4-6165-4FE3-A1FF-0E2459138B76}" srcOrd="0" destOrd="0" presId="urn:microsoft.com/office/officeart/2008/layout/VerticalCurvedList"/>
    <dgm:cxn modelId="{84305F6E-12BA-4BAC-B6AF-40866B401152}" type="presParOf" srcId="{97295F1A-3C2F-44C6-844F-56B6289DED3A}" destId="{4AEC7DD4-56AF-48D9-93D7-35E88BD1BC01}" srcOrd="5" destOrd="0" presId="urn:microsoft.com/office/officeart/2008/layout/VerticalCurvedList"/>
    <dgm:cxn modelId="{5EC5C498-D4CC-44BB-9EFF-7A59255E0CB9}" type="presParOf" srcId="{97295F1A-3C2F-44C6-844F-56B6289DED3A}" destId="{3ACE84DD-4247-4817-8732-702E83DD82CE}" srcOrd="6" destOrd="0" presId="urn:microsoft.com/office/officeart/2008/layout/VerticalCurvedList"/>
    <dgm:cxn modelId="{7C2F1DFA-C671-43B3-9B45-59393E7ABC56}" type="presParOf" srcId="{3ACE84DD-4247-4817-8732-702E83DD82CE}" destId="{85F71ED6-62F3-4B64-86D9-31FF22B65E4F}" srcOrd="0" destOrd="0" presId="urn:microsoft.com/office/officeart/2008/layout/VerticalCurvedList"/>
    <dgm:cxn modelId="{689CFFEB-89BD-43FF-8250-94DA58B71E76}" type="presParOf" srcId="{97295F1A-3C2F-44C6-844F-56B6289DED3A}" destId="{B8E2B854-DCFD-42D4-A763-B9A7712F0392}" srcOrd="7" destOrd="0" presId="urn:microsoft.com/office/officeart/2008/layout/VerticalCurvedList"/>
    <dgm:cxn modelId="{434008A0-AFDF-4E33-8A52-72EB08EED5AA}" type="presParOf" srcId="{97295F1A-3C2F-44C6-844F-56B6289DED3A}" destId="{9FA59589-3728-4600-9FF5-D051989657A9}" srcOrd="8" destOrd="0" presId="urn:microsoft.com/office/officeart/2008/layout/VerticalCurvedList"/>
    <dgm:cxn modelId="{11434D39-42F3-41FA-A9BE-E4203BC208E1}" type="presParOf" srcId="{9FA59589-3728-4600-9FF5-D051989657A9}" destId="{CB12AACE-E109-427C-8741-E511D53A3DC8}" srcOrd="0" destOrd="0" presId="urn:microsoft.com/office/officeart/2008/layout/VerticalCurvedList"/>
    <dgm:cxn modelId="{D5ABB8CC-8524-4F6A-AFD3-4B15C079E2D6}" type="presParOf" srcId="{97295F1A-3C2F-44C6-844F-56B6289DED3A}" destId="{0AE20C03-9507-47A3-999E-918503893743}" srcOrd="9" destOrd="0" presId="urn:microsoft.com/office/officeart/2008/layout/VerticalCurvedList"/>
    <dgm:cxn modelId="{3ED59181-4CD1-4B57-8C65-44ECC1D360BE}" type="presParOf" srcId="{97295F1A-3C2F-44C6-844F-56B6289DED3A}" destId="{EA9959B9-5A9A-4632-ABE3-3010874D7335}" srcOrd="10" destOrd="0" presId="urn:microsoft.com/office/officeart/2008/layout/VerticalCurvedList"/>
    <dgm:cxn modelId="{F24F03C4-588A-43B9-B441-040F9F3A9221}" type="presParOf" srcId="{EA9959B9-5A9A-4632-ABE3-3010874D7335}" destId="{11894053-6731-4EC7-BD14-32A1FBCEDDA5}" srcOrd="0" destOrd="0" presId="urn:microsoft.com/office/officeart/2008/layout/VerticalCurvedList"/>
    <dgm:cxn modelId="{4DF33BCB-E324-49E6-8E50-5564B00A34D7}" type="presParOf" srcId="{97295F1A-3C2F-44C6-844F-56B6289DED3A}" destId="{7EB7E2AF-F5E1-4379-BAEE-8DFCC62F8D8D}" srcOrd="11" destOrd="0" presId="urn:microsoft.com/office/officeart/2008/layout/VerticalCurvedList"/>
    <dgm:cxn modelId="{CDF7A787-3A3E-46F1-9D72-CE714B910BF5}" type="presParOf" srcId="{97295F1A-3C2F-44C6-844F-56B6289DED3A}" destId="{53A60E90-5A9E-4202-B266-E074F7D1FF56}" srcOrd="12" destOrd="0" presId="urn:microsoft.com/office/officeart/2008/layout/VerticalCurvedList"/>
    <dgm:cxn modelId="{F76CECC6-594B-47AE-AC0E-2AE473361989}" type="presParOf" srcId="{53A60E90-5A9E-4202-B266-E074F7D1FF56}" destId="{D2DAD50A-9117-41C4-B0E1-D7368B9FBB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B6A64-3E0E-4552-ADC1-592BEDD16EA0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3A2A30-F6D7-4B32-A571-E79E9BC32C00}">
      <dgm:prSet phldrT="[Текст]" custT="1"/>
      <dgm:spPr/>
      <dgm:t>
        <a:bodyPr/>
        <a:lstStyle/>
        <a:p>
          <a:r>
            <a:rPr lang="ru-RU" sz="1800" b="1" dirty="0" smtClean="0"/>
            <a:t>Производи-</a:t>
          </a:r>
          <a:r>
            <a:rPr lang="ru-RU" sz="1800" b="1" dirty="0" err="1" smtClean="0"/>
            <a:t>тельность</a:t>
          </a:r>
          <a:r>
            <a:rPr lang="ru-RU" sz="1800" b="1" dirty="0" smtClean="0"/>
            <a:t> труда</a:t>
          </a:r>
          <a:endParaRPr lang="ru-RU" sz="1800" b="1" dirty="0"/>
        </a:p>
      </dgm:t>
    </dgm:pt>
    <dgm:pt modelId="{96E17C61-2360-45DA-ACE7-9FACB598DCD3}" type="parTrans" cxnId="{5C7B605B-B19B-4625-B675-A0CF71DDED4E}">
      <dgm:prSet/>
      <dgm:spPr/>
      <dgm:t>
        <a:bodyPr/>
        <a:lstStyle/>
        <a:p>
          <a:endParaRPr lang="ru-RU" sz="1400"/>
        </a:p>
      </dgm:t>
    </dgm:pt>
    <dgm:pt modelId="{E966B777-8F40-4457-8645-2CA31C67A866}" type="sibTrans" cxnId="{5C7B605B-B19B-4625-B675-A0CF71DDED4E}">
      <dgm:prSet custT="1"/>
      <dgm:spPr/>
      <dgm:t>
        <a:bodyPr/>
        <a:lstStyle/>
        <a:p>
          <a:endParaRPr lang="ru-RU" sz="1800" b="1"/>
        </a:p>
      </dgm:t>
    </dgm:pt>
    <dgm:pt modelId="{DA6F6A89-34E2-45A1-8455-DFEC6B791393}">
      <dgm:prSet phldrT="[Текст]" custT="1"/>
      <dgm:spPr/>
      <dgm:t>
        <a:bodyPr/>
        <a:lstStyle/>
        <a:p>
          <a:r>
            <a:rPr lang="ru-RU" sz="1800" b="1" dirty="0" smtClean="0"/>
            <a:t>Добавленная стоимость</a:t>
          </a:r>
          <a:endParaRPr lang="ru-RU" sz="1800" b="1" dirty="0"/>
        </a:p>
      </dgm:t>
    </dgm:pt>
    <dgm:pt modelId="{ED2885F7-ABA1-444A-A94F-A247C392E1B0}" type="parTrans" cxnId="{3A8E723C-779E-400C-A9E5-FFE2544BC066}">
      <dgm:prSet/>
      <dgm:spPr/>
      <dgm:t>
        <a:bodyPr/>
        <a:lstStyle/>
        <a:p>
          <a:endParaRPr lang="ru-RU" sz="1400"/>
        </a:p>
      </dgm:t>
    </dgm:pt>
    <dgm:pt modelId="{1DB567B2-1EAE-4763-8AE5-064B0F3E82F3}" type="sibTrans" cxnId="{3A8E723C-779E-400C-A9E5-FFE2544BC066}">
      <dgm:prSet custT="1"/>
      <dgm:spPr/>
      <dgm:t>
        <a:bodyPr/>
        <a:lstStyle/>
        <a:p>
          <a:endParaRPr lang="ru-RU" sz="1800" b="1"/>
        </a:p>
      </dgm:t>
    </dgm:pt>
    <dgm:pt modelId="{EA9B47D6-E61B-4120-8FD3-BE13DF27FC4E}">
      <dgm:prSet phldrT="[Текст]" custT="1"/>
      <dgm:spPr/>
      <dgm:t>
        <a:bodyPr/>
        <a:lstStyle/>
        <a:p>
          <a:r>
            <a:rPr lang="ru-RU" sz="1800" b="1" dirty="0"/>
            <a:t>Прибыль</a:t>
          </a:r>
        </a:p>
      </dgm:t>
    </dgm:pt>
    <dgm:pt modelId="{C39DEAD2-9EBF-471D-9E80-E07A8451D3D0}" type="parTrans" cxnId="{510EFB90-345E-4A11-829A-0D5DC517F318}">
      <dgm:prSet/>
      <dgm:spPr/>
      <dgm:t>
        <a:bodyPr/>
        <a:lstStyle/>
        <a:p>
          <a:endParaRPr lang="ru-RU" sz="1400"/>
        </a:p>
      </dgm:t>
    </dgm:pt>
    <dgm:pt modelId="{0138D6EE-3836-4EF6-B439-25167B03E6A7}" type="sibTrans" cxnId="{510EFB90-345E-4A11-829A-0D5DC517F318}">
      <dgm:prSet custT="1"/>
      <dgm:spPr/>
      <dgm:t>
        <a:bodyPr/>
        <a:lstStyle/>
        <a:p>
          <a:endParaRPr lang="ru-RU" sz="1800" b="1"/>
        </a:p>
      </dgm:t>
    </dgm:pt>
    <dgm:pt modelId="{6C38B77B-540E-45BF-8714-F0A99FBCDF77}">
      <dgm:prSet phldrT="[Текст]" custT="1"/>
      <dgm:spPr/>
      <dgm:t>
        <a:bodyPr/>
        <a:lstStyle/>
        <a:p>
          <a:r>
            <a:rPr lang="ru-RU" sz="1800" b="1" dirty="0"/>
            <a:t>Инвестиции</a:t>
          </a:r>
        </a:p>
      </dgm:t>
    </dgm:pt>
    <dgm:pt modelId="{6B90B0E3-D866-4384-8E3E-167CA11951BA}" type="parTrans" cxnId="{7623A38C-ED4C-4DAF-BCB0-87EA5DAF4D8A}">
      <dgm:prSet/>
      <dgm:spPr/>
      <dgm:t>
        <a:bodyPr/>
        <a:lstStyle/>
        <a:p>
          <a:endParaRPr lang="ru-RU" sz="1400"/>
        </a:p>
      </dgm:t>
    </dgm:pt>
    <dgm:pt modelId="{950BCD8F-B2ED-4ADD-A74F-C73CA4B5D10F}" type="sibTrans" cxnId="{7623A38C-ED4C-4DAF-BCB0-87EA5DAF4D8A}">
      <dgm:prSet custT="1"/>
      <dgm:spPr/>
      <dgm:t>
        <a:bodyPr/>
        <a:lstStyle/>
        <a:p>
          <a:endParaRPr lang="ru-RU" sz="1800" b="1"/>
        </a:p>
      </dgm:t>
    </dgm:pt>
    <dgm:pt modelId="{3ABABEE4-49AB-4607-8E79-61D38C4AF961}">
      <dgm:prSet custT="1"/>
      <dgm:spPr/>
      <dgm:t>
        <a:bodyPr/>
        <a:lstStyle/>
        <a:p>
          <a:r>
            <a:rPr lang="ru-RU" sz="1800" b="1" dirty="0"/>
            <a:t>Модернизация</a:t>
          </a:r>
        </a:p>
      </dgm:t>
    </dgm:pt>
    <dgm:pt modelId="{E3AA6B9B-F590-433C-97ED-4994225BF53C}" type="parTrans" cxnId="{DB8AA6AD-4848-4AF4-A7FF-4BB71AADA377}">
      <dgm:prSet/>
      <dgm:spPr/>
      <dgm:t>
        <a:bodyPr/>
        <a:lstStyle/>
        <a:p>
          <a:endParaRPr lang="ru-RU" sz="1400"/>
        </a:p>
      </dgm:t>
    </dgm:pt>
    <dgm:pt modelId="{54440C06-873B-449A-8F27-41F460AC9731}" type="sibTrans" cxnId="{DB8AA6AD-4848-4AF4-A7FF-4BB71AADA377}">
      <dgm:prSet custT="1"/>
      <dgm:spPr/>
      <dgm:t>
        <a:bodyPr/>
        <a:lstStyle/>
        <a:p>
          <a:endParaRPr lang="ru-RU" sz="1800" b="1"/>
        </a:p>
      </dgm:t>
    </dgm:pt>
    <dgm:pt modelId="{69675AE4-6659-4F1B-9919-805A57A8A45F}" type="pres">
      <dgm:prSet presAssocID="{C32B6A64-3E0E-4552-ADC1-592BEDD16E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CA32E6-2023-430A-BC16-C4F967D3D977}" type="pres">
      <dgm:prSet presAssocID="{103A2A30-F6D7-4B32-A571-E79E9BC32C00}" presName="node" presStyleLbl="node1" presStyleIdx="0" presStyleCnt="5" custScaleX="135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E8A62-2ACA-4318-A257-072D6AD1A431}" type="pres">
      <dgm:prSet presAssocID="{E966B777-8F40-4457-8645-2CA31C67A866}" presName="sibTrans" presStyleLbl="sibTrans2D1" presStyleIdx="0" presStyleCnt="5" custScaleX="112576"/>
      <dgm:spPr/>
      <dgm:t>
        <a:bodyPr/>
        <a:lstStyle/>
        <a:p>
          <a:endParaRPr lang="ru-RU"/>
        </a:p>
      </dgm:t>
    </dgm:pt>
    <dgm:pt modelId="{EDB6204B-23EF-48A1-A310-F9151D733B9B}" type="pres">
      <dgm:prSet presAssocID="{E966B777-8F40-4457-8645-2CA31C67A86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9C1D0C7B-AFCF-4A76-B1B4-10D3A3CB25D7}" type="pres">
      <dgm:prSet presAssocID="{DA6F6A89-34E2-45A1-8455-DFEC6B791393}" presName="node" presStyleLbl="node1" presStyleIdx="1" presStyleCnt="5" custScaleX="135835" custRadScaleRad="109198" custRadScaleInc="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2F455-F5BD-47DC-B04A-55B484B112F6}" type="pres">
      <dgm:prSet presAssocID="{1DB567B2-1EAE-4763-8AE5-064B0F3E82F3}" presName="sibTrans" presStyleLbl="sibTrans2D1" presStyleIdx="1" presStyleCnt="5" custScaleX="112576"/>
      <dgm:spPr/>
      <dgm:t>
        <a:bodyPr/>
        <a:lstStyle/>
        <a:p>
          <a:endParaRPr lang="ru-RU"/>
        </a:p>
      </dgm:t>
    </dgm:pt>
    <dgm:pt modelId="{A4781833-7106-41F5-83E6-8174881B812A}" type="pres">
      <dgm:prSet presAssocID="{1DB567B2-1EAE-4763-8AE5-064B0F3E82F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CD3EAD7-1EAF-4B35-845E-15F01AD9FAC2}" type="pres">
      <dgm:prSet presAssocID="{EA9B47D6-E61B-4120-8FD3-BE13DF27FC4E}" presName="node" presStyleLbl="node1" presStyleIdx="2" presStyleCnt="5" custScaleX="135835" custRadScaleRad="104962" custRadScaleInc="-9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36A2-58C2-41F8-BA3F-96B81F4EABC6}" type="pres">
      <dgm:prSet presAssocID="{0138D6EE-3836-4EF6-B439-25167B03E6A7}" presName="sibTrans" presStyleLbl="sibTrans2D1" presStyleIdx="2" presStyleCnt="5" custScaleX="112576"/>
      <dgm:spPr/>
      <dgm:t>
        <a:bodyPr/>
        <a:lstStyle/>
        <a:p>
          <a:endParaRPr lang="ru-RU"/>
        </a:p>
      </dgm:t>
    </dgm:pt>
    <dgm:pt modelId="{9F9DE0D9-3D0F-4824-B90E-2E367BD1BBB7}" type="pres">
      <dgm:prSet presAssocID="{0138D6EE-3836-4EF6-B439-25167B03E6A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7196C7F-ED36-47F0-8579-966EDC1BD558}" type="pres">
      <dgm:prSet presAssocID="{6C38B77B-540E-45BF-8714-F0A99FBCDF77}" presName="node" presStyleLbl="node1" presStyleIdx="3" presStyleCnt="5" custScaleX="135835" custRadScaleRad="104962" custRadScaleInc="9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3F8D-1FE1-4EF6-8CF9-77ACAA5960FD}" type="pres">
      <dgm:prSet presAssocID="{950BCD8F-B2ED-4ADD-A74F-C73CA4B5D10F}" presName="sibTrans" presStyleLbl="sibTrans2D1" presStyleIdx="3" presStyleCnt="5" custScaleX="112576"/>
      <dgm:spPr/>
      <dgm:t>
        <a:bodyPr/>
        <a:lstStyle/>
        <a:p>
          <a:endParaRPr lang="ru-RU"/>
        </a:p>
      </dgm:t>
    </dgm:pt>
    <dgm:pt modelId="{E0E1E2FD-642B-4C46-93CE-114D3B1029AD}" type="pres">
      <dgm:prSet presAssocID="{950BCD8F-B2ED-4ADD-A74F-C73CA4B5D10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842BE56-9B49-4085-9778-C44D4E452C87}" type="pres">
      <dgm:prSet presAssocID="{3ABABEE4-49AB-4607-8E79-61D38C4AF961}" presName="node" presStyleLbl="node1" presStyleIdx="4" presStyleCnt="5" custScaleX="135835" custRadScaleRad="109198" custRadScaleInc="-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F7261-0854-4663-A0BB-0766041A604C}" type="pres">
      <dgm:prSet presAssocID="{54440C06-873B-449A-8F27-41F460AC9731}" presName="sibTrans" presStyleLbl="sibTrans2D1" presStyleIdx="4" presStyleCnt="5" custScaleX="112576"/>
      <dgm:spPr/>
      <dgm:t>
        <a:bodyPr/>
        <a:lstStyle/>
        <a:p>
          <a:endParaRPr lang="ru-RU"/>
        </a:p>
      </dgm:t>
    </dgm:pt>
    <dgm:pt modelId="{3270C0CE-0C78-4E27-8B86-2C0A76D5D114}" type="pres">
      <dgm:prSet presAssocID="{54440C06-873B-449A-8F27-41F460AC9731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1AA9CB3-972F-46F5-8811-1F87E9E43CC6}" type="presOf" srcId="{E966B777-8F40-4457-8645-2CA31C67A866}" destId="{18AE8A62-2ACA-4318-A257-072D6AD1A431}" srcOrd="0" destOrd="0" presId="urn:microsoft.com/office/officeart/2005/8/layout/cycle2"/>
    <dgm:cxn modelId="{F2354FE5-6079-4B25-821F-0F71A8C3648B}" type="presOf" srcId="{103A2A30-F6D7-4B32-A571-E79E9BC32C00}" destId="{ACCA32E6-2023-430A-BC16-C4F967D3D977}" srcOrd="0" destOrd="0" presId="urn:microsoft.com/office/officeart/2005/8/layout/cycle2"/>
    <dgm:cxn modelId="{7BA8BD08-5AF3-4C0E-A3A4-BC5E40D15779}" type="presOf" srcId="{950BCD8F-B2ED-4ADD-A74F-C73CA4B5D10F}" destId="{E0E1E2FD-642B-4C46-93CE-114D3B1029AD}" srcOrd="1" destOrd="0" presId="urn:microsoft.com/office/officeart/2005/8/layout/cycle2"/>
    <dgm:cxn modelId="{D8A5C900-5291-435A-84C9-04FA567A63B5}" type="presOf" srcId="{0138D6EE-3836-4EF6-B439-25167B03E6A7}" destId="{5BF036A2-58C2-41F8-BA3F-96B81F4EABC6}" srcOrd="0" destOrd="0" presId="urn:microsoft.com/office/officeart/2005/8/layout/cycle2"/>
    <dgm:cxn modelId="{5008D40D-2676-4585-B554-B9C888C3D34C}" type="presOf" srcId="{C32B6A64-3E0E-4552-ADC1-592BEDD16EA0}" destId="{69675AE4-6659-4F1B-9919-805A57A8A45F}" srcOrd="0" destOrd="0" presId="urn:microsoft.com/office/officeart/2005/8/layout/cycle2"/>
    <dgm:cxn modelId="{3A8E723C-779E-400C-A9E5-FFE2544BC066}" srcId="{C32B6A64-3E0E-4552-ADC1-592BEDD16EA0}" destId="{DA6F6A89-34E2-45A1-8455-DFEC6B791393}" srcOrd="1" destOrd="0" parTransId="{ED2885F7-ABA1-444A-A94F-A247C392E1B0}" sibTransId="{1DB567B2-1EAE-4763-8AE5-064B0F3E82F3}"/>
    <dgm:cxn modelId="{59734BEC-966B-492E-A240-E182D0CDC1ED}" type="presOf" srcId="{54440C06-873B-449A-8F27-41F460AC9731}" destId="{2E2F7261-0854-4663-A0BB-0766041A604C}" srcOrd="0" destOrd="0" presId="urn:microsoft.com/office/officeart/2005/8/layout/cycle2"/>
    <dgm:cxn modelId="{AC4968C7-AA75-4919-8AAC-AC12EF5E60A3}" type="presOf" srcId="{1DB567B2-1EAE-4763-8AE5-064B0F3E82F3}" destId="{0F12F455-F5BD-47DC-B04A-55B484B112F6}" srcOrd="0" destOrd="0" presId="urn:microsoft.com/office/officeart/2005/8/layout/cycle2"/>
    <dgm:cxn modelId="{BE77595B-81F8-493E-B663-3B173267FFB7}" type="presOf" srcId="{1DB567B2-1EAE-4763-8AE5-064B0F3E82F3}" destId="{A4781833-7106-41F5-83E6-8174881B812A}" srcOrd="1" destOrd="0" presId="urn:microsoft.com/office/officeart/2005/8/layout/cycle2"/>
    <dgm:cxn modelId="{AD362185-F7AD-4140-B949-24453276F6E8}" type="presOf" srcId="{E966B777-8F40-4457-8645-2CA31C67A866}" destId="{EDB6204B-23EF-48A1-A310-F9151D733B9B}" srcOrd="1" destOrd="0" presId="urn:microsoft.com/office/officeart/2005/8/layout/cycle2"/>
    <dgm:cxn modelId="{BAA0CE07-4196-485F-9B9F-E509C728E84C}" type="presOf" srcId="{DA6F6A89-34E2-45A1-8455-DFEC6B791393}" destId="{9C1D0C7B-AFCF-4A76-B1B4-10D3A3CB25D7}" srcOrd="0" destOrd="0" presId="urn:microsoft.com/office/officeart/2005/8/layout/cycle2"/>
    <dgm:cxn modelId="{7623A38C-ED4C-4DAF-BCB0-87EA5DAF4D8A}" srcId="{C32B6A64-3E0E-4552-ADC1-592BEDD16EA0}" destId="{6C38B77B-540E-45BF-8714-F0A99FBCDF77}" srcOrd="3" destOrd="0" parTransId="{6B90B0E3-D866-4384-8E3E-167CA11951BA}" sibTransId="{950BCD8F-B2ED-4ADD-A74F-C73CA4B5D10F}"/>
    <dgm:cxn modelId="{DDBE5FF8-5310-43A2-854C-0F6576C08587}" type="presOf" srcId="{EA9B47D6-E61B-4120-8FD3-BE13DF27FC4E}" destId="{CCD3EAD7-1EAF-4B35-845E-15F01AD9FAC2}" srcOrd="0" destOrd="0" presId="urn:microsoft.com/office/officeart/2005/8/layout/cycle2"/>
    <dgm:cxn modelId="{6AA3BC60-EF82-4ADF-9F7A-685C0BA6FD0C}" type="presOf" srcId="{950BCD8F-B2ED-4ADD-A74F-C73CA4B5D10F}" destId="{122A3F8D-1FE1-4EF6-8CF9-77ACAA5960FD}" srcOrd="0" destOrd="0" presId="urn:microsoft.com/office/officeart/2005/8/layout/cycle2"/>
    <dgm:cxn modelId="{DB8AA6AD-4848-4AF4-A7FF-4BB71AADA377}" srcId="{C32B6A64-3E0E-4552-ADC1-592BEDD16EA0}" destId="{3ABABEE4-49AB-4607-8E79-61D38C4AF961}" srcOrd="4" destOrd="0" parTransId="{E3AA6B9B-F590-433C-97ED-4994225BF53C}" sibTransId="{54440C06-873B-449A-8F27-41F460AC9731}"/>
    <dgm:cxn modelId="{5C7B605B-B19B-4625-B675-A0CF71DDED4E}" srcId="{C32B6A64-3E0E-4552-ADC1-592BEDD16EA0}" destId="{103A2A30-F6D7-4B32-A571-E79E9BC32C00}" srcOrd="0" destOrd="0" parTransId="{96E17C61-2360-45DA-ACE7-9FACB598DCD3}" sibTransId="{E966B777-8F40-4457-8645-2CA31C67A866}"/>
    <dgm:cxn modelId="{8D496FEA-3AA3-4F19-9243-2C60A17144DB}" type="presOf" srcId="{54440C06-873B-449A-8F27-41F460AC9731}" destId="{3270C0CE-0C78-4E27-8B86-2C0A76D5D114}" srcOrd="1" destOrd="0" presId="urn:microsoft.com/office/officeart/2005/8/layout/cycle2"/>
    <dgm:cxn modelId="{3A7CF6E3-3929-4E4E-95FC-FC37B0795C75}" type="presOf" srcId="{3ABABEE4-49AB-4607-8E79-61D38C4AF961}" destId="{3842BE56-9B49-4085-9778-C44D4E452C87}" srcOrd="0" destOrd="0" presId="urn:microsoft.com/office/officeart/2005/8/layout/cycle2"/>
    <dgm:cxn modelId="{510EFB90-345E-4A11-829A-0D5DC517F318}" srcId="{C32B6A64-3E0E-4552-ADC1-592BEDD16EA0}" destId="{EA9B47D6-E61B-4120-8FD3-BE13DF27FC4E}" srcOrd="2" destOrd="0" parTransId="{C39DEAD2-9EBF-471D-9E80-E07A8451D3D0}" sibTransId="{0138D6EE-3836-4EF6-B439-25167B03E6A7}"/>
    <dgm:cxn modelId="{74037C82-3010-420A-AABB-C1484DA9AD35}" type="presOf" srcId="{6C38B77B-540E-45BF-8714-F0A99FBCDF77}" destId="{87196C7F-ED36-47F0-8579-966EDC1BD558}" srcOrd="0" destOrd="0" presId="urn:microsoft.com/office/officeart/2005/8/layout/cycle2"/>
    <dgm:cxn modelId="{F3B5FFEB-81E9-4BE8-88FA-62D94EF92F15}" type="presOf" srcId="{0138D6EE-3836-4EF6-B439-25167B03E6A7}" destId="{9F9DE0D9-3D0F-4824-B90E-2E367BD1BBB7}" srcOrd="1" destOrd="0" presId="urn:microsoft.com/office/officeart/2005/8/layout/cycle2"/>
    <dgm:cxn modelId="{E21345C0-1E81-486F-8921-8424AF1B175A}" type="presParOf" srcId="{69675AE4-6659-4F1B-9919-805A57A8A45F}" destId="{ACCA32E6-2023-430A-BC16-C4F967D3D977}" srcOrd="0" destOrd="0" presId="urn:microsoft.com/office/officeart/2005/8/layout/cycle2"/>
    <dgm:cxn modelId="{971B431D-174A-49F0-A9F0-79F6AB19515B}" type="presParOf" srcId="{69675AE4-6659-4F1B-9919-805A57A8A45F}" destId="{18AE8A62-2ACA-4318-A257-072D6AD1A431}" srcOrd="1" destOrd="0" presId="urn:microsoft.com/office/officeart/2005/8/layout/cycle2"/>
    <dgm:cxn modelId="{DFE72E3B-4895-4E80-B991-007515229130}" type="presParOf" srcId="{18AE8A62-2ACA-4318-A257-072D6AD1A431}" destId="{EDB6204B-23EF-48A1-A310-F9151D733B9B}" srcOrd="0" destOrd="0" presId="urn:microsoft.com/office/officeart/2005/8/layout/cycle2"/>
    <dgm:cxn modelId="{9D0EE77C-9116-4094-B58A-EF305137328A}" type="presParOf" srcId="{69675AE4-6659-4F1B-9919-805A57A8A45F}" destId="{9C1D0C7B-AFCF-4A76-B1B4-10D3A3CB25D7}" srcOrd="2" destOrd="0" presId="urn:microsoft.com/office/officeart/2005/8/layout/cycle2"/>
    <dgm:cxn modelId="{CA0AF2FC-CF4B-4441-894D-D9869FC9493F}" type="presParOf" srcId="{69675AE4-6659-4F1B-9919-805A57A8A45F}" destId="{0F12F455-F5BD-47DC-B04A-55B484B112F6}" srcOrd="3" destOrd="0" presId="urn:microsoft.com/office/officeart/2005/8/layout/cycle2"/>
    <dgm:cxn modelId="{E4E02365-1006-432E-A2BC-B773EAB07BDF}" type="presParOf" srcId="{0F12F455-F5BD-47DC-B04A-55B484B112F6}" destId="{A4781833-7106-41F5-83E6-8174881B812A}" srcOrd="0" destOrd="0" presId="urn:microsoft.com/office/officeart/2005/8/layout/cycle2"/>
    <dgm:cxn modelId="{833BCEE4-7CCF-45D9-BD55-17A321FAB599}" type="presParOf" srcId="{69675AE4-6659-4F1B-9919-805A57A8A45F}" destId="{CCD3EAD7-1EAF-4B35-845E-15F01AD9FAC2}" srcOrd="4" destOrd="0" presId="urn:microsoft.com/office/officeart/2005/8/layout/cycle2"/>
    <dgm:cxn modelId="{700D9FA5-3D24-444F-801D-5509F8B3C9F2}" type="presParOf" srcId="{69675AE4-6659-4F1B-9919-805A57A8A45F}" destId="{5BF036A2-58C2-41F8-BA3F-96B81F4EABC6}" srcOrd="5" destOrd="0" presId="urn:microsoft.com/office/officeart/2005/8/layout/cycle2"/>
    <dgm:cxn modelId="{EC3D3225-8EE0-47F9-BA69-6923D6D11C1C}" type="presParOf" srcId="{5BF036A2-58C2-41F8-BA3F-96B81F4EABC6}" destId="{9F9DE0D9-3D0F-4824-B90E-2E367BD1BBB7}" srcOrd="0" destOrd="0" presId="urn:microsoft.com/office/officeart/2005/8/layout/cycle2"/>
    <dgm:cxn modelId="{DD0D43B8-483B-4C7E-AA06-7A6709157EED}" type="presParOf" srcId="{69675AE4-6659-4F1B-9919-805A57A8A45F}" destId="{87196C7F-ED36-47F0-8579-966EDC1BD558}" srcOrd="6" destOrd="0" presId="urn:microsoft.com/office/officeart/2005/8/layout/cycle2"/>
    <dgm:cxn modelId="{B3FF5B1F-1094-4F55-ABDF-AB4674F309B2}" type="presParOf" srcId="{69675AE4-6659-4F1B-9919-805A57A8A45F}" destId="{122A3F8D-1FE1-4EF6-8CF9-77ACAA5960FD}" srcOrd="7" destOrd="0" presId="urn:microsoft.com/office/officeart/2005/8/layout/cycle2"/>
    <dgm:cxn modelId="{EA624F7A-A9F6-44C0-B9FB-090F7D3DFD32}" type="presParOf" srcId="{122A3F8D-1FE1-4EF6-8CF9-77ACAA5960FD}" destId="{E0E1E2FD-642B-4C46-93CE-114D3B1029AD}" srcOrd="0" destOrd="0" presId="urn:microsoft.com/office/officeart/2005/8/layout/cycle2"/>
    <dgm:cxn modelId="{C4AC697F-8008-483B-85D2-E3BC60D46439}" type="presParOf" srcId="{69675AE4-6659-4F1B-9919-805A57A8A45F}" destId="{3842BE56-9B49-4085-9778-C44D4E452C87}" srcOrd="8" destOrd="0" presId="urn:microsoft.com/office/officeart/2005/8/layout/cycle2"/>
    <dgm:cxn modelId="{1E12EEF9-7EA4-4B81-8D6A-2544E457FDC3}" type="presParOf" srcId="{69675AE4-6659-4F1B-9919-805A57A8A45F}" destId="{2E2F7261-0854-4663-A0BB-0766041A604C}" srcOrd="9" destOrd="0" presId="urn:microsoft.com/office/officeart/2005/8/layout/cycle2"/>
    <dgm:cxn modelId="{CEA18296-4F0A-47F0-A25C-66DE9677D97B}" type="presParOf" srcId="{2E2F7261-0854-4663-A0BB-0766041A604C}" destId="{3270C0CE-0C78-4E27-8B86-2C0A76D5D1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5A338-FCC7-460F-A914-2564EE3FF89C}" type="doc">
      <dgm:prSet loTypeId="urn:microsoft.com/office/officeart/2005/8/layout/balance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0BC98C9-7C23-4B52-9C61-902A79718B7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Рыбно-</a:t>
          </a:r>
          <a:r>
            <a:rPr lang="ru-RU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Слободский</a:t>
          </a:r>
          <a:r>
            <a: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46 %</a:t>
          </a:r>
          <a:endParaRPr lang="ru-RU" sz="16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70D1676E-2611-4C4A-80FA-687C1C1DA524}" type="parTrans" cxnId="{BEC879D3-13C1-4B4C-AA85-9D43D7D28023}">
      <dgm:prSet/>
      <dgm:spPr/>
      <dgm:t>
        <a:bodyPr/>
        <a:lstStyle/>
        <a:p>
          <a:endParaRPr lang="ru-RU"/>
        </a:p>
      </dgm:t>
    </dgm:pt>
    <dgm:pt modelId="{A829378E-1287-4ED9-93ED-97A8164B3BCA}" type="sibTrans" cxnId="{BEC879D3-13C1-4B4C-AA85-9D43D7D28023}">
      <dgm:prSet/>
      <dgm:spPr/>
      <dgm:t>
        <a:bodyPr/>
        <a:lstStyle/>
        <a:p>
          <a:endParaRPr lang="ru-RU"/>
        </a:p>
      </dgm:t>
    </dgm:pt>
    <dgm:pt modelId="{37F8EDFB-D95B-4A06-8925-81725E4D976B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Апастовский</a:t>
          </a:r>
          <a:endParaRPr lang="ru-RU" sz="1600" b="1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r>
            <a: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350 %</a:t>
          </a:r>
          <a:endParaRPr lang="ru-RU" sz="16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59DC7F6D-F5BE-4775-9401-088E39340F26}" type="sibTrans" cxnId="{5242F8E3-1A78-4EF3-9703-867DB583AE05}">
      <dgm:prSet/>
      <dgm:spPr/>
      <dgm:t>
        <a:bodyPr/>
        <a:lstStyle/>
        <a:p>
          <a:endParaRPr lang="ru-RU"/>
        </a:p>
      </dgm:t>
    </dgm:pt>
    <dgm:pt modelId="{91B44552-1846-4941-BCB4-C7AE2543052B}" type="parTrans" cxnId="{5242F8E3-1A78-4EF3-9703-867DB583AE05}">
      <dgm:prSet/>
      <dgm:spPr/>
      <dgm:t>
        <a:bodyPr/>
        <a:lstStyle/>
        <a:p>
          <a:endParaRPr lang="ru-RU"/>
        </a:p>
      </dgm:t>
    </dgm:pt>
    <dgm:pt modelId="{1063E358-A88D-4364-B7A9-C79BC0458CB7}" type="pres">
      <dgm:prSet presAssocID="{7015A338-FCC7-460F-A914-2564EE3FF89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C9CE1-B967-4B27-9FB0-3FE1AF8FB6E8}" type="pres">
      <dgm:prSet presAssocID="{7015A338-FCC7-460F-A914-2564EE3FF89C}" presName="dummyMaxCanvas" presStyleCnt="0"/>
      <dgm:spPr/>
      <dgm:t>
        <a:bodyPr/>
        <a:lstStyle/>
        <a:p>
          <a:endParaRPr lang="ru-RU"/>
        </a:p>
      </dgm:t>
    </dgm:pt>
    <dgm:pt modelId="{2888EB62-2A7E-49E9-A9E4-FDA78CC55E4D}" type="pres">
      <dgm:prSet presAssocID="{7015A338-FCC7-460F-A914-2564EE3FF89C}" presName="parentComposite" presStyleCnt="0"/>
      <dgm:spPr/>
      <dgm:t>
        <a:bodyPr/>
        <a:lstStyle/>
        <a:p>
          <a:endParaRPr lang="ru-RU"/>
        </a:p>
      </dgm:t>
    </dgm:pt>
    <dgm:pt modelId="{4843A78B-6610-4703-A7DF-41D264506021}" type="pres">
      <dgm:prSet presAssocID="{7015A338-FCC7-460F-A914-2564EE3FF89C}" presName="parent1" presStyleLbl="alignAccFollowNode1" presStyleIdx="0" presStyleCnt="4" custScaleX="287738" custScaleY="153450" custLinFactY="100000" custLinFactNeighborX="-80600" custLinFactNeighborY="10373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314E067-B704-4E0A-A59A-555EF9460554}" type="pres">
      <dgm:prSet presAssocID="{7015A338-FCC7-460F-A914-2564EE3FF89C}" presName="parent2" presStyleLbl="alignAccFollowNode1" presStyleIdx="1" presStyleCnt="4" custScaleX="260665" custScaleY="147052" custLinFactX="7955" custLinFactY="100000" custLinFactNeighborX="100000" custLinFactNeighborY="18903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3B42338-77CC-4893-A6E0-E1AE884981A5}" type="pres">
      <dgm:prSet presAssocID="{7015A338-FCC7-460F-A914-2564EE3FF89C}" presName="childrenComposite" presStyleCnt="0"/>
      <dgm:spPr/>
      <dgm:t>
        <a:bodyPr/>
        <a:lstStyle/>
        <a:p>
          <a:endParaRPr lang="ru-RU"/>
        </a:p>
      </dgm:t>
    </dgm:pt>
    <dgm:pt modelId="{362CCB4A-B281-4E5D-A0D3-788168D262B8}" type="pres">
      <dgm:prSet presAssocID="{7015A338-FCC7-460F-A914-2564EE3FF89C}" presName="dummyMaxCanvas_ChildArea" presStyleCnt="0"/>
      <dgm:spPr/>
      <dgm:t>
        <a:bodyPr/>
        <a:lstStyle/>
        <a:p>
          <a:endParaRPr lang="ru-RU"/>
        </a:p>
      </dgm:t>
    </dgm:pt>
    <dgm:pt modelId="{9A7937B2-1835-47D1-8290-3B35EC962E2D}" type="pres">
      <dgm:prSet presAssocID="{7015A338-FCC7-460F-A914-2564EE3FF89C}" presName="fulcrum" presStyleLbl="alignAccFollowNode1" presStyleIdx="2" presStyleCnt="4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50C87A3-2C26-4D81-880D-0E1225652D3C}" type="pres">
      <dgm:prSet presAssocID="{7015A338-FCC7-460F-A914-2564EE3FF89C}" presName="balance_00" presStyleLbl="alignAccFollowNode1" presStyleIdx="3" presStyleCnt="4" custAng="827893" custLinFactNeighborX="1216" custLinFactNeighborY="-7519">
        <dgm:presLayoutVars>
          <dgm:bulletEnabled val="1"/>
        </dgm:presLayoutVars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45CD7E2E-7B0D-42C8-85D4-6D02A34F2A07}" type="presOf" srcId="{30BC98C9-7C23-4B52-9C61-902A79718B77}" destId="{4843A78B-6610-4703-A7DF-41D264506021}" srcOrd="0" destOrd="0" presId="urn:microsoft.com/office/officeart/2005/8/layout/balance1"/>
    <dgm:cxn modelId="{6A8AF02E-BFAC-4F99-90A6-EFBA627D5B6C}" type="presOf" srcId="{7015A338-FCC7-460F-A914-2564EE3FF89C}" destId="{1063E358-A88D-4364-B7A9-C79BC0458CB7}" srcOrd="0" destOrd="0" presId="urn:microsoft.com/office/officeart/2005/8/layout/balance1"/>
    <dgm:cxn modelId="{7D4A5078-66CC-4492-98E5-CA8009068239}" type="presOf" srcId="{37F8EDFB-D95B-4A06-8925-81725E4D976B}" destId="{D314E067-B704-4E0A-A59A-555EF9460554}" srcOrd="0" destOrd="0" presId="urn:microsoft.com/office/officeart/2005/8/layout/balance1"/>
    <dgm:cxn modelId="{5242F8E3-1A78-4EF3-9703-867DB583AE05}" srcId="{7015A338-FCC7-460F-A914-2564EE3FF89C}" destId="{37F8EDFB-D95B-4A06-8925-81725E4D976B}" srcOrd="1" destOrd="0" parTransId="{91B44552-1846-4941-BCB4-C7AE2543052B}" sibTransId="{59DC7F6D-F5BE-4775-9401-088E39340F26}"/>
    <dgm:cxn modelId="{BEC879D3-13C1-4B4C-AA85-9D43D7D28023}" srcId="{7015A338-FCC7-460F-A914-2564EE3FF89C}" destId="{30BC98C9-7C23-4B52-9C61-902A79718B77}" srcOrd="0" destOrd="0" parTransId="{70D1676E-2611-4C4A-80FA-687C1C1DA524}" sibTransId="{A829378E-1287-4ED9-93ED-97A8164B3BCA}"/>
    <dgm:cxn modelId="{26F6B94A-2D4E-464A-92E6-519F106076C1}" type="presParOf" srcId="{1063E358-A88D-4364-B7A9-C79BC0458CB7}" destId="{785C9CE1-B967-4B27-9FB0-3FE1AF8FB6E8}" srcOrd="0" destOrd="0" presId="urn:microsoft.com/office/officeart/2005/8/layout/balance1"/>
    <dgm:cxn modelId="{ABCECE10-8D6D-4F85-ABF2-0E30B0D63236}" type="presParOf" srcId="{1063E358-A88D-4364-B7A9-C79BC0458CB7}" destId="{2888EB62-2A7E-49E9-A9E4-FDA78CC55E4D}" srcOrd="1" destOrd="0" presId="urn:microsoft.com/office/officeart/2005/8/layout/balance1"/>
    <dgm:cxn modelId="{2C857FB1-CFD0-4D05-A4DC-7320C156B191}" type="presParOf" srcId="{2888EB62-2A7E-49E9-A9E4-FDA78CC55E4D}" destId="{4843A78B-6610-4703-A7DF-41D264506021}" srcOrd="0" destOrd="0" presId="urn:microsoft.com/office/officeart/2005/8/layout/balance1"/>
    <dgm:cxn modelId="{A2095419-B4F5-4A0B-9380-36316AA9C5D2}" type="presParOf" srcId="{2888EB62-2A7E-49E9-A9E4-FDA78CC55E4D}" destId="{D314E067-B704-4E0A-A59A-555EF9460554}" srcOrd="1" destOrd="0" presId="urn:microsoft.com/office/officeart/2005/8/layout/balance1"/>
    <dgm:cxn modelId="{B0FFF1EC-314F-4704-9570-DFD69CEF8A3A}" type="presParOf" srcId="{1063E358-A88D-4364-B7A9-C79BC0458CB7}" destId="{E3B42338-77CC-4893-A6E0-E1AE884981A5}" srcOrd="2" destOrd="0" presId="urn:microsoft.com/office/officeart/2005/8/layout/balance1"/>
    <dgm:cxn modelId="{B8AF701C-AE85-43CA-A937-96F1A98D2543}" type="presParOf" srcId="{E3B42338-77CC-4893-A6E0-E1AE884981A5}" destId="{362CCB4A-B281-4E5D-A0D3-788168D262B8}" srcOrd="0" destOrd="0" presId="urn:microsoft.com/office/officeart/2005/8/layout/balance1"/>
    <dgm:cxn modelId="{6D08D984-622F-4AE0-B256-C0938DC2224F}" type="presParOf" srcId="{E3B42338-77CC-4893-A6E0-E1AE884981A5}" destId="{9A7937B2-1835-47D1-8290-3B35EC962E2D}" srcOrd="1" destOrd="0" presId="urn:microsoft.com/office/officeart/2005/8/layout/balance1"/>
    <dgm:cxn modelId="{CC3C722F-B4DA-42E2-8999-D9D687D5DBB1}" type="presParOf" srcId="{E3B42338-77CC-4893-A6E0-E1AE884981A5}" destId="{A50C87A3-2C26-4D81-880D-0E1225652D3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15A338-FCC7-460F-A914-2564EE3FF89C}" type="doc">
      <dgm:prSet loTypeId="urn:microsoft.com/office/officeart/2005/8/layout/balance1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0BC98C9-7C23-4B52-9C61-902A79718B77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Арский</a:t>
          </a:r>
        </a:p>
        <a:p>
          <a:r>
            <a:rPr lang="ru-RU" sz="1600" b="1" dirty="0" smtClean="0">
              <a:solidFill>
                <a:schemeClr val="bg1"/>
              </a:solidFill>
            </a:rPr>
            <a:t> 60 %</a:t>
          </a:r>
          <a:endParaRPr lang="ru-RU" sz="1600" b="1" dirty="0">
            <a:solidFill>
              <a:schemeClr val="bg1"/>
            </a:solidFill>
          </a:endParaRPr>
        </a:p>
      </dgm:t>
    </dgm:pt>
    <dgm:pt modelId="{70D1676E-2611-4C4A-80FA-687C1C1DA524}" type="parTrans" cxnId="{BEC879D3-13C1-4B4C-AA85-9D43D7D28023}">
      <dgm:prSet/>
      <dgm:spPr/>
      <dgm:t>
        <a:bodyPr/>
        <a:lstStyle/>
        <a:p>
          <a:endParaRPr lang="ru-RU"/>
        </a:p>
      </dgm:t>
    </dgm:pt>
    <dgm:pt modelId="{A829378E-1287-4ED9-93ED-97A8164B3BCA}" type="sibTrans" cxnId="{BEC879D3-13C1-4B4C-AA85-9D43D7D28023}">
      <dgm:prSet/>
      <dgm:spPr/>
      <dgm:t>
        <a:bodyPr/>
        <a:lstStyle/>
        <a:p>
          <a:endParaRPr lang="ru-RU"/>
        </a:p>
      </dgm:t>
    </dgm:pt>
    <dgm:pt modelId="{37F8EDFB-D95B-4A06-8925-81725E4D976B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Тукаевский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</a:p>
        <a:p>
          <a:r>
            <a:rPr lang="ru-RU" sz="1600" b="1" dirty="0" smtClean="0">
              <a:solidFill>
                <a:schemeClr val="bg1"/>
              </a:solidFill>
            </a:rPr>
            <a:t>314 %</a:t>
          </a:r>
          <a:endParaRPr lang="ru-RU" sz="1600" b="1" dirty="0">
            <a:solidFill>
              <a:schemeClr val="bg1"/>
            </a:solidFill>
          </a:endParaRPr>
        </a:p>
      </dgm:t>
    </dgm:pt>
    <dgm:pt modelId="{59DC7F6D-F5BE-4775-9401-088E39340F26}" type="sibTrans" cxnId="{5242F8E3-1A78-4EF3-9703-867DB583AE05}">
      <dgm:prSet/>
      <dgm:spPr/>
      <dgm:t>
        <a:bodyPr/>
        <a:lstStyle/>
        <a:p>
          <a:endParaRPr lang="ru-RU"/>
        </a:p>
      </dgm:t>
    </dgm:pt>
    <dgm:pt modelId="{91B44552-1846-4941-BCB4-C7AE2543052B}" type="parTrans" cxnId="{5242F8E3-1A78-4EF3-9703-867DB583AE05}">
      <dgm:prSet/>
      <dgm:spPr/>
      <dgm:t>
        <a:bodyPr/>
        <a:lstStyle/>
        <a:p>
          <a:endParaRPr lang="ru-RU"/>
        </a:p>
      </dgm:t>
    </dgm:pt>
    <dgm:pt modelId="{315C7B7F-F3A3-4EB0-8D97-8B0B3364C76A}">
      <dgm:prSet phldrT="[Текст]" custScaleX="168375" custScaleY="147052" custLinFactY="100000" custLinFactNeighborX="60267" custLinFactNeighborY="19820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AB387E5-1A75-4045-A8D7-D60A9CD0657F}" type="parTrans" cxnId="{3EBEFE55-9BFC-49A2-8B60-C64B3207C7C4}">
      <dgm:prSet/>
      <dgm:spPr/>
      <dgm:t>
        <a:bodyPr/>
        <a:lstStyle/>
        <a:p>
          <a:endParaRPr lang="ru-RU"/>
        </a:p>
      </dgm:t>
    </dgm:pt>
    <dgm:pt modelId="{2F28F47D-9B9B-45A3-B66E-2CC100C4684C}" type="sibTrans" cxnId="{3EBEFE55-9BFC-49A2-8B60-C64B3207C7C4}">
      <dgm:prSet/>
      <dgm:spPr/>
      <dgm:t>
        <a:bodyPr/>
        <a:lstStyle/>
        <a:p>
          <a:endParaRPr lang="ru-RU"/>
        </a:p>
      </dgm:t>
    </dgm:pt>
    <dgm:pt modelId="{1063E358-A88D-4364-B7A9-C79BC0458CB7}" type="pres">
      <dgm:prSet presAssocID="{7015A338-FCC7-460F-A914-2564EE3FF89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5C9CE1-B967-4B27-9FB0-3FE1AF8FB6E8}" type="pres">
      <dgm:prSet presAssocID="{7015A338-FCC7-460F-A914-2564EE3FF89C}" presName="dummyMaxCanvas" presStyleCnt="0"/>
      <dgm:spPr/>
      <dgm:t>
        <a:bodyPr/>
        <a:lstStyle/>
        <a:p>
          <a:endParaRPr lang="ru-RU"/>
        </a:p>
      </dgm:t>
    </dgm:pt>
    <dgm:pt modelId="{2888EB62-2A7E-49E9-A9E4-FDA78CC55E4D}" type="pres">
      <dgm:prSet presAssocID="{7015A338-FCC7-460F-A914-2564EE3FF89C}" presName="parentComposite" presStyleCnt="0"/>
      <dgm:spPr/>
      <dgm:t>
        <a:bodyPr/>
        <a:lstStyle/>
        <a:p>
          <a:endParaRPr lang="ru-RU"/>
        </a:p>
      </dgm:t>
    </dgm:pt>
    <dgm:pt modelId="{4843A78B-6610-4703-A7DF-41D264506021}" type="pres">
      <dgm:prSet presAssocID="{7015A338-FCC7-460F-A914-2564EE3FF89C}" presName="parent1" presStyleLbl="alignAccFollowNode1" presStyleIdx="0" presStyleCnt="4" custScaleX="174708" custScaleY="142965" custLinFactY="100000" custLinFactNeighborX="-43117" custLinFactNeighborY="13887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314E067-B704-4E0A-A59A-555EF9460554}" type="pres">
      <dgm:prSet presAssocID="{7015A338-FCC7-460F-A914-2564EE3FF89C}" presName="parent2" presStyleLbl="alignAccFollowNode1" presStyleIdx="1" presStyleCnt="4" custScaleX="173646" custScaleY="147052" custLinFactY="100000" custLinFactNeighborX="66519" custLinFactNeighborY="16955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3B42338-77CC-4893-A6E0-E1AE884981A5}" type="pres">
      <dgm:prSet presAssocID="{7015A338-FCC7-460F-A914-2564EE3FF89C}" presName="childrenComposite" presStyleCnt="0"/>
      <dgm:spPr/>
      <dgm:t>
        <a:bodyPr/>
        <a:lstStyle/>
        <a:p>
          <a:endParaRPr lang="ru-RU"/>
        </a:p>
      </dgm:t>
    </dgm:pt>
    <dgm:pt modelId="{362CCB4A-B281-4E5D-A0D3-788168D262B8}" type="pres">
      <dgm:prSet presAssocID="{7015A338-FCC7-460F-A914-2564EE3FF89C}" presName="dummyMaxCanvas_ChildArea" presStyleCnt="0"/>
      <dgm:spPr/>
      <dgm:t>
        <a:bodyPr/>
        <a:lstStyle/>
        <a:p>
          <a:endParaRPr lang="ru-RU"/>
        </a:p>
      </dgm:t>
    </dgm:pt>
    <dgm:pt modelId="{9A7937B2-1835-47D1-8290-3B35EC962E2D}" type="pres">
      <dgm:prSet presAssocID="{7015A338-FCC7-460F-A914-2564EE3FF89C}" presName="fulcrum" presStyleLbl="alignAccFollowNode1" presStyleIdx="2" presStyleCnt="4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A50C87A3-2C26-4D81-880D-0E1225652D3C}" type="pres">
      <dgm:prSet presAssocID="{7015A338-FCC7-460F-A914-2564EE3FF89C}" presName="balance_00" presStyleLbl="alignAccFollowNode1" presStyleIdx="3" presStyleCnt="4" custAng="336665">
        <dgm:presLayoutVars>
          <dgm:bulletEnabled val="1"/>
        </dgm:presLayoutVars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B7AF9282-9F79-4408-93DD-670461137D58}" type="presOf" srcId="{7015A338-FCC7-460F-A914-2564EE3FF89C}" destId="{1063E358-A88D-4364-B7A9-C79BC0458CB7}" srcOrd="0" destOrd="0" presId="urn:microsoft.com/office/officeart/2005/8/layout/balance1"/>
    <dgm:cxn modelId="{50FAF107-6E48-490A-884D-487EC193C3F1}" type="presOf" srcId="{30BC98C9-7C23-4B52-9C61-902A79718B77}" destId="{4843A78B-6610-4703-A7DF-41D264506021}" srcOrd="0" destOrd="0" presId="urn:microsoft.com/office/officeart/2005/8/layout/balance1"/>
    <dgm:cxn modelId="{5242F8E3-1A78-4EF3-9703-867DB583AE05}" srcId="{7015A338-FCC7-460F-A914-2564EE3FF89C}" destId="{37F8EDFB-D95B-4A06-8925-81725E4D976B}" srcOrd="1" destOrd="0" parTransId="{91B44552-1846-4941-BCB4-C7AE2543052B}" sibTransId="{59DC7F6D-F5BE-4775-9401-088E39340F26}"/>
    <dgm:cxn modelId="{3EBEFE55-9BFC-49A2-8B60-C64B3207C7C4}" srcId="{7015A338-FCC7-460F-A914-2564EE3FF89C}" destId="{315C7B7F-F3A3-4EB0-8D97-8B0B3364C76A}" srcOrd="2" destOrd="0" parTransId="{5AB387E5-1A75-4045-A8D7-D60A9CD0657F}" sibTransId="{2F28F47D-9B9B-45A3-B66E-2CC100C4684C}"/>
    <dgm:cxn modelId="{0FD0DAE0-F095-452C-9081-53BF33AF58A5}" type="presOf" srcId="{37F8EDFB-D95B-4A06-8925-81725E4D976B}" destId="{D314E067-B704-4E0A-A59A-555EF9460554}" srcOrd="0" destOrd="0" presId="urn:microsoft.com/office/officeart/2005/8/layout/balance1"/>
    <dgm:cxn modelId="{BEC879D3-13C1-4B4C-AA85-9D43D7D28023}" srcId="{7015A338-FCC7-460F-A914-2564EE3FF89C}" destId="{30BC98C9-7C23-4B52-9C61-902A79718B77}" srcOrd="0" destOrd="0" parTransId="{70D1676E-2611-4C4A-80FA-687C1C1DA524}" sibTransId="{A829378E-1287-4ED9-93ED-97A8164B3BCA}"/>
    <dgm:cxn modelId="{A333677D-E8D4-46E9-BF40-6708A8C5995E}" type="presParOf" srcId="{1063E358-A88D-4364-B7A9-C79BC0458CB7}" destId="{785C9CE1-B967-4B27-9FB0-3FE1AF8FB6E8}" srcOrd="0" destOrd="0" presId="urn:microsoft.com/office/officeart/2005/8/layout/balance1"/>
    <dgm:cxn modelId="{4AE80FB2-F237-461B-BF6A-4FD44B6EC277}" type="presParOf" srcId="{1063E358-A88D-4364-B7A9-C79BC0458CB7}" destId="{2888EB62-2A7E-49E9-A9E4-FDA78CC55E4D}" srcOrd="1" destOrd="0" presId="urn:microsoft.com/office/officeart/2005/8/layout/balance1"/>
    <dgm:cxn modelId="{2A1F349B-5C85-4831-90DD-B1EEC424B0C4}" type="presParOf" srcId="{2888EB62-2A7E-49E9-A9E4-FDA78CC55E4D}" destId="{4843A78B-6610-4703-A7DF-41D264506021}" srcOrd="0" destOrd="0" presId="urn:microsoft.com/office/officeart/2005/8/layout/balance1"/>
    <dgm:cxn modelId="{3AA80553-FCB6-445F-B6DA-C0F3B8A8CA3B}" type="presParOf" srcId="{2888EB62-2A7E-49E9-A9E4-FDA78CC55E4D}" destId="{D314E067-B704-4E0A-A59A-555EF9460554}" srcOrd="1" destOrd="0" presId="urn:microsoft.com/office/officeart/2005/8/layout/balance1"/>
    <dgm:cxn modelId="{6BCC6392-AC32-45D1-A658-A53BB25E61EB}" type="presParOf" srcId="{1063E358-A88D-4364-B7A9-C79BC0458CB7}" destId="{E3B42338-77CC-4893-A6E0-E1AE884981A5}" srcOrd="2" destOrd="0" presId="urn:microsoft.com/office/officeart/2005/8/layout/balance1"/>
    <dgm:cxn modelId="{21E5AE16-53CD-409C-A064-513C93105528}" type="presParOf" srcId="{E3B42338-77CC-4893-A6E0-E1AE884981A5}" destId="{362CCB4A-B281-4E5D-A0D3-788168D262B8}" srcOrd="0" destOrd="0" presId="urn:microsoft.com/office/officeart/2005/8/layout/balance1"/>
    <dgm:cxn modelId="{09571DE0-3C79-480B-932D-3E9FDF3D80A0}" type="presParOf" srcId="{E3B42338-77CC-4893-A6E0-E1AE884981A5}" destId="{9A7937B2-1835-47D1-8290-3B35EC962E2D}" srcOrd="1" destOrd="0" presId="urn:microsoft.com/office/officeart/2005/8/layout/balance1"/>
    <dgm:cxn modelId="{C5AEEE0F-C885-4206-AFC4-F12302821E49}" type="presParOf" srcId="{E3B42338-77CC-4893-A6E0-E1AE884981A5}" destId="{A50C87A3-2C26-4D81-880D-0E1225652D3C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622BC-5A26-4FF8-AA0B-B8F9071EA4D0}" type="doc">
      <dgm:prSet loTypeId="urn:microsoft.com/office/officeart/2005/8/layout/chevron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5ADAEB9-4E3B-4016-83DA-0BA52AEAB49E}">
      <dgm:prSet phldrT="[Текст]" custT="1"/>
      <dgm:spPr/>
      <dgm:t>
        <a:bodyPr/>
        <a:lstStyle/>
        <a:p>
          <a:pPr algn="ctr"/>
          <a:r>
            <a:rPr lang="ru-RU" sz="6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6B86A2-4C62-48F5-9E07-4DECA9095085}" type="parTrans" cxnId="{F72040AC-A118-4A4A-B6F8-E971ABD9E625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F5A6A66-0741-402D-B5C5-4EF251A48263}" type="sibTrans" cxnId="{F72040AC-A118-4A4A-B6F8-E971ABD9E625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1AEED02-FD35-463B-ACDC-2CD59C38B4EF}">
      <dgm:prSet phldrT="[Текст]" custT="1"/>
      <dgm:spPr/>
      <dgm:t>
        <a:bodyPr/>
        <a:lstStyle/>
        <a:p>
          <a:pPr algn="l"/>
          <a:r>
            <a:rPr lang="ru-RU" sz="3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Темпы роста инвестиций </a:t>
          </a:r>
          <a:r>
            <a:rPr lang="en-US" sz="3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&lt; 1</a:t>
          </a:r>
          <a:r>
            <a:rPr lang="ru-RU" sz="3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%                        </a:t>
          </a:r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(за 9 месяцев 2010 года)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9A2FEBCF-6995-49D5-A8F2-DD94F0A7B048}" type="parTrans" cxnId="{EBC9219B-222B-4A60-96D0-579322328F0F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3CE77A0-7002-4EF8-AD01-F3612F30AA4C}" type="sibTrans" cxnId="{EBC9219B-222B-4A60-96D0-579322328F0F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698B925-9845-48F7-90CA-3E77FF3DBE7D}">
      <dgm:prSet phldrT="[Текст]" custT="1"/>
      <dgm:spPr/>
      <dgm:t>
        <a:bodyPr/>
        <a:lstStyle/>
        <a:p>
          <a:pPr algn="ctr"/>
          <a:r>
            <a:rPr lang="ru-RU" sz="6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D936E0-F915-476A-8DD6-71F2DC5373A9}" type="parTrans" cxnId="{139DC10C-6FAE-41CE-BAB7-28D2BF0B6D7A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6B5570-E1D0-4690-923C-4802E68C3BAC}" type="sibTrans" cxnId="{139DC10C-6FAE-41CE-BAB7-28D2BF0B6D7A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B996A33-7F05-4854-BA73-BCAF81F3649D}">
      <dgm:prSet phldrT="[Текст]" custT="1"/>
      <dgm:spPr/>
      <dgm:t>
        <a:bodyPr/>
        <a:lstStyle/>
        <a:p>
          <a:pPr algn="l"/>
          <a:r>
            <a: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15 место в России по общему объему инвестиций на душу населения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(за 2009 год)</a:t>
          </a:r>
          <a:b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</a:b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(впереди - Москва, Тюменская, Сахалинская, Ленинградская, Амурская, Магаданская, Томская, Липецкая  области, Коми, 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Саха (Якутия), Красноярский край, ЯНАО, ХМАО, Чукотский АО. 22 место - Калужская область)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F5FF3DE2-A8E1-4EF3-A5C5-0CA4427A0CA7}" type="parTrans" cxnId="{7A3A7828-9F84-44CD-B3DD-5BB7472155F2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A42F65-25C7-44DB-A8C2-7D7EB2C379DE}" type="sibTrans" cxnId="{7A3A7828-9F84-44CD-B3DD-5BB7472155F2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67FFC84-B791-4379-ABF3-03D97D5B456B}">
      <dgm:prSet phldrT="[Текст]" custT="1"/>
      <dgm:spPr/>
      <dgm:t>
        <a:bodyPr/>
        <a:lstStyle/>
        <a:p>
          <a:pPr algn="l"/>
          <a:endParaRPr lang="ru-RU" sz="1800" u="sng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5A6FBD5F-DBA8-4A9E-9038-3AAB792E40D9}" type="parTrans" cxnId="{13F1AE05-9FF2-4C4F-8E33-A50F141623D2}">
      <dgm:prSet/>
      <dgm:spPr/>
      <dgm:t>
        <a:bodyPr/>
        <a:lstStyle/>
        <a:p>
          <a:endParaRPr lang="ru-RU"/>
        </a:p>
      </dgm:t>
    </dgm:pt>
    <dgm:pt modelId="{7F5B5048-D3C5-49B0-A4B8-90511F298D4D}" type="sibTrans" cxnId="{13F1AE05-9FF2-4C4F-8E33-A50F141623D2}">
      <dgm:prSet/>
      <dgm:spPr/>
      <dgm:t>
        <a:bodyPr/>
        <a:lstStyle/>
        <a:p>
          <a:endParaRPr lang="ru-RU"/>
        </a:p>
      </dgm:t>
    </dgm:pt>
    <dgm:pt modelId="{DA112971-D1E7-4DB1-A295-B5C22362EE2F}">
      <dgm:prSet custT="1"/>
      <dgm:spPr/>
      <dgm:t>
        <a:bodyPr/>
        <a:lstStyle/>
        <a:p>
          <a:r>
            <a:rPr lang="ru-RU" sz="3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В структуре иностранных инвестиций 98,5% – кредиты </a:t>
          </a:r>
          <a:r>
            <a:rPr lang="ru-RU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(за 9 месяцев 2010 года)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483E2428-4B51-42A3-8FFA-B3173B58A6B8}" type="parTrans" cxnId="{4F393743-3EAD-4A43-B3C4-51EDEC3891F5}">
      <dgm:prSet/>
      <dgm:spPr/>
      <dgm:t>
        <a:bodyPr/>
        <a:lstStyle/>
        <a:p>
          <a:endParaRPr lang="ru-RU"/>
        </a:p>
      </dgm:t>
    </dgm:pt>
    <dgm:pt modelId="{A2901BE5-B290-4295-A2A9-9971F091B4DC}" type="sibTrans" cxnId="{4F393743-3EAD-4A43-B3C4-51EDEC3891F5}">
      <dgm:prSet/>
      <dgm:spPr/>
      <dgm:t>
        <a:bodyPr/>
        <a:lstStyle/>
        <a:p>
          <a:endParaRPr lang="ru-RU"/>
        </a:p>
      </dgm:t>
    </dgm:pt>
    <dgm:pt modelId="{A3483022-1451-4C32-BD96-78D2CE049828}">
      <dgm:prSet phldrT="[Текст]" custT="1"/>
      <dgm:spPr/>
      <dgm:t>
        <a:bodyPr/>
        <a:lstStyle/>
        <a:p>
          <a:pPr algn="l"/>
          <a:endParaRPr lang="ru-RU" sz="1800" u="sng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9F79A500-951C-4790-AE19-59F2A8892A32}" type="sibTrans" cxnId="{6E86524A-CEEF-4EA0-8B61-510DA3E63E07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13FC7-CD2D-48BD-8F46-644B17D5D3FF}" type="parTrans" cxnId="{6E86524A-CEEF-4EA0-8B61-510DA3E63E07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ADD24A-45CD-488E-AC7D-B9AF2BA016B0}">
      <dgm:prSet phldrT="[Текст]" custT="1"/>
      <dgm:spPr/>
      <dgm:t>
        <a:bodyPr/>
        <a:lstStyle/>
        <a:p>
          <a:pPr algn="ctr"/>
          <a:r>
            <a: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309C2FC-F845-41B5-900F-8B176FE97715}" type="sibTrans" cxnId="{31060B75-038D-4CB0-9C1D-9E6FB4EAA0CB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22DF39-8C46-4FCB-BD2A-5F53F679E907}" type="parTrans" cxnId="{31060B75-038D-4CB0-9C1D-9E6FB4EAA0CB}">
      <dgm:prSet/>
      <dgm:spPr/>
      <dgm:t>
        <a:bodyPr/>
        <a:lstStyle/>
        <a:p>
          <a:pPr algn="just"/>
          <a:endParaRPr lang="ru-RU" sz="160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EEB1C5-9586-4CA9-9086-61F2EA8ED855}" type="pres">
      <dgm:prSet presAssocID="{BDA622BC-5A26-4FF8-AA0B-B8F9071EA4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0ED65-4C3C-48EA-B822-85E598B0CDB4}" type="pres">
      <dgm:prSet presAssocID="{25ADD24A-45CD-488E-AC7D-B9AF2BA016B0}" presName="composite" presStyleCnt="0"/>
      <dgm:spPr/>
      <dgm:t>
        <a:bodyPr/>
        <a:lstStyle/>
        <a:p>
          <a:endParaRPr lang="ru-RU"/>
        </a:p>
      </dgm:t>
    </dgm:pt>
    <dgm:pt modelId="{F5D0AFFF-1AF5-46B4-B460-B6FD33C25328}" type="pres">
      <dgm:prSet presAssocID="{25ADD24A-45CD-488E-AC7D-B9AF2BA016B0}" presName="parentText" presStyleLbl="alignNode1" presStyleIdx="0" presStyleCnt="3" custLinFactNeighborY="-9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75452-7A28-482A-9030-E62221E5C517}" type="pres">
      <dgm:prSet presAssocID="{25ADD24A-45CD-488E-AC7D-B9AF2BA016B0}" presName="descendantText" presStyleLbl="alignAcc1" presStyleIdx="0" presStyleCnt="3" custScaleY="125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68CDE-CE18-4DCD-860B-1505836F0E42}" type="pres">
      <dgm:prSet presAssocID="{2309C2FC-F845-41B5-900F-8B176FE97715}" presName="sp" presStyleCnt="0"/>
      <dgm:spPr/>
      <dgm:t>
        <a:bodyPr/>
        <a:lstStyle/>
        <a:p>
          <a:endParaRPr lang="ru-RU"/>
        </a:p>
      </dgm:t>
    </dgm:pt>
    <dgm:pt modelId="{191B5E63-A0E0-43CE-AC0E-EA7560D9FA26}" type="pres">
      <dgm:prSet presAssocID="{45ADAEB9-4E3B-4016-83DA-0BA52AEAB49E}" presName="composite" presStyleCnt="0"/>
      <dgm:spPr/>
      <dgm:t>
        <a:bodyPr/>
        <a:lstStyle/>
        <a:p>
          <a:endParaRPr lang="ru-RU"/>
        </a:p>
      </dgm:t>
    </dgm:pt>
    <dgm:pt modelId="{1CAAB47F-B6EA-4415-BDA0-A1529A3A9A63}" type="pres">
      <dgm:prSet presAssocID="{45ADAEB9-4E3B-4016-83DA-0BA52AEAB49E}" presName="parentText" presStyleLbl="alignNode1" presStyleIdx="1" presStyleCnt="3" custLinFactNeighborY="-21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626E0-44F9-4B5C-9CE8-0C1A752AE86B}" type="pres">
      <dgm:prSet presAssocID="{45ADAEB9-4E3B-4016-83DA-0BA52AEAB49E}" presName="descendantText" presStyleLbl="alignAcc1" presStyleIdx="1" presStyleCnt="3" custScaleY="130051" custLinFactNeighborX="-10" custLinFactNeighborY="-20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A3256-BB60-4827-AD45-95EC73591B39}" type="pres">
      <dgm:prSet presAssocID="{6F5A6A66-0741-402D-B5C5-4EF251A48263}" presName="sp" presStyleCnt="0"/>
      <dgm:spPr/>
      <dgm:t>
        <a:bodyPr/>
        <a:lstStyle/>
        <a:p>
          <a:endParaRPr lang="ru-RU"/>
        </a:p>
      </dgm:t>
    </dgm:pt>
    <dgm:pt modelId="{CFE8FBAC-789F-4DA5-99BF-027E18FEFA7D}" type="pres">
      <dgm:prSet presAssocID="{5698B925-9845-48F7-90CA-3E77FF3DBE7D}" presName="composite" presStyleCnt="0"/>
      <dgm:spPr/>
      <dgm:t>
        <a:bodyPr/>
        <a:lstStyle/>
        <a:p>
          <a:endParaRPr lang="ru-RU"/>
        </a:p>
      </dgm:t>
    </dgm:pt>
    <dgm:pt modelId="{A3D3F9D8-A58B-4283-9D1D-DE32D2220F95}" type="pres">
      <dgm:prSet presAssocID="{5698B925-9845-48F7-90CA-3E77FF3DBE7D}" presName="parentText" presStyleLbl="alignNode1" presStyleIdx="2" presStyleCnt="3" custLinFactNeighborY="-38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4657B-59D1-45DB-969F-751AF349FECB}" type="pres">
      <dgm:prSet presAssocID="{5698B925-9845-48F7-90CA-3E77FF3DBE7D}" presName="descendantText" presStyleLbl="alignAcc1" presStyleIdx="2" presStyleCnt="3" custScaleY="280966" custLinFactNeighborX="734" custLinFactNeighborY="-36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9219B-222B-4A60-96D0-579322328F0F}" srcId="{45ADAEB9-4E3B-4016-83DA-0BA52AEAB49E}" destId="{D1AEED02-FD35-463B-ACDC-2CD59C38B4EF}" srcOrd="0" destOrd="0" parTransId="{9A2FEBCF-6995-49D5-A8F2-DD94F0A7B048}" sibTransId="{F3CE77A0-7002-4EF8-AD01-F3612F30AA4C}"/>
    <dgm:cxn modelId="{F72040AC-A118-4A4A-B6F8-E971ABD9E625}" srcId="{BDA622BC-5A26-4FF8-AA0B-B8F9071EA4D0}" destId="{45ADAEB9-4E3B-4016-83DA-0BA52AEAB49E}" srcOrd="1" destOrd="0" parTransId="{9B6B86A2-4C62-48F5-9E07-4DECA9095085}" sibTransId="{6F5A6A66-0741-402D-B5C5-4EF251A48263}"/>
    <dgm:cxn modelId="{7A3A7828-9F84-44CD-B3DD-5BB7472155F2}" srcId="{5698B925-9845-48F7-90CA-3E77FF3DBE7D}" destId="{DB996A33-7F05-4854-BA73-BCAF81F3649D}" srcOrd="0" destOrd="0" parTransId="{F5FF3DE2-A8E1-4EF3-A5C5-0CA4427A0CA7}" sibTransId="{B5A42F65-25C7-44DB-A8C2-7D7EB2C379DE}"/>
    <dgm:cxn modelId="{50FBA868-7236-487E-AE9D-3CF77EDC620E}" type="presOf" srcId="{5698B925-9845-48F7-90CA-3E77FF3DBE7D}" destId="{A3D3F9D8-A58B-4283-9D1D-DE32D2220F95}" srcOrd="0" destOrd="0" presId="urn:microsoft.com/office/officeart/2005/8/layout/chevron2"/>
    <dgm:cxn modelId="{8B94DE19-40E8-497F-9F15-3E82C6D7EB62}" type="presOf" srcId="{A3483022-1451-4C32-BD96-78D2CE049828}" destId="{DFB75452-7A28-482A-9030-E62221E5C517}" srcOrd="0" destOrd="0" presId="urn:microsoft.com/office/officeart/2005/8/layout/chevron2"/>
    <dgm:cxn modelId="{F7B38CAF-8168-4394-A72E-9F28DEF69E83}" type="presOf" srcId="{BDA622BC-5A26-4FF8-AA0B-B8F9071EA4D0}" destId="{A9EEB1C5-9586-4CA9-9086-61F2EA8ED855}" srcOrd="0" destOrd="0" presId="urn:microsoft.com/office/officeart/2005/8/layout/chevron2"/>
    <dgm:cxn modelId="{85076C14-5D66-4BC7-BFA4-967FA5E330D3}" type="presOf" srcId="{45ADAEB9-4E3B-4016-83DA-0BA52AEAB49E}" destId="{1CAAB47F-B6EA-4415-BDA0-A1529A3A9A63}" srcOrd="0" destOrd="0" presId="urn:microsoft.com/office/officeart/2005/8/layout/chevron2"/>
    <dgm:cxn modelId="{139DC10C-6FAE-41CE-BAB7-28D2BF0B6D7A}" srcId="{BDA622BC-5A26-4FF8-AA0B-B8F9071EA4D0}" destId="{5698B925-9845-48F7-90CA-3E77FF3DBE7D}" srcOrd="2" destOrd="0" parTransId="{29D936E0-F915-476A-8DD6-71F2DC5373A9}" sibTransId="{B46B5570-E1D0-4690-923C-4802E68C3BAC}"/>
    <dgm:cxn modelId="{CE14A5F6-D8EB-46A3-992E-78E36DBA1174}" type="presOf" srcId="{D1AEED02-FD35-463B-ACDC-2CD59C38B4EF}" destId="{1E6626E0-44F9-4B5C-9CE8-0C1A752AE86B}" srcOrd="0" destOrd="0" presId="urn:microsoft.com/office/officeart/2005/8/layout/chevron2"/>
    <dgm:cxn modelId="{4F393743-3EAD-4A43-B3C4-51EDEC3891F5}" srcId="{25ADD24A-45CD-488E-AC7D-B9AF2BA016B0}" destId="{DA112971-D1E7-4DB1-A295-B5C22362EE2F}" srcOrd="1" destOrd="0" parTransId="{483E2428-4B51-42A3-8FFA-B3173B58A6B8}" sibTransId="{A2901BE5-B290-4295-A2A9-9971F091B4DC}"/>
    <dgm:cxn modelId="{31060B75-038D-4CB0-9C1D-9E6FB4EAA0CB}" srcId="{BDA622BC-5A26-4FF8-AA0B-B8F9071EA4D0}" destId="{25ADD24A-45CD-488E-AC7D-B9AF2BA016B0}" srcOrd="0" destOrd="0" parTransId="{E722DF39-8C46-4FCB-BD2A-5F53F679E907}" sibTransId="{2309C2FC-F845-41B5-900F-8B176FE97715}"/>
    <dgm:cxn modelId="{ADB1461F-C9A2-4D0F-BFB1-4027F7CA4F4D}" type="presOf" srcId="{25ADD24A-45CD-488E-AC7D-B9AF2BA016B0}" destId="{F5D0AFFF-1AF5-46B4-B460-B6FD33C25328}" srcOrd="0" destOrd="0" presId="urn:microsoft.com/office/officeart/2005/8/layout/chevron2"/>
    <dgm:cxn modelId="{9D2E4F6A-FC89-431D-8020-2B3676D1E846}" type="presOf" srcId="{DA112971-D1E7-4DB1-A295-B5C22362EE2F}" destId="{DFB75452-7A28-482A-9030-E62221E5C517}" srcOrd="0" destOrd="1" presId="urn:microsoft.com/office/officeart/2005/8/layout/chevron2"/>
    <dgm:cxn modelId="{38C250AB-2C94-4356-BF6A-C7BD9C8DCB3D}" type="presOf" srcId="{DB996A33-7F05-4854-BA73-BCAF81F3649D}" destId="{F214657B-59D1-45DB-969F-751AF349FECB}" srcOrd="0" destOrd="0" presId="urn:microsoft.com/office/officeart/2005/8/layout/chevron2"/>
    <dgm:cxn modelId="{13F1AE05-9FF2-4C4F-8E33-A50F141623D2}" srcId="{25ADD24A-45CD-488E-AC7D-B9AF2BA016B0}" destId="{667FFC84-B791-4379-ABF3-03D97D5B456B}" srcOrd="2" destOrd="0" parTransId="{5A6FBD5F-DBA8-4A9E-9038-3AAB792E40D9}" sibTransId="{7F5B5048-D3C5-49B0-A4B8-90511F298D4D}"/>
    <dgm:cxn modelId="{6E86524A-CEEF-4EA0-8B61-510DA3E63E07}" srcId="{25ADD24A-45CD-488E-AC7D-B9AF2BA016B0}" destId="{A3483022-1451-4C32-BD96-78D2CE049828}" srcOrd="0" destOrd="0" parTransId="{F0913FC7-CD2D-48BD-8F46-644B17D5D3FF}" sibTransId="{9F79A500-951C-4790-AE19-59F2A8892A32}"/>
    <dgm:cxn modelId="{3CF14278-DB65-43F5-B1F3-D673E8E8B3F1}" type="presOf" srcId="{667FFC84-B791-4379-ABF3-03D97D5B456B}" destId="{DFB75452-7A28-482A-9030-E62221E5C517}" srcOrd="0" destOrd="2" presId="urn:microsoft.com/office/officeart/2005/8/layout/chevron2"/>
    <dgm:cxn modelId="{EFA58A46-F706-449F-8E9E-F9A0814A016D}" type="presParOf" srcId="{A9EEB1C5-9586-4CA9-9086-61F2EA8ED855}" destId="{4030ED65-4C3C-48EA-B822-85E598B0CDB4}" srcOrd="0" destOrd="0" presId="urn:microsoft.com/office/officeart/2005/8/layout/chevron2"/>
    <dgm:cxn modelId="{2C7178E8-7975-494B-BB2F-824DF96A3C6E}" type="presParOf" srcId="{4030ED65-4C3C-48EA-B822-85E598B0CDB4}" destId="{F5D0AFFF-1AF5-46B4-B460-B6FD33C25328}" srcOrd="0" destOrd="0" presId="urn:microsoft.com/office/officeart/2005/8/layout/chevron2"/>
    <dgm:cxn modelId="{153C4710-F5A9-4E58-8F58-AFAC7DBDD00A}" type="presParOf" srcId="{4030ED65-4C3C-48EA-B822-85E598B0CDB4}" destId="{DFB75452-7A28-482A-9030-E62221E5C517}" srcOrd="1" destOrd="0" presId="urn:microsoft.com/office/officeart/2005/8/layout/chevron2"/>
    <dgm:cxn modelId="{9941F8F5-5468-471B-9E49-B2C0120257E4}" type="presParOf" srcId="{A9EEB1C5-9586-4CA9-9086-61F2EA8ED855}" destId="{F1E68CDE-CE18-4DCD-860B-1505836F0E42}" srcOrd="1" destOrd="0" presId="urn:microsoft.com/office/officeart/2005/8/layout/chevron2"/>
    <dgm:cxn modelId="{4678678D-3C1F-4D84-9CBA-A9D138A048B6}" type="presParOf" srcId="{A9EEB1C5-9586-4CA9-9086-61F2EA8ED855}" destId="{191B5E63-A0E0-43CE-AC0E-EA7560D9FA26}" srcOrd="2" destOrd="0" presId="urn:microsoft.com/office/officeart/2005/8/layout/chevron2"/>
    <dgm:cxn modelId="{6BE32302-CEBF-4E64-A0FF-41CCB39D6530}" type="presParOf" srcId="{191B5E63-A0E0-43CE-AC0E-EA7560D9FA26}" destId="{1CAAB47F-B6EA-4415-BDA0-A1529A3A9A63}" srcOrd="0" destOrd="0" presId="urn:microsoft.com/office/officeart/2005/8/layout/chevron2"/>
    <dgm:cxn modelId="{6D18EBF1-EB78-484B-9296-31F7723B48E7}" type="presParOf" srcId="{191B5E63-A0E0-43CE-AC0E-EA7560D9FA26}" destId="{1E6626E0-44F9-4B5C-9CE8-0C1A752AE86B}" srcOrd="1" destOrd="0" presId="urn:microsoft.com/office/officeart/2005/8/layout/chevron2"/>
    <dgm:cxn modelId="{ED650B0D-0C70-4512-A328-5EFC2766109E}" type="presParOf" srcId="{A9EEB1C5-9586-4CA9-9086-61F2EA8ED855}" destId="{D05A3256-BB60-4827-AD45-95EC73591B39}" srcOrd="3" destOrd="0" presId="urn:microsoft.com/office/officeart/2005/8/layout/chevron2"/>
    <dgm:cxn modelId="{3C441524-9FBB-43C0-A4BC-F750634659EF}" type="presParOf" srcId="{A9EEB1C5-9586-4CA9-9086-61F2EA8ED855}" destId="{CFE8FBAC-789F-4DA5-99BF-027E18FEFA7D}" srcOrd="4" destOrd="0" presId="urn:microsoft.com/office/officeart/2005/8/layout/chevron2"/>
    <dgm:cxn modelId="{3B06480F-4E45-43D5-BB70-E4E8A8447254}" type="presParOf" srcId="{CFE8FBAC-789F-4DA5-99BF-027E18FEFA7D}" destId="{A3D3F9D8-A58B-4283-9D1D-DE32D2220F95}" srcOrd="0" destOrd="0" presId="urn:microsoft.com/office/officeart/2005/8/layout/chevron2"/>
    <dgm:cxn modelId="{1FF3951C-9D82-40FB-B6F1-6533202CB020}" type="presParOf" srcId="{CFE8FBAC-789F-4DA5-99BF-027E18FEFA7D}" destId="{F214657B-59D1-45DB-969F-751AF349FEC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482600-C162-4D74-BDD0-90C562AAD46B}" type="doc">
      <dgm:prSet loTypeId="urn:microsoft.com/office/officeart/2005/8/layout/list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BAE7D36-A743-4A69-98BC-A3C7AFD5F0E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Децентрализация системы государственного регулирования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7730DCAC-0D0B-4BFD-BF89-9B386012EFF9}" type="parTrans" cxnId="{E536AAB8-53D0-4F3F-A757-4192D78ED6C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26ABF869-AF2B-4D87-A08F-7142822CDADB}" type="sibTrans" cxnId="{E536AAB8-53D0-4F3F-A757-4192D78ED6C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3744B9E6-D193-44C9-AA35-593220AFA333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Нехватка действенных инструментов поддержки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59F0C2E8-7CFF-41F8-BB8F-BA9A04CB54A2}" type="parTrans" cxnId="{785C56FC-741C-4749-B12B-3E53654BD5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78599B65-8D23-4102-8403-14422481C9E5}" type="sibTrans" cxnId="{785C56FC-741C-4749-B12B-3E53654BD5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4D6BB81E-0FA0-498A-8043-CA1A2A37C394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Недостаточная интеграция Татарстана в информационное пространство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E4DB2FD5-707C-4B7B-9051-F47EB151A68B}" type="parTrans" cxnId="{E2CA423E-EF2E-421B-A477-6C1B4662B4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5585F3AF-5426-4511-997B-A8BF2A296C58}" type="sibTrans" cxnId="{E2CA423E-EF2E-421B-A477-6C1B4662B4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B0F410D9-0FB6-4C62-8622-54562E91A59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Дефицит адресно подготовленных инвестиционных площадок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0474DB5D-D984-4764-9090-B1FE6E5F8B77}" type="parTrans" cxnId="{0F2DF3B1-6AF6-416F-BE7C-7EB26AD761F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62ABE476-0CD4-4E48-B829-600CED206A99}" type="sibTrans" cxnId="{0F2DF3B1-6AF6-416F-BE7C-7EB26AD761F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A385F6F5-3A08-4A70-AAB8-42085C88B35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Неадекватное кадровое обеспечение инвестиционных процессов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9B1F86B7-28DE-4E48-AD28-77CC631A8C01}" type="parTrans" cxnId="{EAC7B88A-E660-49AC-9F0B-D46D142F69A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EB628F0-13DB-41A5-BFA5-741568C02CF7}" type="sibTrans" cxnId="{EAC7B88A-E660-49AC-9F0B-D46D142F69A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65B943E-3817-4E26-A966-273AE8156123}">
      <dgm:prSet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Отсутствие </a:t>
          </a:r>
          <a:r>
            <a:rPr lang="ru-RU" sz="2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долгосрочных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тарифов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737B7A8D-5B89-4416-B4C4-022D111504AD}" type="parTrans" cxnId="{6F850A73-422D-4E85-8012-09EBE01E646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2B6722B-1443-4237-93F7-0B1B6D380C41}" type="sibTrans" cxnId="{6F850A73-422D-4E85-8012-09EBE01E646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DE2D129-7DD0-47FD-89E2-B37562A007CA}">
      <dgm:prSet/>
      <dgm:spPr>
        <a:noFill/>
      </dgm:spPr>
      <dgm:t>
        <a:bodyPr/>
        <a:lstStyle/>
        <a:p>
          <a:endParaRPr lang="ru-RU" dirty="0">
            <a:latin typeface="+mn-lt"/>
          </a:endParaRPr>
        </a:p>
      </dgm:t>
    </dgm:pt>
    <dgm:pt modelId="{4A569AB7-D46C-4F79-8950-FE0960D0BA8C}" type="parTrans" cxnId="{CC935F84-11D1-4804-8A44-18D3E4FE9F8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CD75E1F-AC2B-4CB2-A327-3A9E64E5793C}" type="sibTrans" cxnId="{CC935F84-11D1-4804-8A44-18D3E4FE9F8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7FF3FFE-0B0D-41D9-8136-6EC8C40B386C}" type="pres">
      <dgm:prSet presAssocID="{BD482600-C162-4D74-BDD0-90C562AAD4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8F90A-08A7-432A-8770-6557029D2B08}" type="pres">
      <dgm:prSet presAssocID="{9BAE7D36-A743-4A69-98BC-A3C7AFD5F0EA}" presName="parentLin" presStyleCnt="0"/>
      <dgm:spPr/>
      <dgm:t>
        <a:bodyPr/>
        <a:lstStyle/>
        <a:p>
          <a:endParaRPr lang="ru-RU"/>
        </a:p>
      </dgm:t>
    </dgm:pt>
    <dgm:pt modelId="{0D942BCD-2502-4B4A-AEDE-5057EB8D5790}" type="pres">
      <dgm:prSet presAssocID="{9BAE7D36-A743-4A69-98BC-A3C7AFD5F0E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28B994E-E5A9-4C9B-BD0B-7F0289732F31}" type="pres">
      <dgm:prSet presAssocID="{9BAE7D36-A743-4A69-98BC-A3C7AFD5F0EA}" presName="parentText" presStyleLbl="node1" presStyleIdx="0" presStyleCnt="6" custScaleX="112497" custScaleY="187859" custLinFactNeighborX="91749" custLinFactNeighborY="-31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591D7-2DDC-46B2-B40F-5D47244E68ED}" type="pres">
      <dgm:prSet presAssocID="{9BAE7D36-A743-4A69-98BC-A3C7AFD5F0EA}" presName="negativeSpace" presStyleCnt="0"/>
      <dgm:spPr/>
      <dgm:t>
        <a:bodyPr/>
        <a:lstStyle/>
        <a:p>
          <a:endParaRPr lang="ru-RU"/>
        </a:p>
      </dgm:t>
    </dgm:pt>
    <dgm:pt modelId="{7FC6A86C-2E1D-4DBD-A004-4F12CFCE0FC2}" type="pres">
      <dgm:prSet presAssocID="{9BAE7D36-A743-4A69-98BC-A3C7AFD5F0EA}" presName="childText" presStyleLbl="conFgAcc1" presStyleIdx="0" presStyleCnt="6" custLinFactY="-5721" custLinFactNeighborY="-100000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BAAA5C83-63C3-4244-8FF8-F7B6225E590C}" type="pres">
      <dgm:prSet presAssocID="{26ABF869-AF2B-4D87-A08F-7142822CDADB}" presName="spaceBetweenRectangles" presStyleCnt="0"/>
      <dgm:spPr/>
      <dgm:t>
        <a:bodyPr/>
        <a:lstStyle/>
        <a:p>
          <a:endParaRPr lang="ru-RU"/>
        </a:p>
      </dgm:t>
    </dgm:pt>
    <dgm:pt modelId="{B3E542E1-2246-4442-9368-653517138A7A}" type="pres">
      <dgm:prSet presAssocID="{3744B9E6-D193-44C9-AA35-593220AFA333}" presName="parentLin" presStyleCnt="0"/>
      <dgm:spPr/>
      <dgm:t>
        <a:bodyPr/>
        <a:lstStyle/>
        <a:p>
          <a:endParaRPr lang="ru-RU"/>
        </a:p>
      </dgm:t>
    </dgm:pt>
    <dgm:pt modelId="{03201A9B-30EE-45DD-B1F9-A5419F2A762B}" type="pres">
      <dgm:prSet presAssocID="{3744B9E6-D193-44C9-AA35-593220AFA33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E6C779D-AF38-46A2-A31D-DC50158E1B5A}" type="pres">
      <dgm:prSet presAssocID="{3744B9E6-D193-44C9-AA35-593220AFA333}" presName="parentText" presStyleLbl="node1" presStyleIdx="1" presStyleCnt="6" custScaleX="112957" custScaleY="148413" custLinFactNeighborX="91749" custLinFactNeighborY="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FEAAF-EEC9-4071-AE70-FF0C3F8F302D}" type="pres">
      <dgm:prSet presAssocID="{3744B9E6-D193-44C9-AA35-593220AFA333}" presName="negativeSpace" presStyleCnt="0"/>
      <dgm:spPr/>
      <dgm:t>
        <a:bodyPr/>
        <a:lstStyle/>
        <a:p>
          <a:endParaRPr lang="ru-RU"/>
        </a:p>
      </dgm:t>
    </dgm:pt>
    <dgm:pt modelId="{533459EF-C1A5-406A-B0CD-0180530C33F4}" type="pres">
      <dgm:prSet presAssocID="{3744B9E6-D193-44C9-AA35-593220AFA333}" presName="childText" presStyleLbl="conFgAcc1" presStyleIdx="1" presStyleCnt="6" custLinFactY="-20237" custLinFactNeighborY="-100000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8D57C3AE-A307-4016-855F-29EC9AF1175E}" type="pres">
      <dgm:prSet presAssocID="{78599B65-8D23-4102-8403-14422481C9E5}" presName="spaceBetweenRectangles" presStyleCnt="0"/>
      <dgm:spPr/>
      <dgm:t>
        <a:bodyPr/>
        <a:lstStyle/>
        <a:p>
          <a:endParaRPr lang="ru-RU"/>
        </a:p>
      </dgm:t>
    </dgm:pt>
    <dgm:pt modelId="{F6E1E0BF-B9D5-41AA-98EC-DEDAB581BA55}" type="pres">
      <dgm:prSet presAssocID="{4D6BB81E-0FA0-498A-8043-CA1A2A37C394}" presName="parentLin" presStyleCnt="0"/>
      <dgm:spPr/>
      <dgm:t>
        <a:bodyPr/>
        <a:lstStyle/>
        <a:p>
          <a:endParaRPr lang="ru-RU"/>
        </a:p>
      </dgm:t>
    </dgm:pt>
    <dgm:pt modelId="{C908CA14-5DDB-4ECF-8775-98C210210495}" type="pres">
      <dgm:prSet presAssocID="{4D6BB81E-0FA0-498A-8043-CA1A2A37C39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3051F08-648E-409B-AC80-2ADC26C4916E}" type="pres">
      <dgm:prSet presAssocID="{4D6BB81E-0FA0-498A-8043-CA1A2A37C394}" presName="parentText" presStyleLbl="node1" presStyleIdx="2" presStyleCnt="6" custScaleX="112662" custScaleY="131978" custLinFactX="303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D4D74-308B-4648-9D16-B8A75B60EF8E}" type="pres">
      <dgm:prSet presAssocID="{4D6BB81E-0FA0-498A-8043-CA1A2A37C394}" presName="negativeSpace" presStyleCnt="0"/>
      <dgm:spPr/>
      <dgm:t>
        <a:bodyPr/>
        <a:lstStyle/>
        <a:p>
          <a:endParaRPr lang="ru-RU"/>
        </a:p>
      </dgm:t>
    </dgm:pt>
    <dgm:pt modelId="{17EB8DEA-6C81-4DDD-8882-4303185FF089}" type="pres">
      <dgm:prSet presAssocID="{4D6BB81E-0FA0-498A-8043-CA1A2A37C394}" presName="childText" presStyleLbl="conFgAcc1" presStyleIdx="2" presStyleCnt="6" custLinFactNeighborY="-67014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BF064CD4-95F0-46D6-BF04-0051250D1AEB}" type="pres">
      <dgm:prSet presAssocID="{5585F3AF-5426-4511-997B-A8BF2A296C58}" presName="spaceBetweenRectangles" presStyleCnt="0"/>
      <dgm:spPr/>
      <dgm:t>
        <a:bodyPr/>
        <a:lstStyle/>
        <a:p>
          <a:endParaRPr lang="ru-RU"/>
        </a:p>
      </dgm:t>
    </dgm:pt>
    <dgm:pt modelId="{B6931916-4EDD-4E16-8F8E-0EEA003E4B4B}" type="pres">
      <dgm:prSet presAssocID="{B0F410D9-0FB6-4C62-8622-54562E91A590}" presName="parentLin" presStyleCnt="0"/>
      <dgm:spPr/>
      <dgm:t>
        <a:bodyPr/>
        <a:lstStyle/>
        <a:p>
          <a:endParaRPr lang="ru-RU"/>
        </a:p>
      </dgm:t>
    </dgm:pt>
    <dgm:pt modelId="{AB0AF0BD-89F5-4093-9443-CECEB5ACD078}" type="pres">
      <dgm:prSet presAssocID="{B0F410D9-0FB6-4C62-8622-54562E91A590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39A4284-0C13-4EF9-ACAA-08D572712EC5}" type="pres">
      <dgm:prSet presAssocID="{B0F410D9-0FB6-4C62-8622-54562E91A590}" presName="parentText" presStyleLbl="node1" presStyleIdx="3" presStyleCnt="6" custScaleX="112500" custScaleY="141564" custLinFactX="303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0F092-2582-4302-B709-B9CDC344D78E}" type="pres">
      <dgm:prSet presAssocID="{B0F410D9-0FB6-4C62-8622-54562E91A590}" presName="negativeSpace" presStyleCnt="0"/>
      <dgm:spPr/>
      <dgm:t>
        <a:bodyPr/>
        <a:lstStyle/>
        <a:p>
          <a:endParaRPr lang="ru-RU"/>
        </a:p>
      </dgm:t>
    </dgm:pt>
    <dgm:pt modelId="{4CEB83F4-C304-4CD7-A671-1DE08259AD2C}" type="pres">
      <dgm:prSet presAssocID="{B0F410D9-0FB6-4C62-8622-54562E91A590}" presName="childText" presStyleLbl="conFgAcc1" presStyleIdx="3" presStyleCnt="6" custLinFactNeighborY="-35517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547822CE-2F21-49CC-ACCE-39DD56EE284B}" type="pres">
      <dgm:prSet presAssocID="{62ABE476-0CD4-4E48-B829-600CED206A99}" presName="spaceBetweenRectangles" presStyleCnt="0"/>
      <dgm:spPr/>
    </dgm:pt>
    <dgm:pt modelId="{61F6AE9C-EEE2-4DF8-BE1C-3ED854807DA1}" type="pres">
      <dgm:prSet presAssocID="{A385F6F5-3A08-4A70-AAB8-42085C88B35E}" presName="parentLin" presStyleCnt="0"/>
      <dgm:spPr/>
    </dgm:pt>
    <dgm:pt modelId="{9C0C2931-88C5-47C5-8B12-149D5B4B6CBF}" type="pres">
      <dgm:prSet presAssocID="{A385F6F5-3A08-4A70-AAB8-42085C88B35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1795C6A-FA96-4701-922C-251520B3260E}" type="pres">
      <dgm:prSet presAssocID="{A385F6F5-3A08-4A70-AAB8-42085C88B35E}" presName="parentText" presStyleLbl="node1" presStyleIdx="4" presStyleCnt="6" custScaleX="112500" custScaleY="143132" custLinFactX="303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132E1-FD1B-4BAF-AE10-AB207C202164}" type="pres">
      <dgm:prSet presAssocID="{A385F6F5-3A08-4A70-AAB8-42085C88B35E}" presName="negativeSpace" presStyleCnt="0"/>
      <dgm:spPr/>
    </dgm:pt>
    <dgm:pt modelId="{95439E00-17B0-4FAA-9751-C3A855FB9E7E}" type="pres">
      <dgm:prSet presAssocID="{A385F6F5-3A08-4A70-AAB8-42085C88B35E}" presName="childText" presStyleLbl="conFgAcc1" presStyleIdx="4" presStyleCnt="6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  <dgm:pt modelId="{F70F8343-303F-4FFA-AB9D-774242A045BA}" type="pres">
      <dgm:prSet presAssocID="{4EB628F0-13DB-41A5-BFA5-741568C02CF7}" presName="spaceBetweenRectangles" presStyleCnt="0"/>
      <dgm:spPr/>
    </dgm:pt>
    <dgm:pt modelId="{2C7394F6-D34E-45D7-96D6-A0948425B2C3}" type="pres">
      <dgm:prSet presAssocID="{C65B943E-3817-4E26-A966-273AE8156123}" presName="parentLin" presStyleCnt="0"/>
      <dgm:spPr/>
    </dgm:pt>
    <dgm:pt modelId="{5E87CD44-530D-4DAA-AED8-AEB850998705}" type="pres">
      <dgm:prSet presAssocID="{C65B943E-3817-4E26-A966-273AE815612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0CEA0E2-A116-4E69-A29C-CFE7F092FC0A}" type="pres">
      <dgm:prSet presAssocID="{C65B943E-3817-4E26-A966-273AE8156123}" presName="parentText" presStyleLbl="node1" presStyleIdx="5" presStyleCnt="6" custScaleX="113083" custLinFactX="679" custLinFactNeighborX="100000" custLinFactNeighborY="42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64039-96C4-445C-9DDD-008C77EE206C}" type="pres">
      <dgm:prSet presAssocID="{C65B943E-3817-4E26-A966-273AE8156123}" presName="negativeSpace" presStyleCnt="0"/>
      <dgm:spPr/>
    </dgm:pt>
    <dgm:pt modelId="{B4A00904-8D9B-47F2-8CB7-3F588988188C}" type="pres">
      <dgm:prSet presAssocID="{C65B943E-3817-4E26-A966-273AE8156123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A423E-EF2E-421B-A477-6C1B4662B4FB}" srcId="{BD482600-C162-4D74-BDD0-90C562AAD46B}" destId="{4D6BB81E-0FA0-498A-8043-CA1A2A37C394}" srcOrd="2" destOrd="0" parTransId="{E4DB2FD5-707C-4B7B-9051-F47EB151A68B}" sibTransId="{5585F3AF-5426-4511-997B-A8BF2A296C58}"/>
    <dgm:cxn modelId="{98CB6A4C-593E-4A61-8D4A-26EB0B574DFC}" type="presOf" srcId="{BD482600-C162-4D74-BDD0-90C562AAD46B}" destId="{97FF3FFE-0B0D-41D9-8136-6EC8C40B386C}" srcOrd="0" destOrd="0" presId="urn:microsoft.com/office/officeart/2005/8/layout/list1"/>
    <dgm:cxn modelId="{C1723DBF-132E-451D-A2B4-4A6E6FE7E88B}" type="presOf" srcId="{B0F410D9-0FB6-4C62-8622-54562E91A590}" destId="{AB0AF0BD-89F5-4093-9443-CECEB5ACD078}" srcOrd="0" destOrd="0" presId="urn:microsoft.com/office/officeart/2005/8/layout/list1"/>
    <dgm:cxn modelId="{7BDFDECD-0AFD-4E22-A785-189C80D9E272}" type="presOf" srcId="{9BAE7D36-A743-4A69-98BC-A3C7AFD5F0EA}" destId="{B28B994E-E5A9-4C9B-BD0B-7F0289732F31}" srcOrd="1" destOrd="0" presId="urn:microsoft.com/office/officeart/2005/8/layout/list1"/>
    <dgm:cxn modelId="{CC935F84-11D1-4804-8A44-18D3E4FE9F8A}" srcId="{C65B943E-3817-4E26-A966-273AE8156123}" destId="{CDE2D129-7DD0-47FD-89E2-B37562A007CA}" srcOrd="0" destOrd="0" parTransId="{4A569AB7-D46C-4F79-8950-FE0960D0BA8C}" sibTransId="{6CD75E1F-AC2B-4CB2-A327-3A9E64E5793C}"/>
    <dgm:cxn modelId="{8D8C1992-DAA3-476E-B999-E9A2BA96C26E}" type="presOf" srcId="{C65B943E-3817-4E26-A966-273AE8156123}" destId="{10CEA0E2-A116-4E69-A29C-CFE7F092FC0A}" srcOrd="1" destOrd="0" presId="urn:microsoft.com/office/officeart/2005/8/layout/list1"/>
    <dgm:cxn modelId="{2E75408F-8755-4289-873D-FEE7E3A1DB72}" type="presOf" srcId="{4D6BB81E-0FA0-498A-8043-CA1A2A37C394}" destId="{C908CA14-5DDB-4ECF-8775-98C210210495}" srcOrd="0" destOrd="0" presId="urn:microsoft.com/office/officeart/2005/8/layout/list1"/>
    <dgm:cxn modelId="{FE4AEA8E-F9C8-4063-96E9-F254619C0AD7}" type="presOf" srcId="{CDE2D129-7DD0-47FD-89E2-B37562A007CA}" destId="{B4A00904-8D9B-47F2-8CB7-3F588988188C}" srcOrd="0" destOrd="0" presId="urn:microsoft.com/office/officeart/2005/8/layout/list1"/>
    <dgm:cxn modelId="{7175C233-CFF2-492B-9579-3B14DBCB2E24}" type="presOf" srcId="{A385F6F5-3A08-4A70-AAB8-42085C88B35E}" destId="{21795C6A-FA96-4701-922C-251520B3260E}" srcOrd="1" destOrd="0" presId="urn:microsoft.com/office/officeart/2005/8/layout/list1"/>
    <dgm:cxn modelId="{C9B5356C-9947-4474-9BAA-F8B444BEDBA7}" type="presOf" srcId="{3744B9E6-D193-44C9-AA35-593220AFA333}" destId="{03201A9B-30EE-45DD-B1F9-A5419F2A762B}" srcOrd="0" destOrd="0" presId="urn:microsoft.com/office/officeart/2005/8/layout/list1"/>
    <dgm:cxn modelId="{E1ED28F6-D8DC-4A9F-828B-DB625C07AC79}" type="presOf" srcId="{9BAE7D36-A743-4A69-98BC-A3C7AFD5F0EA}" destId="{0D942BCD-2502-4B4A-AEDE-5057EB8D5790}" srcOrd="0" destOrd="0" presId="urn:microsoft.com/office/officeart/2005/8/layout/list1"/>
    <dgm:cxn modelId="{0010551A-592B-4696-B812-02891122AB6B}" type="presOf" srcId="{B0F410D9-0FB6-4C62-8622-54562E91A590}" destId="{039A4284-0C13-4EF9-ACAA-08D572712EC5}" srcOrd="1" destOrd="0" presId="urn:microsoft.com/office/officeart/2005/8/layout/list1"/>
    <dgm:cxn modelId="{785C56FC-741C-4749-B12B-3E53654BD52B}" srcId="{BD482600-C162-4D74-BDD0-90C562AAD46B}" destId="{3744B9E6-D193-44C9-AA35-593220AFA333}" srcOrd="1" destOrd="0" parTransId="{59F0C2E8-7CFF-41F8-BB8F-BA9A04CB54A2}" sibTransId="{78599B65-8D23-4102-8403-14422481C9E5}"/>
    <dgm:cxn modelId="{D7701AB5-92D5-4500-AD29-064AE7304A53}" type="presOf" srcId="{4D6BB81E-0FA0-498A-8043-CA1A2A37C394}" destId="{63051F08-648E-409B-AC80-2ADC26C4916E}" srcOrd="1" destOrd="0" presId="urn:microsoft.com/office/officeart/2005/8/layout/list1"/>
    <dgm:cxn modelId="{0CC618D3-6EED-40B8-BB66-60917A7B13B8}" type="presOf" srcId="{C65B943E-3817-4E26-A966-273AE8156123}" destId="{5E87CD44-530D-4DAA-AED8-AEB850998705}" srcOrd="0" destOrd="0" presId="urn:microsoft.com/office/officeart/2005/8/layout/list1"/>
    <dgm:cxn modelId="{A5DAE289-3F0F-49CA-A7AD-6EB35670A7EB}" type="presOf" srcId="{A385F6F5-3A08-4A70-AAB8-42085C88B35E}" destId="{9C0C2931-88C5-47C5-8B12-149D5B4B6CBF}" srcOrd="0" destOrd="0" presId="urn:microsoft.com/office/officeart/2005/8/layout/list1"/>
    <dgm:cxn modelId="{0F2DF3B1-6AF6-416F-BE7C-7EB26AD761F8}" srcId="{BD482600-C162-4D74-BDD0-90C562AAD46B}" destId="{B0F410D9-0FB6-4C62-8622-54562E91A590}" srcOrd="3" destOrd="0" parTransId="{0474DB5D-D984-4764-9090-B1FE6E5F8B77}" sibTransId="{62ABE476-0CD4-4E48-B829-600CED206A99}"/>
    <dgm:cxn modelId="{5A809CF3-7263-4E3A-B47E-6E151CF3286A}" type="presOf" srcId="{3744B9E6-D193-44C9-AA35-593220AFA333}" destId="{4E6C779D-AF38-46A2-A31D-DC50158E1B5A}" srcOrd="1" destOrd="0" presId="urn:microsoft.com/office/officeart/2005/8/layout/list1"/>
    <dgm:cxn modelId="{E536AAB8-53D0-4F3F-A757-4192D78ED6CE}" srcId="{BD482600-C162-4D74-BDD0-90C562AAD46B}" destId="{9BAE7D36-A743-4A69-98BC-A3C7AFD5F0EA}" srcOrd="0" destOrd="0" parTransId="{7730DCAC-0D0B-4BFD-BF89-9B386012EFF9}" sibTransId="{26ABF869-AF2B-4D87-A08F-7142822CDADB}"/>
    <dgm:cxn modelId="{EAC7B88A-E660-49AC-9F0B-D46D142F69AC}" srcId="{BD482600-C162-4D74-BDD0-90C562AAD46B}" destId="{A385F6F5-3A08-4A70-AAB8-42085C88B35E}" srcOrd="4" destOrd="0" parTransId="{9B1F86B7-28DE-4E48-AD28-77CC631A8C01}" sibTransId="{4EB628F0-13DB-41A5-BFA5-741568C02CF7}"/>
    <dgm:cxn modelId="{6F850A73-422D-4E85-8012-09EBE01E646A}" srcId="{BD482600-C162-4D74-BDD0-90C562AAD46B}" destId="{C65B943E-3817-4E26-A966-273AE8156123}" srcOrd="5" destOrd="0" parTransId="{737B7A8D-5B89-4416-B4C4-022D111504AD}" sibTransId="{32B6722B-1443-4237-93F7-0B1B6D380C41}"/>
    <dgm:cxn modelId="{1082DE4A-73F4-4C4B-BF17-098DACA80CAA}" type="presParOf" srcId="{97FF3FFE-0B0D-41D9-8136-6EC8C40B386C}" destId="{AD38F90A-08A7-432A-8770-6557029D2B08}" srcOrd="0" destOrd="0" presId="urn:microsoft.com/office/officeart/2005/8/layout/list1"/>
    <dgm:cxn modelId="{6D433BB7-DD88-4D7B-B109-FA475DC24D98}" type="presParOf" srcId="{AD38F90A-08A7-432A-8770-6557029D2B08}" destId="{0D942BCD-2502-4B4A-AEDE-5057EB8D5790}" srcOrd="0" destOrd="0" presId="urn:microsoft.com/office/officeart/2005/8/layout/list1"/>
    <dgm:cxn modelId="{CE5DFE23-7982-4048-84AF-C94778FDE621}" type="presParOf" srcId="{AD38F90A-08A7-432A-8770-6557029D2B08}" destId="{B28B994E-E5A9-4C9B-BD0B-7F0289732F31}" srcOrd="1" destOrd="0" presId="urn:microsoft.com/office/officeart/2005/8/layout/list1"/>
    <dgm:cxn modelId="{CCCAF298-25B5-4169-93DB-81D020D965B0}" type="presParOf" srcId="{97FF3FFE-0B0D-41D9-8136-6EC8C40B386C}" destId="{4CA591D7-2DDC-46B2-B40F-5D47244E68ED}" srcOrd="1" destOrd="0" presId="urn:microsoft.com/office/officeart/2005/8/layout/list1"/>
    <dgm:cxn modelId="{DD683BD9-A538-46A9-8080-09862335822E}" type="presParOf" srcId="{97FF3FFE-0B0D-41D9-8136-6EC8C40B386C}" destId="{7FC6A86C-2E1D-4DBD-A004-4F12CFCE0FC2}" srcOrd="2" destOrd="0" presId="urn:microsoft.com/office/officeart/2005/8/layout/list1"/>
    <dgm:cxn modelId="{8005200D-06ED-485A-A3BC-4DB54AFD5BE3}" type="presParOf" srcId="{97FF3FFE-0B0D-41D9-8136-6EC8C40B386C}" destId="{BAAA5C83-63C3-4244-8FF8-F7B6225E590C}" srcOrd="3" destOrd="0" presId="urn:microsoft.com/office/officeart/2005/8/layout/list1"/>
    <dgm:cxn modelId="{81EA382D-4F2F-4833-9DD0-D198050C5118}" type="presParOf" srcId="{97FF3FFE-0B0D-41D9-8136-6EC8C40B386C}" destId="{B3E542E1-2246-4442-9368-653517138A7A}" srcOrd="4" destOrd="0" presId="urn:microsoft.com/office/officeart/2005/8/layout/list1"/>
    <dgm:cxn modelId="{906731C0-9864-4DB8-B389-8AE6D558B793}" type="presParOf" srcId="{B3E542E1-2246-4442-9368-653517138A7A}" destId="{03201A9B-30EE-45DD-B1F9-A5419F2A762B}" srcOrd="0" destOrd="0" presId="urn:microsoft.com/office/officeart/2005/8/layout/list1"/>
    <dgm:cxn modelId="{F98BDB2D-DD8D-4461-999C-D612DB85B67E}" type="presParOf" srcId="{B3E542E1-2246-4442-9368-653517138A7A}" destId="{4E6C779D-AF38-46A2-A31D-DC50158E1B5A}" srcOrd="1" destOrd="0" presId="urn:microsoft.com/office/officeart/2005/8/layout/list1"/>
    <dgm:cxn modelId="{A87CD524-F190-45A4-930B-01C4426F1CDB}" type="presParOf" srcId="{97FF3FFE-0B0D-41D9-8136-6EC8C40B386C}" destId="{9E8FEAAF-EEC9-4071-AE70-FF0C3F8F302D}" srcOrd="5" destOrd="0" presId="urn:microsoft.com/office/officeart/2005/8/layout/list1"/>
    <dgm:cxn modelId="{45477BF5-702C-44A1-BBD6-1ABC288A3655}" type="presParOf" srcId="{97FF3FFE-0B0D-41D9-8136-6EC8C40B386C}" destId="{533459EF-C1A5-406A-B0CD-0180530C33F4}" srcOrd="6" destOrd="0" presId="urn:microsoft.com/office/officeart/2005/8/layout/list1"/>
    <dgm:cxn modelId="{D59926C5-506C-4F44-836A-0B596D3ECBA0}" type="presParOf" srcId="{97FF3FFE-0B0D-41D9-8136-6EC8C40B386C}" destId="{8D57C3AE-A307-4016-855F-29EC9AF1175E}" srcOrd="7" destOrd="0" presId="urn:microsoft.com/office/officeart/2005/8/layout/list1"/>
    <dgm:cxn modelId="{23BFD132-8ED2-4E63-9FA8-5DF7F039EADA}" type="presParOf" srcId="{97FF3FFE-0B0D-41D9-8136-6EC8C40B386C}" destId="{F6E1E0BF-B9D5-41AA-98EC-DEDAB581BA55}" srcOrd="8" destOrd="0" presId="urn:microsoft.com/office/officeart/2005/8/layout/list1"/>
    <dgm:cxn modelId="{F7674DAD-8671-40C6-9814-80D8433BC15B}" type="presParOf" srcId="{F6E1E0BF-B9D5-41AA-98EC-DEDAB581BA55}" destId="{C908CA14-5DDB-4ECF-8775-98C210210495}" srcOrd="0" destOrd="0" presId="urn:microsoft.com/office/officeart/2005/8/layout/list1"/>
    <dgm:cxn modelId="{ED53978D-A209-4CFA-82C0-448746E0BFC0}" type="presParOf" srcId="{F6E1E0BF-B9D5-41AA-98EC-DEDAB581BA55}" destId="{63051F08-648E-409B-AC80-2ADC26C4916E}" srcOrd="1" destOrd="0" presId="urn:microsoft.com/office/officeart/2005/8/layout/list1"/>
    <dgm:cxn modelId="{4C8BAD54-B839-4163-BAF4-B18B0121D2CE}" type="presParOf" srcId="{97FF3FFE-0B0D-41D9-8136-6EC8C40B386C}" destId="{381D4D74-308B-4648-9D16-B8A75B60EF8E}" srcOrd="9" destOrd="0" presId="urn:microsoft.com/office/officeart/2005/8/layout/list1"/>
    <dgm:cxn modelId="{E6BB2C79-C2BE-4EE7-97B9-610EC1ABE6DE}" type="presParOf" srcId="{97FF3FFE-0B0D-41D9-8136-6EC8C40B386C}" destId="{17EB8DEA-6C81-4DDD-8882-4303185FF089}" srcOrd="10" destOrd="0" presId="urn:microsoft.com/office/officeart/2005/8/layout/list1"/>
    <dgm:cxn modelId="{CBF439B4-62F9-4C83-A861-4707FDF0DE77}" type="presParOf" srcId="{97FF3FFE-0B0D-41D9-8136-6EC8C40B386C}" destId="{BF064CD4-95F0-46D6-BF04-0051250D1AEB}" srcOrd="11" destOrd="0" presId="urn:microsoft.com/office/officeart/2005/8/layout/list1"/>
    <dgm:cxn modelId="{7E381E1C-B24C-47F3-8D5C-0B96CB93CADE}" type="presParOf" srcId="{97FF3FFE-0B0D-41D9-8136-6EC8C40B386C}" destId="{B6931916-4EDD-4E16-8F8E-0EEA003E4B4B}" srcOrd="12" destOrd="0" presId="urn:microsoft.com/office/officeart/2005/8/layout/list1"/>
    <dgm:cxn modelId="{D1A4581D-9EDD-4827-A16B-629AAD2DADCF}" type="presParOf" srcId="{B6931916-4EDD-4E16-8F8E-0EEA003E4B4B}" destId="{AB0AF0BD-89F5-4093-9443-CECEB5ACD078}" srcOrd="0" destOrd="0" presId="urn:microsoft.com/office/officeart/2005/8/layout/list1"/>
    <dgm:cxn modelId="{B0E48475-8025-4A31-BE7D-EC1CBDA85509}" type="presParOf" srcId="{B6931916-4EDD-4E16-8F8E-0EEA003E4B4B}" destId="{039A4284-0C13-4EF9-ACAA-08D572712EC5}" srcOrd="1" destOrd="0" presId="urn:microsoft.com/office/officeart/2005/8/layout/list1"/>
    <dgm:cxn modelId="{E4122239-1108-4D60-98F9-23EE2263FF11}" type="presParOf" srcId="{97FF3FFE-0B0D-41D9-8136-6EC8C40B386C}" destId="{1CD0F092-2582-4302-B709-B9CDC344D78E}" srcOrd="13" destOrd="0" presId="urn:microsoft.com/office/officeart/2005/8/layout/list1"/>
    <dgm:cxn modelId="{0B9EED46-4DF7-417B-85AD-BAA4BD72170B}" type="presParOf" srcId="{97FF3FFE-0B0D-41D9-8136-6EC8C40B386C}" destId="{4CEB83F4-C304-4CD7-A671-1DE08259AD2C}" srcOrd="14" destOrd="0" presId="urn:microsoft.com/office/officeart/2005/8/layout/list1"/>
    <dgm:cxn modelId="{4DB5A861-1D3F-498B-82A4-34B6DE0C8E52}" type="presParOf" srcId="{97FF3FFE-0B0D-41D9-8136-6EC8C40B386C}" destId="{547822CE-2F21-49CC-ACCE-39DD56EE284B}" srcOrd="15" destOrd="0" presId="urn:microsoft.com/office/officeart/2005/8/layout/list1"/>
    <dgm:cxn modelId="{2799846C-9C3E-415E-BA9D-08445D233A38}" type="presParOf" srcId="{97FF3FFE-0B0D-41D9-8136-6EC8C40B386C}" destId="{61F6AE9C-EEE2-4DF8-BE1C-3ED854807DA1}" srcOrd="16" destOrd="0" presId="urn:microsoft.com/office/officeart/2005/8/layout/list1"/>
    <dgm:cxn modelId="{11664591-E96D-4D77-8771-FDED7A8C06A2}" type="presParOf" srcId="{61F6AE9C-EEE2-4DF8-BE1C-3ED854807DA1}" destId="{9C0C2931-88C5-47C5-8B12-149D5B4B6CBF}" srcOrd="0" destOrd="0" presId="urn:microsoft.com/office/officeart/2005/8/layout/list1"/>
    <dgm:cxn modelId="{30C7932D-9A38-46F2-93FD-5F9506D8909E}" type="presParOf" srcId="{61F6AE9C-EEE2-4DF8-BE1C-3ED854807DA1}" destId="{21795C6A-FA96-4701-922C-251520B3260E}" srcOrd="1" destOrd="0" presId="urn:microsoft.com/office/officeart/2005/8/layout/list1"/>
    <dgm:cxn modelId="{C619BA85-D552-4FB3-91E0-E4F81BEDE79F}" type="presParOf" srcId="{97FF3FFE-0B0D-41D9-8136-6EC8C40B386C}" destId="{22A132E1-FD1B-4BAF-AE10-AB207C202164}" srcOrd="17" destOrd="0" presId="urn:microsoft.com/office/officeart/2005/8/layout/list1"/>
    <dgm:cxn modelId="{130BFC79-B784-4918-A707-DA9E640DD2A1}" type="presParOf" srcId="{97FF3FFE-0B0D-41D9-8136-6EC8C40B386C}" destId="{95439E00-17B0-4FAA-9751-C3A855FB9E7E}" srcOrd="18" destOrd="0" presId="urn:microsoft.com/office/officeart/2005/8/layout/list1"/>
    <dgm:cxn modelId="{31191F25-51E2-4799-A6A4-B915930E31E1}" type="presParOf" srcId="{97FF3FFE-0B0D-41D9-8136-6EC8C40B386C}" destId="{F70F8343-303F-4FFA-AB9D-774242A045BA}" srcOrd="19" destOrd="0" presId="urn:microsoft.com/office/officeart/2005/8/layout/list1"/>
    <dgm:cxn modelId="{699FECF9-0352-4DD6-8382-9FC49F156FD6}" type="presParOf" srcId="{97FF3FFE-0B0D-41D9-8136-6EC8C40B386C}" destId="{2C7394F6-D34E-45D7-96D6-A0948425B2C3}" srcOrd="20" destOrd="0" presId="urn:microsoft.com/office/officeart/2005/8/layout/list1"/>
    <dgm:cxn modelId="{6AAA0A07-7B2E-48C1-ADFD-3AB650246C36}" type="presParOf" srcId="{2C7394F6-D34E-45D7-96D6-A0948425B2C3}" destId="{5E87CD44-530D-4DAA-AED8-AEB850998705}" srcOrd="0" destOrd="0" presId="urn:microsoft.com/office/officeart/2005/8/layout/list1"/>
    <dgm:cxn modelId="{D7B3D6BD-998D-4650-A310-0D87B90B4ADF}" type="presParOf" srcId="{2C7394F6-D34E-45D7-96D6-A0948425B2C3}" destId="{10CEA0E2-A116-4E69-A29C-CFE7F092FC0A}" srcOrd="1" destOrd="0" presId="urn:microsoft.com/office/officeart/2005/8/layout/list1"/>
    <dgm:cxn modelId="{40E5B68D-4C36-467E-90A5-6B07F7BB6E06}" type="presParOf" srcId="{97FF3FFE-0B0D-41D9-8136-6EC8C40B386C}" destId="{60464039-96C4-445C-9DDD-008C77EE206C}" srcOrd="21" destOrd="0" presId="urn:microsoft.com/office/officeart/2005/8/layout/list1"/>
    <dgm:cxn modelId="{BE77E868-3950-45E6-BD6C-57A3E13F72D1}" type="presParOf" srcId="{97FF3FFE-0B0D-41D9-8136-6EC8C40B386C}" destId="{B4A00904-8D9B-47F2-8CB7-3F588988188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3F1709-31DF-4AF4-B221-2D4F5E6859E2}" type="doc">
      <dgm:prSet loTypeId="urn:microsoft.com/office/officeart/2005/8/layout/vList6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B7513E-561C-4C5C-8FDB-DEA951EC3B68}">
      <dgm:prSet phldrT="[Текст]" custT="1"/>
      <dgm:spPr/>
      <dgm:t>
        <a:bodyPr/>
        <a:lstStyle/>
        <a:p>
          <a:r>
            <a:rPr lang="ru-RU" sz="1800" dirty="0" err="1" smtClean="0">
              <a:effectLst/>
              <a:latin typeface="Times New Roman" pitchFamily="18" charset="0"/>
              <a:cs typeface="Times New Roman" pitchFamily="18" charset="0"/>
            </a:rPr>
            <a:t>Уполномо-ченный</a:t>
          </a:r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 орган по взаимодействию с </a:t>
          </a:r>
          <a:r>
            <a:rPr lang="ru-RU" sz="1800" dirty="0" err="1" smtClean="0">
              <a:effectLst/>
              <a:latin typeface="Times New Roman" pitchFamily="18" charset="0"/>
              <a:cs typeface="Times New Roman" pitchFamily="18" charset="0"/>
            </a:rPr>
            <a:t>инвесто</a:t>
          </a:r>
          <a:r>
            <a:rPr lang="ru-RU" sz="1800" dirty="0" smtClean="0">
              <a:effectLst/>
              <a:latin typeface="Times New Roman" pitchFamily="18" charset="0"/>
              <a:cs typeface="Times New Roman" pitchFamily="18" charset="0"/>
            </a:rPr>
            <a:t>-рами</a:t>
          </a:r>
          <a:endParaRPr lang="ru-RU" sz="18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C051AB4-09D7-4E49-BB04-81F9A0B2928D}" type="parTrans" cxnId="{3634E4F2-91BE-4436-8429-F126B28437F6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8E5F312-71BD-44CA-8282-E15ECCEF3C19}" type="sibTrans" cxnId="{3634E4F2-91BE-4436-8429-F126B28437F6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B43E8CC-2D0A-4C05-9D68-6A90E5F2787D}">
      <dgm:prSet phldrT="[Текст]" custT="1"/>
      <dgm:spPr>
        <a:effectLst/>
      </dgm:spPr>
      <dgm:t>
        <a:bodyPr/>
        <a:lstStyle/>
        <a:p>
          <a:r>
            <a:rPr lang="ru-RU" sz="1400" dirty="0" err="1" smtClean="0">
              <a:effectLst/>
              <a:latin typeface="Times New Roman" pitchFamily="18" charset="0"/>
              <a:cs typeface="Times New Roman" pitchFamily="18" charset="0"/>
            </a:rPr>
            <a:t>Приори-тетные</a:t>
          </a: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effectLst/>
              <a:latin typeface="Times New Roman" pitchFamily="18" charset="0"/>
              <a:cs typeface="Times New Roman" pitchFamily="18" charset="0"/>
            </a:rPr>
            <a:t>инвести-ционные</a:t>
          </a: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 проекты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43E738A-BAA7-42C0-A0E0-C083F3A7F66A}" type="sibTrans" cxnId="{2628C6B8-1528-46F6-BAC2-21A42DAE4AA8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0B702D-FEA7-4192-B933-AE203EB0BAC0}" type="parTrans" cxnId="{2628C6B8-1528-46F6-BAC2-21A42DAE4AA8}">
      <dgm:prSet/>
      <dgm:spPr/>
      <dgm:t>
        <a:bodyPr/>
        <a:lstStyle/>
        <a:p>
          <a:endParaRPr lang="ru-RU" sz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6985D33-3121-42BF-AD18-75D572D8B5A0}" type="pres">
      <dgm:prSet presAssocID="{1F3F1709-31DF-4AF4-B221-2D4F5E6859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BF104F-9F07-4ED2-9FA7-3B1590C8340E}" type="pres">
      <dgm:prSet presAssocID="{19B7513E-561C-4C5C-8FDB-DEA951EC3B68}" presName="linNode" presStyleCnt="0"/>
      <dgm:spPr/>
    </dgm:pt>
    <dgm:pt modelId="{80D55EE6-FC65-43DE-B402-7244D7E1365C}" type="pres">
      <dgm:prSet presAssocID="{19B7513E-561C-4C5C-8FDB-DEA951EC3B68}" presName="parentShp" presStyleLbl="node1" presStyleIdx="0" presStyleCnt="1" custScaleY="89889" custLinFactNeighborX="-1345" custLinFactNeighborY="5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816DF-74B4-4712-B0E4-4749609718FF}" type="pres">
      <dgm:prSet presAssocID="{19B7513E-561C-4C5C-8FDB-DEA951EC3B68}" presName="childShp" presStyleLbl="bgAccFollowNode1" presStyleIdx="0" presStyleCnt="1" custScaleX="76608" custScaleY="47906" custLinFactNeighborX="-2715" custLinFactNeighborY="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2D5AD-2480-4C10-A01C-060A5243FB6B}" type="presOf" srcId="{AB43E8CC-2D0A-4C05-9D68-6A90E5F2787D}" destId="{982816DF-74B4-4712-B0E4-4749609718FF}" srcOrd="0" destOrd="0" presId="urn:microsoft.com/office/officeart/2005/8/layout/vList6"/>
    <dgm:cxn modelId="{AA911041-3206-42F8-AE57-136B47FDD29D}" type="presOf" srcId="{19B7513E-561C-4C5C-8FDB-DEA951EC3B68}" destId="{80D55EE6-FC65-43DE-B402-7244D7E1365C}" srcOrd="0" destOrd="0" presId="urn:microsoft.com/office/officeart/2005/8/layout/vList6"/>
    <dgm:cxn modelId="{2628C6B8-1528-46F6-BAC2-21A42DAE4AA8}" srcId="{19B7513E-561C-4C5C-8FDB-DEA951EC3B68}" destId="{AB43E8CC-2D0A-4C05-9D68-6A90E5F2787D}" srcOrd="0" destOrd="0" parTransId="{AD0B702D-FEA7-4192-B933-AE203EB0BAC0}" sibTransId="{143E738A-BAA7-42C0-A0E0-C083F3A7F66A}"/>
    <dgm:cxn modelId="{3634E4F2-91BE-4436-8429-F126B28437F6}" srcId="{1F3F1709-31DF-4AF4-B221-2D4F5E6859E2}" destId="{19B7513E-561C-4C5C-8FDB-DEA951EC3B68}" srcOrd="0" destOrd="0" parTransId="{2C051AB4-09D7-4E49-BB04-81F9A0B2928D}" sibTransId="{48E5F312-71BD-44CA-8282-E15ECCEF3C19}"/>
    <dgm:cxn modelId="{10E5CB78-A228-45C7-8ABE-FE1572283742}" type="presOf" srcId="{1F3F1709-31DF-4AF4-B221-2D4F5E6859E2}" destId="{46985D33-3121-42BF-AD18-75D572D8B5A0}" srcOrd="0" destOrd="0" presId="urn:microsoft.com/office/officeart/2005/8/layout/vList6"/>
    <dgm:cxn modelId="{96BC7438-FE1A-438A-B51C-A666B6E4DA32}" type="presParOf" srcId="{46985D33-3121-42BF-AD18-75D572D8B5A0}" destId="{DFBF104F-9F07-4ED2-9FA7-3B1590C8340E}" srcOrd="0" destOrd="0" presId="urn:microsoft.com/office/officeart/2005/8/layout/vList6"/>
    <dgm:cxn modelId="{AED20371-CB9F-4568-9547-D695AC1F9E9D}" type="presParOf" srcId="{DFBF104F-9F07-4ED2-9FA7-3B1590C8340E}" destId="{80D55EE6-FC65-43DE-B402-7244D7E1365C}" srcOrd="0" destOrd="0" presId="urn:microsoft.com/office/officeart/2005/8/layout/vList6"/>
    <dgm:cxn modelId="{FD18AFB8-2D17-4B25-A5DB-F0A50B9D32AB}" type="presParOf" srcId="{DFBF104F-9F07-4ED2-9FA7-3B1590C8340E}" destId="{982816DF-74B4-4712-B0E4-4749609718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787C74-793E-4201-B28E-AEEE86A9CA25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64A26-6A5C-49B7-BC49-5D4F503C663C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Закон</a:t>
          </a:r>
          <a:endParaRPr lang="ru-RU" sz="3600" b="1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419C9E9-DA5A-4158-B980-5A6584E085A7}" type="parTrans" cxnId="{CF7368CB-D740-4D66-99F8-4D3676C538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A551AD1-7740-4DCE-8B78-0BDB0279EAEE}" type="sibTrans" cxnId="{CF7368CB-D740-4D66-99F8-4D3676C538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D854B19-47D3-4619-A4BA-98FAA8C4CCA1}">
      <dgm:prSet phldrT="[Текст]" custT="1"/>
      <dgm:spPr/>
      <dgm:t>
        <a:bodyPr/>
        <a:lstStyle/>
        <a:p>
          <a:r>
            <a:rPr lang="ru-RU" sz="21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Уполномоченный орган</a:t>
          </a:r>
          <a:endParaRPr lang="ru-RU" sz="2100" b="1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0EB62-045B-4509-A69E-A567A9B96725}" type="parTrans" cxnId="{1AE4EC02-CC1E-428B-BEC9-71B633B437D8}">
      <dgm:prSet/>
      <dgm:spPr/>
      <dgm:t>
        <a:bodyPr/>
        <a:lstStyle/>
        <a:p>
          <a:endParaRPr lang="ru-RU" b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5F9C2C2-5B95-4B48-8338-0290F7C81301}" type="sibTrans" cxnId="{1AE4EC02-CC1E-428B-BEC9-71B633B437D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ED9B14C-BF00-483B-8398-7748ECAEE8FC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Срок предоставления – до 7 лет</a:t>
          </a:r>
          <a:endParaRPr lang="ru-RU" sz="2200" b="1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2B6097D-F1DA-4CF9-9CBB-2316F011CFCB}" type="parTrans" cxnId="{AF3B1914-7859-4FB4-9DDC-312FBC8FCD96}">
      <dgm:prSet/>
      <dgm:spPr/>
      <dgm:t>
        <a:bodyPr/>
        <a:lstStyle/>
        <a:p>
          <a:endParaRPr lang="ru-RU" b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9A8B22F6-1CB9-4615-9EF8-3106E2A8AEB1}" type="sibTrans" cxnId="{AF3B1914-7859-4FB4-9DDC-312FBC8FCD9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4C0C2F-232E-450D-B7E2-7F3F3BD226C0}">
      <dgm:prSet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Процентная ставка - ½ ставки ЦБ РФ</a:t>
          </a:r>
          <a:endParaRPr lang="ru-RU" sz="2000" b="1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EC0B22F-D7A9-45EB-A749-7496025816B7}" type="parTrans" cxnId="{A868EF44-C2F7-4DFE-9FC7-7E81F92F4DE0}">
      <dgm:prSet/>
      <dgm:spPr/>
      <dgm:t>
        <a:bodyPr/>
        <a:lstStyle/>
        <a:p>
          <a:endParaRPr lang="ru-RU" b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E7D1DD9-BD36-4B98-B0CA-014595540E27}" type="sibTrans" cxnId="{A868EF44-C2F7-4DFE-9FC7-7E81F92F4D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542B99-47F4-4359-8103-4CDD410A6E0E}">
      <dgm:prSet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Перечень налогов</a:t>
          </a:r>
          <a:endParaRPr lang="ru-RU" sz="2000" b="1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F5E5630-6C42-463C-A4D0-28C10E602EDC}" type="parTrans" cxnId="{F0371137-F394-437C-A4AE-6AB81E190403}">
      <dgm:prSet/>
      <dgm:spPr/>
      <dgm:t>
        <a:bodyPr/>
        <a:lstStyle/>
        <a:p>
          <a:endParaRPr lang="ru-RU" b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24F92C6-0950-46EE-9BC6-91944C223AFA}" type="sibTrans" cxnId="{F0371137-F394-437C-A4AE-6AB81E19040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9D45CFB-AFF2-439C-977A-38DE0E133551}" type="pres">
      <dgm:prSet presAssocID="{FF787C74-793E-4201-B28E-AEEE86A9CA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B23D4E-E746-49CA-8048-CE4BD20DBEAA}" type="pres">
      <dgm:prSet presAssocID="{63064A26-6A5C-49B7-BC49-5D4F503C663C}" presName="hierRoot1" presStyleCnt="0"/>
      <dgm:spPr/>
    </dgm:pt>
    <dgm:pt modelId="{FBA7778A-BCD2-4793-9AEF-B78B95201889}" type="pres">
      <dgm:prSet presAssocID="{63064A26-6A5C-49B7-BC49-5D4F503C663C}" presName="composite" presStyleCnt="0"/>
      <dgm:spPr/>
    </dgm:pt>
    <dgm:pt modelId="{4CB8473F-930E-42A1-BECF-0B416EF32097}" type="pres">
      <dgm:prSet presAssocID="{63064A26-6A5C-49B7-BC49-5D4F503C663C}" presName="background" presStyleLbl="node0" presStyleIdx="0" presStyleCnt="1"/>
      <dgm:spPr/>
    </dgm:pt>
    <dgm:pt modelId="{7AB00D45-2868-45FA-A8E0-9EE4F26F22AB}" type="pres">
      <dgm:prSet presAssocID="{63064A26-6A5C-49B7-BC49-5D4F503C663C}" presName="text" presStyleLbl="fgAcc0" presStyleIdx="0" presStyleCnt="1" custScaleX="287268" custScaleY="60414" custLinFactNeighborX="10322" custLinFactNeighborY="-95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80471F-7723-48D9-BD0C-B57217544B39}" type="pres">
      <dgm:prSet presAssocID="{63064A26-6A5C-49B7-BC49-5D4F503C663C}" presName="hierChild2" presStyleCnt="0"/>
      <dgm:spPr/>
    </dgm:pt>
    <dgm:pt modelId="{99C5C4F8-47D1-4590-BCBE-A447EED92834}" type="pres">
      <dgm:prSet presAssocID="{3C00EB62-045B-4509-A69E-A567A9B96725}" presName="Name10" presStyleLbl="parChTrans1D2" presStyleIdx="0" presStyleCnt="4"/>
      <dgm:spPr/>
      <dgm:t>
        <a:bodyPr/>
        <a:lstStyle/>
        <a:p>
          <a:endParaRPr lang="ru-RU"/>
        </a:p>
      </dgm:t>
    </dgm:pt>
    <dgm:pt modelId="{5F7C7FE7-F555-417A-A998-6402DC85563B}" type="pres">
      <dgm:prSet presAssocID="{DD854B19-47D3-4619-A4BA-98FAA8C4CCA1}" presName="hierRoot2" presStyleCnt="0"/>
      <dgm:spPr/>
    </dgm:pt>
    <dgm:pt modelId="{4832381A-3C3B-4193-81C8-D3F4EC8DBB42}" type="pres">
      <dgm:prSet presAssocID="{DD854B19-47D3-4619-A4BA-98FAA8C4CCA1}" presName="composite2" presStyleCnt="0"/>
      <dgm:spPr/>
    </dgm:pt>
    <dgm:pt modelId="{2455515B-3053-405F-84D2-B0DD83D9C99D}" type="pres">
      <dgm:prSet presAssocID="{DD854B19-47D3-4619-A4BA-98FAA8C4CCA1}" presName="background2" presStyleLbl="node2" presStyleIdx="0" presStyleCnt="4"/>
      <dgm:spPr/>
    </dgm:pt>
    <dgm:pt modelId="{5E3445A2-B1AE-46EB-958D-2DB763596CED}" type="pres">
      <dgm:prSet presAssocID="{DD854B19-47D3-4619-A4BA-98FAA8C4CCA1}" presName="text2" presStyleLbl="fgAcc2" presStyleIdx="0" presStyleCnt="4" custScaleX="174493" custScaleY="172869" custLinFactNeighborX="5862" custLinFactNeighborY="-6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E0705C-C7AD-4F94-87F2-77FCB21C557C}" type="pres">
      <dgm:prSet presAssocID="{DD854B19-47D3-4619-A4BA-98FAA8C4CCA1}" presName="hierChild3" presStyleCnt="0"/>
      <dgm:spPr/>
    </dgm:pt>
    <dgm:pt modelId="{2FC39067-3BA1-4B19-AA70-06FD9940D365}" type="pres">
      <dgm:prSet presAssocID="{0F5E5630-6C42-463C-A4D0-28C10E602EDC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9CFD275-7FD1-4674-AFF7-CDB7F096A34B}" type="pres">
      <dgm:prSet presAssocID="{E2542B99-47F4-4359-8103-4CDD410A6E0E}" presName="hierRoot2" presStyleCnt="0"/>
      <dgm:spPr/>
    </dgm:pt>
    <dgm:pt modelId="{A90296AF-EB2E-4DE8-A69F-13DA8237AB0C}" type="pres">
      <dgm:prSet presAssocID="{E2542B99-47F4-4359-8103-4CDD410A6E0E}" presName="composite2" presStyleCnt="0"/>
      <dgm:spPr/>
    </dgm:pt>
    <dgm:pt modelId="{3B5CA052-FF8D-46EE-9E5A-92FE4AAEF3D3}" type="pres">
      <dgm:prSet presAssocID="{E2542B99-47F4-4359-8103-4CDD410A6E0E}" presName="background2" presStyleLbl="node2" presStyleIdx="1" presStyleCnt="4"/>
      <dgm:spPr/>
    </dgm:pt>
    <dgm:pt modelId="{B3601BB9-DC2C-4147-AF2C-EDFDA2795CFC}" type="pres">
      <dgm:prSet presAssocID="{E2542B99-47F4-4359-8103-4CDD410A6E0E}" presName="text2" presStyleLbl="fgAcc2" presStyleIdx="1" presStyleCnt="4" custScaleX="111837" custScaleY="169201" custLinFactNeighborX="2526" custLinFactNeighborY="-6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80033-99EE-4926-A59B-7FF179F49EF6}" type="pres">
      <dgm:prSet presAssocID="{E2542B99-47F4-4359-8103-4CDD410A6E0E}" presName="hierChild3" presStyleCnt="0"/>
      <dgm:spPr/>
    </dgm:pt>
    <dgm:pt modelId="{3C986744-8D78-4ED9-B202-5F1937420C9C}" type="pres">
      <dgm:prSet presAssocID="{7EC0B22F-D7A9-45EB-A749-7496025816B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407F3C2-721F-454F-82CF-D7A5C6187A41}" type="pres">
      <dgm:prSet presAssocID="{A14C0C2F-232E-450D-B7E2-7F3F3BD226C0}" presName="hierRoot2" presStyleCnt="0"/>
      <dgm:spPr/>
    </dgm:pt>
    <dgm:pt modelId="{23FC3B12-5400-4A5D-AC40-ACC0FACF79E9}" type="pres">
      <dgm:prSet presAssocID="{A14C0C2F-232E-450D-B7E2-7F3F3BD226C0}" presName="composite2" presStyleCnt="0"/>
      <dgm:spPr/>
    </dgm:pt>
    <dgm:pt modelId="{49C11EF4-33C1-48DA-850A-46F4780353CC}" type="pres">
      <dgm:prSet presAssocID="{A14C0C2F-232E-450D-B7E2-7F3F3BD226C0}" presName="background2" presStyleLbl="node2" presStyleIdx="2" presStyleCnt="4"/>
      <dgm:spPr/>
    </dgm:pt>
    <dgm:pt modelId="{C2F59819-2FF4-4969-AE44-86D1A6CA1B9E}" type="pres">
      <dgm:prSet presAssocID="{A14C0C2F-232E-450D-B7E2-7F3F3BD226C0}" presName="text2" presStyleLbl="fgAcc2" presStyleIdx="2" presStyleCnt="4" custScaleX="126971" custScaleY="171983" custLinFactNeighborX="-182" custLinFactNeighborY="-6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70DF84-2FE2-4D75-8CCF-2F7F8CBC7235}" type="pres">
      <dgm:prSet presAssocID="{A14C0C2F-232E-450D-B7E2-7F3F3BD226C0}" presName="hierChild3" presStyleCnt="0"/>
      <dgm:spPr/>
    </dgm:pt>
    <dgm:pt modelId="{B6BC4574-EFE1-4E17-BEC1-1E7F43E68B9B}" type="pres">
      <dgm:prSet presAssocID="{12B6097D-F1DA-4CF9-9CBB-2316F011CFCB}" presName="Name10" presStyleLbl="parChTrans1D2" presStyleIdx="3" presStyleCnt="4"/>
      <dgm:spPr/>
      <dgm:t>
        <a:bodyPr/>
        <a:lstStyle/>
        <a:p>
          <a:endParaRPr lang="ru-RU"/>
        </a:p>
      </dgm:t>
    </dgm:pt>
    <dgm:pt modelId="{447C0554-5CDB-4372-9CF3-84CCB8DF027D}" type="pres">
      <dgm:prSet presAssocID="{5ED9B14C-BF00-483B-8398-7748ECAEE8FC}" presName="hierRoot2" presStyleCnt="0"/>
      <dgm:spPr/>
    </dgm:pt>
    <dgm:pt modelId="{4BDD5179-CEDB-4933-9DD6-6F8AA85162D1}" type="pres">
      <dgm:prSet presAssocID="{5ED9B14C-BF00-483B-8398-7748ECAEE8FC}" presName="composite2" presStyleCnt="0"/>
      <dgm:spPr/>
    </dgm:pt>
    <dgm:pt modelId="{89328C05-2E8F-4530-8735-60F6EE350B0E}" type="pres">
      <dgm:prSet presAssocID="{5ED9B14C-BF00-483B-8398-7748ECAEE8FC}" presName="background2" presStyleLbl="node2" presStyleIdx="3" presStyleCnt="4"/>
      <dgm:spPr/>
    </dgm:pt>
    <dgm:pt modelId="{6EB1E2ED-BFE9-4053-A902-889CED4EEEBF}" type="pres">
      <dgm:prSet presAssocID="{5ED9B14C-BF00-483B-8398-7748ECAEE8FC}" presName="text2" presStyleLbl="fgAcc2" presStyleIdx="3" presStyleCnt="4" custAng="0" custScaleX="165940" custScaleY="168815" custLinFactNeighborX="-11132" custLinFactNeighborY="-64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C8DB23-2C60-433C-9805-73C8129BA79B}" type="pres">
      <dgm:prSet presAssocID="{5ED9B14C-BF00-483B-8398-7748ECAEE8FC}" presName="hierChild3" presStyleCnt="0"/>
      <dgm:spPr/>
    </dgm:pt>
  </dgm:ptLst>
  <dgm:cxnLst>
    <dgm:cxn modelId="{A3A86529-1AF2-47B5-809E-67DAD7ED3011}" type="presOf" srcId="{0F5E5630-6C42-463C-A4D0-28C10E602EDC}" destId="{2FC39067-3BA1-4B19-AA70-06FD9940D365}" srcOrd="0" destOrd="0" presId="urn:microsoft.com/office/officeart/2005/8/layout/hierarchy1"/>
    <dgm:cxn modelId="{85F8957C-4997-49C7-B44C-8247786CF2C8}" type="presOf" srcId="{12B6097D-F1DA-4CF9-9CBB-2316F011CFCB}" destId="{B6BC4574-EFE1-4E17-BEC1-1E7F43E68B9B}" srcOrd="0" destOrd="0" presId="urn:microsoft.com/office/officeart/2005/8/layout/hierarchy1"/>
    <dgm:cxn modelId="{987D5F9B-576B-47CC-B101-2385FD33667A}" type="presOf" srcId="{7EC0B22F-D7A9-45EB-A749-7496025816B7}" destId="{3C986744-8D78-4ED9-B202-5F1937420C9C}" srcOrd="0" destOrd="0" presId="urn:microsoft.com/office/officeart/2005/8/layout/hierarchy1"/>
    <dgm:cxn modelId="{B43E6C0E-025E-4E9E-9BCF-5CAE07FA4D48}" type="presOf" srcId="{A14C0C2F-232E-450D-B7E2-7F3F3BD226C0}" destId="{C2F59819-2FF4-4969-AE44-86D1A6CA1B9E}" srcOrd="0" destOrd="0" presId="urn:microsoft.com/office/officeart/2005/8/layout/hierarchy1"/>
    <dgm:cxn modelId="{A868EF44-C2F7-4DFE-9FC7-7E81F92F4DE0}" srcId="{63064A26-6A5C-49B7-BC49-5D4F503C663C}" destId="{A14C0C2F-232E-450D-B7E2-7F3F3BD226C0}" srcOrd="2" destOrd="0" parTransId="{7EC0B22F-D7A9-45EB-A749-7496025816B7}" sibTransId="{7E7D1DD9-BD36-4B98-B0CA-014595540E27}"/>
    <dgm:cxn modelId="{28F6B7B2-1CDE-426D-A719-733A5E1F669E}" type="presOf" srcId="{DD854B19-47D3-4619-A4BA-98FAA8C4CCA1}" destId="{5E3445A2-B1AE-46EB-958D-2DB763596CED}" srcOrd="0" destOrd="0" presId="urn:microsoft.com/office/officeart/2005/8/layout/hierarchy1"/>
    <dgm:cxn modelId="{F0371137-F394-437C-A4AE-6AB81E190403}" srcId="{63064A26-6A5C-49B7-BC49-5D4F503C663C}" destId="{E2542B99-47F4-4359-8103-4CDD410A6E0E}" srcOrd="1" destOrd="0" parTransId="{0F5E5630-6C42-463C-A4D0-28C10E602EDC}" sibTransId="{324F92C6-0950-46EE-9BC6-91944C223AFA}"/>
    <dgm:cxn modelId="{30C3E3B4-8B15-453C-83DF-82F9439CBBD4}" type="presOf" srcId="{FF787C74-793E-4201-B28E-AEEE86A9CA25}" destId="{99D45CFB-AFF2-439C-977A-38DE0E133551}" srcOrd="0" destOrd="0" presId="urn:microsoft.com/office/officeart/2005/8/layout/hierarchy1"/>
    <dgm:cxn modelId="{42DC2EAB-8118-4EBB-AD2C-B1DC99759975}" type="presOf" srcId="{E2542B99-47F4-4359-8103-4CDD410A6E0E}" destId="{B3601BB9-DC2C-4147-AF2C-EDFDA2795CFC}" srcOrd="0" destOrd="0" presId="urn:microsoft.com/office/officeart/2005/8/layout/hierarchy1"/>
    <dgm:cxn modelId="{CF57CC10-44F7-476D-AA2F-AEB87D2A71B9}" type="presOf" srcId="{63064A26-6A5C-49B7-BC49-5D4F503C663C}" destId="{7AB00D45-2868-45FA-A8E0-9EE4F26F22AB}" srcOrd="0" destOrd="0" presId="urn:microsoft.com/office/officeart/2005/8/layout/hierarchy1"/>
    <dgm:cxn modelId="{B9DF3785-A63E-472A-95D2-B8E45C1DDFB6}" type="presOf" srcId="{3C00EB62-045B-4509-A69E-A567A9B96725}" destId="{99C5C4F8-47D1-4590-BCBE-A447EED92834}" srcOrd="0" destOrd="0" presId="urn:microsoft.com/office/officeart/2005/8/layout/hierarchy1"/>
    <dgm:cxn modelId="{CF7368CB-D740-4D66-99F8-4D3676C538C6}" srcId="{FF787C74-793E-4201-B28E-AEEE86A9CA25}" destId="{63064A26-6A5C-49B7-BC49-5D4F503C663C}" srcOrd="0" destOrd="0" parTransId="{7419C9E9-DA5A-4158-B980-5A6584E085A7}" sibTransId="{1A551AD1-7740-4DCE-8B78-0BDB0279EAEE}"/>
    <dgm:cxn modelId="{1AE4EC02-CC1E-428B-BEC9-71B633B437D8}" srcId="{63064A26-6A5C-49B7-BC49-5D4F503C663C}" destId="{DD854B19-47D3-4619-A4BA-98FAA8C4CCA1}" srcOrd="0" destOrd="0" parTransId="{3C00EB62-045B-4509-A69E-A567A9B96725}" sibTransId="{B5F9C2C2-5B95-4B48-8338-0290F7C81301}"/>
    <dgm:cxn modelId="{D03B5544-0E00-42B0-84ED-3E79AAB80AAF}" type="presOf" srcId="{5ED9B14C-BF00-483B-8398-7748ECAEE8FC}" destId="{6EB1E2ED-BFE9-4053-A902-889CED4EEEBF}" srcOrd="0" destOrd="0" presId="urn:microsoft.com/office/officeart/2005/8/layout/hierarchy1"/>
    <dgm:cxn modelId="{AF3B1914-7859-4FB4-9DDC-312FBC8FCD96}" srcId="{63064A26-6A5C-49B7-BC49-5D4F503C663C}" destId="{5ED9B14C-BF00-483B-8398-7748ECAEE8FC}" srcOrd="3" destOrd="0" parTransId="{12B6097D-F1DA-4CF9-9CBB-2316F011CFCB}" sibTransId="{9A8B22F6-1CB9-4615-9EF8-3106E2A8AEB1}"/>
    <dgm:cxn modelId="{7D808103-2FD8-4155-95FD-E3867E2CA3BD}" type="presParOf" srcId="{99D45CFB-AFF2-439C-977A-38DE0E133551}" destId="{D4B23D4E-E746-49CA-8048-CE4BD20DBEAA}" srcOrd="0" destOrd="0" presId="urn:microsoft.com/office/officeart/2005/8/layout/hierarchy1"/>
    <dgm:cxn modelId="{7216C625-5375-44B5-88AE-650A60E3033D}" type="presParOf" srcId="{D4B23D4E-E746-49CA-8048-CE4BD20DBEAA}" destId="{FBA7778A-BCD2-4793-9AEF-B78B95201889}" srcOrd="0" destOrd="0" presId="urn:microsoft.com/office/officeart/2005/8/layout/hierarchy1"/>
    <dgm:cxn modelId="{B8B51971-B687-4D37-9B17-66D79D15E63A}" type="presParOf" srcId="{FBA7778A-BCD2-4793-9AEF-B78B95201889}" destId="{4CB8473F-930E-42A1-BECF-0B416EF32097}" srcOrd="0" destOrd="0" presId="urn:microsoft.com/office/officeart/2005/8/layout/hierarchy1"/>
    <dgm:cxn modelId="{5CA2D2A0-674D-4C32-B7E6-B10EAB801808}" type="presParOf" srcId="{FBA7778A-BCD2-4793-9AEF-B78B95201889}" destId="{7AB00D45-2868-45FA-A8E0-9EE4F26F22AB}" srcOrd="1" destOrd="0" presId="urn:microsoft.com/office/officeart/2005/8/layout/hierarchy1"/>
    <dgm:cxn modelId="{A0858B7A-882A-46CF-9F8B-BCFB208EBF0A}" type="presParOf" srcId="{D4B23D4E-E746-49CA-8048-CE4BD20DBEAA}" destId="{5F80471F-7723-48D9-BD0C-B57217544B39}" srcOrd="1" destOrd="0" presId="urn:microsoft.com/office/officeart/2005/8/layout/hierarchy1"/>
    <dgm:cxn modelId="{6CD0BAF7-3B2C-48F7-A6C8-554B0D82F583}" type="presParOf" srcId="{5F80471F-7723-48D9-BD0C-B57217544B39}" destId="{99C5C4F8-47D1-4590-BCBE-A447EED92834}" srcOrd="0" destOrd="0" presId="urn:microsoft.com/office/officeart/2005/8/layout/hierarchy1"/>
    <dgm:cxn modelId="{CB357F37-5FE2-434D-AE5E-DEB37B662978}" type="presParOf" srcId="{5F80471F-7723-48D9-BD0C-B57217544B39}" destId="{5F7C7FE7-F555-417A-A998-6402DC85563B}" srcOrd="1" destOrd="0" presId="urn:microsoft.com/office/officeart/2005/8/layout/hierarchy1"/>
    <dgm:cxn modelId="{E396C0CF-5581-45C8-8994-C63CDD4D2D45}" type="presParOf" srcId="{5F7C7FE7-F555-417A-A998-6402DC85563B}" destId="{4832381A-3C3B-4193-81C8-D3F4EC8DBB42}" srcOrd="0" destOrd="0" presId="urn:microsoft.com/office/officeart/2005/8/layout/hierarchy1"/>
    <dgm:cxn modelId="{87CFB35B-4366-4381-84CD-0ACBA89210A2}" type="presParOf" srcId="{4832381A-3C3B-4193-81C8-D3F4EC8DBB42}" destId="{2455515B-3053-405F-84D2-B0DD83D9C99D}" srcOrd="0" destOrd="0" presId="urn:microsoft.com/office/officeart/2005/8/layout/hierarchy1"/>
    <dgm:cxn modelId="{BDD404C2-F1F9-44CD-A8F2-C572D5FFADD9}" type="presParOf" srcId="{4832381A-3C3B-4193-81C8-D3F4EC8DBB42}" destId="{5E3445A2-B1AE-46EB-958D-2DB763596CED}" srcOrd="1" destOrd="0" presId="urn:microsoft.com/office/officeart/2005/8/layout/hierarchy1"/>
    <dgm:cxn modelId="{C5C09E0B-0802-4DA9-AD4B-26CAFB2DAB7E}" type="presParOf" srcId="{5F7C7FE7-F555-417A-A998-6402DC85563B}" destId="{C2E0705C-C7AD-4F94-87F2-77FCB21C557C}" srcOrd="1" destOrd="0" presId="urn:microsoft.com/office/officeart/2005/8/layout/hierarchy1"/>
    <dgm:cxn modelId="{6195D529-0D16-42F0-8CA6-0E4F43C36831}" type="presParOf" srcId="{5F80471F-7723-48D9-BD0C-B57217544B39}" destId="{2FC39067-3BA1-4B19-AA70-06FD9940D365}" srcOrd="2" destOrd="0" presId="urn:microsoft.com/office/officeart/2005/8/layout/hierarchy1"/>
    <dgm:cxn modelId="{1686713B-FBF6-4436-8F4D-E1E1DD582599}" type="presParOf" srcId="{5F80471F-7723-48D9-BD0C-B57217544B39}" destId="{A9CFD275-7FD1-4674-AFF7-CDB7F096A34B}" srcOrd="3" destOrd="0" presId="urn:microsoft.com/office/officeart/2005/8/layout/hierarchy1"/>
    <dgm:cxn modelId="{AA1562A8-AD90-4CC6-96D6-85D84DCB4589}" type="presParOf" srcId="{A9CFD275-7FD1-4674-AFF7-CDB7F096A34B}" destId="{A90296AF-EB2E-4DE8-A69F-13DA8237AB0C}" srcOrd="0" destOrd="0" presId="urn:microsoft.com/office/officeart/2005/8/layout/hierarchy1"/>
    <dgm:cxn modelId="{09CFA81D-69AE-46F1-BD37-56F545E42EDF}" type="presParOf" srcId="{A90296AF-EB2E-4DE8-A69F-13DA8237AB0C}" destId="{3B5CA052-FF8D-46EE-9E5A-92FE4AAEF3D3}" srcOrd="0" destOrd="0" presId="urn:microsoft.com/office/officeart/2005/8/layout/hierarchy1"/>
    <dgm:cxn modelId="{0ED65AE1-A571-4EEE-B0B6-537F479F4057}" type="presParOf" srcId="{A90296AF-EB2E-4DE8-A69F-13DA8237AB0C}" destId="{B3601BB9-DC2C-4147-AF2C-EDFDA2795CFC}" srcOrd="1" destOrd="0" presId="urn:microsoft.com/office/officeart/2005/8/layout/hierarchy1"/>
    <dgm:cxn modelId="{F51CB850-49C9-40BC-96B9-8065EC5C67F6}" type="presParOf" srcId="{A9CFD275-7FD1-4674-AFF7-CDB7F096A34B}" destId="{FC580033-99EE-4926-A59B-7FF179F49EF6}" srcOrd="1" destOrd="0" presId="urn:microsoft.com/office/officeart/2005/8/layout/hierarchy1"/>
    <dgm:cxn modelId="{D04DEC93-10E3-4265-B2EB-D15DCDF6F663}" type="presParOf" srcId="{5F80471F-7723-48D9-BD0C-B57217544B39}" destId="{3C986744-8D78-4ED9-B202-5F1937420C9C}" srcOrd="4" destOrd="0" presId="urn:microsoft.com/office/officeart/2005/8/layout/hierarchy1"/>
    <dgm:cxn modelId="{59C449FA-6811-40DA-B91B-48C63EAA0F1B}" type="presParOf" srcId="{5F80471F-7723-48D9-BD0C-B57217544B39}" destId="{A407F3C2-721F-454F-82CF-D7A5C6187A41}" srcOrd="5" destOrd="0" presId="urn:microsoft.com/office/officeart/2005/8/layout/hierarchy1"/>
    <dgm:cxn modelId="{C73A560E-B474-47C9-AD18-04F1D89CB2B2}" type="presParOf" srcId="{A407F3C2-721F-454F-82CF-D7A5C6187A41}" destId="{23FC3B12-5400-4A5D-AC40-ACC0FACF79E9}" srcOrd="0" destOrd="0" presId="urn:microsoft.com/office/officeart/2005/8/layout/hierarchy1"/>
    <dgm:cxn modelId="{F2F0DC51-D504-4765-9A24-7B7A3E1A2B56}" type="presParOf" srcId="{23FC3B12-5400-4A5D-AC40-ACC0FACF79E9}" destId="{49C11EF4-33C1-48DA-850A-46F4780353CC}" srcOrd="0" destOrd="0" presId="urn:microsoft.com/office/officeart/2005/8/layout/hierarchy1"/>
    <dgm:cxn modelId="{F3AD2CA9-A1BC-4F05-BB58-111BF34CB0C5}" type="presParOf" srcId="{23FC3B12-5400-4A5D-AC40-ACC0FACF79E9}" destId="{C2F59819-2FF4-4969-AE44-86D1A6CA1B9E}" srcOrd="1" destOrd="0" presId="urn:microsoft.com/office/officeart/2005/8/layout/hierarchy1"/>
    <dgm:cxn modelId="{D9033CF9-5A21-4B4B-9970-CF012D766566}" type="presParOf" srcId="{A407F3C2-721F-454F-82CF-D7A5C6187A41}" destId="{E270DF84-2FE2-4D75-8CCF-2F7F8CBC7235}" srcOrd="1" destOrd="0" presId="urn:microsoft.com/office/officeart/2005/8/layout/hierarchy1"/>
    <dgm:cxn modelId="{CDEDCCD7-553E-426E-856D-EBE73FDC2AAA}" type="presParOf" srcId="{5F80471F-7723-48D9-BD0C-B57217544B39}" destId="{B6BC4574-EFE1-4E17-BEC1-1E7F43E68B9B}" srcOrd="6" destOrd="0" presId="urn:microsoft.com/office/officeart/2005/8/layout/hierarchy1"/>
    <dgm:cxn modelId="{93AF9CB9-297C-459C-BDFA-B47EE834335C}" type="presParOf" srcId="{5F80471F-7723-48D9-BD0C-B57217544B39}" destId="{447C0554-5CDB-4372-9CF3-84CCB8DF027D}" srcOrd="7" destOrd="0" presId="urn:microsoft.com/office/officeart/2005/8/layout/hierarchy1"/>
    <dgm:cxn modelId="{5D0FB6D3-8359-41DC-9643-BE0E3D261CE9}" type="presParOf" srcId="{447C0554-5CDB-4372-9CF3-84CCB8DF027D}" destId="{4BDD5179-CEDB-4933-9DD6-6F8AA85162D1}" srcOrd="0" destOrd="0" presId="urn:microsoft.com/office/officeart/2005/8/layout/hierarchy1"/>
    <dgm:cxn modelId="{12246884-68CE-49F8-A89C-2BB53C2B5C87}" type="presParOf" srcId="{4BDD5179-CEDB-4933-9DD6-6F8AA85162D1}" destId="{89328C05-2E8F-4530-8735-60F6EE350B0E}" srcOrd="0" destOrd="0" presId="urn:microsoft.com/office/officeart/2005/8/layout/hierarchy1"/>
    <dgm:cxn modelId="{3095F686-8C96-441C-8571-44C661362DA9}" type="presParOf" srcId="{4BDD5179-CEDB-4933-9DD6-6F8AA85162D1}" destId="{6EB1E2ED-BFE9-4053-A902-889CED4EEEBF}" srcOrd="1" destOrd="0" presId="urn:microsoft.com/office/officeart/2005/8/layout/hierarchy1"/>
    <dgm:cxn modelId="{C6A9BF83-6C88-43AD-8EAD-8EA65AB6CE4F}" type="presParOf" srcId="{447C0554-5CDB-4372-9CF3-84CCB8DF027D}" destId="{01C8DB23-2C60-433C-9805-73C8129BA79B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62D667-E0BD-43F1-9C56-AE532A20BE49}" type="doc">
      <dgm:prSet loTypeId="urn:microsoft.com/office/officeart/2005/8/layout/orgChart1" loCatId="hierarchy" qsTypeId="urn:microsoft.com/office/officeart/2005/8/quickstyle/3d1" qsCatId="3D" csTypeId="urn:microsoft.com/office/officeart/2005/8/colors/accent3_1" csCatId="accent3" phldr="1"/>
      <dgm:spPr/>
    </dgm:pt>
    <dgm:pt modelId="{814E375C-36EC-4DD7-9539-CBF2FF59C31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Закон РТ «Об инновационной деятельности в Республике Татарстан»</a:t>
          </a:r>
        </a:p>
      </dgm:t>
    </dgm:pt>
    <dgm:pt modelId="{A80CCA9F-BAF5-4E24-A565-59E1A5C26F05}" type="parTrans" cxnId="{7BC755AC-4063-4B22-B7A0-A8772AFCB1E0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</a:endParaRPr>
        </a:p>
      </dgm:t>
    </dgm:pt>
    <dgm:pt modelId="{347ABC1A-3F85-4AE8-A83E-293D3D64EF9B}" type="sibTrans" cxnId="{7BC755AC-4063-4B22-B7A0-A8772AFCB1E0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</a:endParaRPr>
        </a:p>
      </dgm:t>
    </dgm:pt>
    <dgm:pt modelId="{6B12B3D7-4F25-4C46-B680-430092E78DE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Глоссарий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понятий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и терминов</a:t>
          </a:r>
          <a:endParaRPr kumimoji="0" lang="ru-RU" sz="1800" b="1" i="0" u="none" strike="noStrike" cap="none" normalizeH="0" baseline="0" dirty="0" smtClean="0">
            <a:ln/>
            <a:effectLst/>
            <a:latin typeface="+mn-lt"/>
          </a:endParaRPr>
        </a:p>
      </dgm:t>
    </dgm:pt>
    <dgm:pt modelId="{8842CAE6-18AB-436F-BAB6-2BCD0889D507}" type="parTrans" cxnId="{AADED2E3-F586-499D-947D-5D154107298A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7F3ABB41-A4F7-423F-BB9F-04DD26EA0E7E}" type="sibTrans" cxnId="{AADED2E3-F586-499D-947D-5D154107298A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</a:endParaRPr>
        </a:p>
      </dgm:t>
    </dgm:pt>
    <dgm:pt modelId="{BDE4F306-0B0E-4F31-80FB-19474A9E9E9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Разграничение полномочий органов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err="1" smtClean="0">
              <a:ln w="18415" cmpd="sng">
                <a:prstDash val="solid"/>
              </a:ln>
              <a:effectLst/>
              <a:latin typeface="+mn-lt"/>
            </a:rPr>
            <a:t>госвласти</a:t>
          </a:r>
          <a:endParaRPr kumimoji="0" lang="ru-RU" sz="1800" b="1" i="0" u="none" strike="noStrike" cap="none" spc="0" normalizeH="0" baseline="0" dirty="0" smtClean="0">
            <a:ln w="18415" cmpd="sng">
              <a:prstDash val="solid"/>
            </a:ln>
            <a:effectLst/>
            <a:latin typeface="+mn-lt"/>
          </a:endParaRPr>
        </a:p>
      </dgm:t>
    </dgm:pt>
    <dgm:pt modelId="{8E49CB35-4CD8-4A2B-83BA-37B433B0434B}" type="parTrans" cxnId="{99EDCEB7-5A5C-48D0-BB30-702B703D5434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E23870B8-F178-4E21-ABD7-9FE550E1EFAF}" type="sibTrans" cxnId="{99EDCEB7-5A5C-48D0-BB30-702B703D5434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</a:endParaRPr>
        </a:p>
      </dgm:t>
    </dgm:pt>
    <dgm:pt modelId="{400E6A63-93DB-40A0-8629-FF41D36C1F3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Госрегулирование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инновационной сферы</a:t>
          </a:r>
        </a:p>
      </dgm:t>
    </dgm:pt>
    <dgm:pt modelId="{8FBCBE8A-24EC-407D-BBD7-B977A2D28E88}" type="parTrans" cxnId="{CA1B072C-2F59-454E-8B2B-2E634699BBAC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0B7A3EAF-8995-4900-82F1-3B0DD1033315}" type="sibTrans" cxnId="{CA1B072C-2F59-454E-8B2B-2E634699BBAC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</a:endParaRPr>
        </a:p>
      </dgm:t>
    </dgm:pt>
    <dgm:pt modelId="{026E23C7-4999-4BAE-9F70-5865F7052CF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Господдержка инновационной деятельности</a:t>
          </a:r>
        </a:p>
      </dgm:t>
    </dgm:pt>
    <dgm:pt modelId="{F9A178F8-AA79-49CB-AB99-010F6B1500EA}" type="parTrans" cxnId="{093F28B3-8F7A-4F35-924C-CB8EE6C44192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  <a:latin typeface="+mn-lt"/>
          </a:endParaRPr>
        </a:p>
      </dgm:t>
    </dgm:pt>
    <dgm:pt modelId="{9EFB4BD5-5392-47EA-B642-9511D877781C}" type="sibTrans" cxnId="{093F28B3-8F7A-4F35-924C-CB8EE6C44192}">
      <dgm:prSet/>
      <dgm:spPr/>
      <dgm:t>
        <a:bodyPr/>
        <a:lstStyle/>
        <a:p>
          <a:endParaRPr lang="ru-RU" sz="4000">
            <a:solidFill>
              <a:schemeClr val="bg2">
                <a:lumMod val="25000"/>
              </a:schemeClr>
            </a:solidFill>
          </a:endParaRPr>
        </a:p>
      </dgm:t>
    </dgm:pt>
    <dgm:pt modelId="{AF8FC54B-98F7-4A4E-9740-ACFCF4E73A11}" type="pres">
      <dgm:prSet presAssocID="{A662D667-E0BD-43F1-9C56-AE532A20BE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27E947-0FE3-413F-8404-3EB7C28BD86E}" type="pres">
      <dgm:prSet presAssocID="{814E375C-36EC-4DD7-9539-CBF2FF59C313}" presName="hierRoot1" presStyleCnt="0">
        <dgm:presLayoutVars>
          <dgm:hierBranch/>
        </dgm:presLayoutVars>
      </dgm:prSet>
      <dgm:spPr/>
    </dgm:pt>
    <dgm:pt modelId="{BE2A4936-6544-40E1-B46D-2D66C6FCC8A5}" type="pres">
      <dgm:prSet presAssocID="{814E375C-36EC-4DD7-9539-CBF2FF59C313}" presName="rootComposite1" presStyleCnt="0"/>
      <dgm:spPr/>
    </dgm:pt>
    <dgm:pt modelId="{957E4BBF-F9DB-4A3D-85F5-76A722D5112B}" type="pres">
      <dgm:prSet presAssocID="{814E375C-36EC-4DD7-9539-CBF2FF59C313}" presName="rootText1" presStyleLbl="node0" presStyleIdx="0" presStyleCnt="1" custScaleX="531000" custScaleY="124108" custLinFactY="-51508" custLinFactNeighborX="516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02650D-EABA-471B-861D-DE2A10B55798}" type="pres">
      <dgm:prSet presAssocID="{814E375C-36EC-4DD7-9539-CBF2FF59C31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257F00-9C5C-45BF-9CA1-5FF2FBCAE198}" type="pres">
      <dgm:prSet presAssocID="{814E375C-36EC-4DD7-9539-CBF2FF59C313}" presName="hierChild2" presStyleCnt="0"/>
      <dgm:spPr/>
    </dgm:pt>
    <dgm:pt modelId="{C2E7667A-485F-4533-A530-3D4666B88A53}" type="pres">
      <dgm:prSet presAssocID="{8842CAE6-18AB-436F-BAB6-2BCD0889D507}" presName="Name35" presStyleLbl="parChTrans1D2" presStyleIdx="0" presStyleCnt="4"/>
      <dgm:spPr/>
      <dgm:t>
        <a:bodyPr/>
        <a:lstStyle/>
        <a:p>
          <a:endParaRPr lang="ru-RU"/>
        </a:p>
      </dgm:t>
    </dgm:pt>
    <dgm:pt modelId="{9C22964D-9BB5-44CA-AD49-A1B0CA91551C}" type="pres">
      <dgm:prSet presAssocID="{6B12B3D7-4F25-4C46-B680-430092E78DE6}" presName="hierRoot2" presStyleCnt="0">
        <dgm:presLayoutVars>
          <dgm:hierBranch/>
        </dgm:presLayoutVars>
      </dgm:prSet>
      <dgm:spPr/>
    </dgm:pt>
    <dgm:pt modelId="{7F36C20E-8A48-49F6-9984-0C1E7DA65123}" type="pres">
      <dgm:prSet presAssocID="{6B12B3D7-4F25-4C46-B680-430092E78DE6}" presName="rootComposite" presStyleCnt="0"/>
      <dgm:spPr/>
    </dgm:pt>
    <dgm:pt modelId="{915C4743-E2C0-4375-8442-73A4DECBAF1A}" type="pres">
      <dgm:prSet presAssocID="{6B12B3D7-4F25-4C46-B680-430092E78DE6}" presName="rootText" presStyleLbl="node2" presStyleIdx="0" presStyleCnt="4" custScaleX="146498" custScaleY="164902" custLinFactNeighborX="11319" custLinFactNeighborY="3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1CE6BF-21B6-4F7A-9BE7-29483C1658B2}" type="pres">
      <dgm:prSet presAssocID="{6B12B3D7-4F25-4C46-B680-430092E78DE6}" presName="rootConnector" presStyleLbl="node2" presStyleIdx="0" presStyleCnt="4"/>
      <dgm:spPr/>
      <dgm:t>
        <a:bodyPr/>
        <a:lstStyle/>
        <a:p>
          <a:endParaRPr lang="ru-RU"/>
        </a:p>
      </dgm:t>
    </dgm:pt>
    <dgm:pt modelId="{1355CC13-EE2A-459E-ACF8-634495B2A72A}" type="pres">
      <dgm:prSet presAssocID="{6B12B3D7-4F25-4C46-B680-430092E78DE6}" presName="hierChild4" presStyleCnt="0"/>
      <dgm:spPr/>
    </dgm:pt>
    <dgm:pt modelId="{688CB0E4-074A-4F0C-9163-F658E0D1124B}" type="pres">
      <dgm:prSet presAssocID="{6B12B3D7-4F25-4C46-B680-430092E78DE6}" presName="hierChild5" presStyleCnt="0"/>
      <dgm:spPr/>
    </dgm:pt>
    <dgm:pt modelId="{56C1217F-E8C5-4EE9-8A88-B431646AA1DB}" type="pres">
      <dgm:prSet presAssocID="{8E49CB35-4CD8-4A2B-83BA-37B433B0434B}" presName="Name35" presStyleLbl="parChTrans1D2" presStyleIdx="1" presStyleCnt="4"/>
      <dgm:spPr/>
      <dgm:t>
        <a:bodyPr/>
        <a:lstStyle/>
        <a:p>
          <a:endParaRPr lang="ru-RU"/>
        </a:p>
      </dgm:t>
    </dgm:pt>
    <dgm:pt modelId="{BA754997-466F-4012-9E3F-620A126DD249}" type="pres">
      <dgm:prSet presAssocID="{BDE4F306-0B0E-4F31-80FB-19474A9E9E96}" presName="hierRoot2" presStyleCnt="0">
        <dgm:presLayoutVars>
          <dgm:hierBranch/>
        </dgm:presLayoutVars>
      </dgm:prSet>
      <dgm:spPr/>
    </dgm:pt>
    <dgm:pt modelId="{F4F36E7E-DE7E-481E-B08B-376C25175F7B}" type="pres">
      <dgm:prSet presAssocID="{BDE4F306-0B0E-4F31-80FB-19474A9E9E96}" presName="rootComposite" presStyleCnt="0"/>
      <dgm:spPr/>
    </dgm:pt>
    <dgm:pt modelId="{5FF85461-3F35-464F-972A-95D30F3CF18C}" type="pres">
      <dgm:prSet presAssocID="{BDE4F306-0B0E-4F31-80FB-19474A9E9E96}" presName="rootText" presStyleLbl="node2" presStyleIdx="1" presStyleCnt="4" custScaleX="126669" custScaleY="162011" custLinFactNeighborX="10031" custLinFactNeighborY="6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45C6CA-3CC2-4C00-ACB2-CDF4D4EFB834}" type="pres">
      <dgm:prSet presAssocID="{BDE4F306-0B0E-4F31-80FB-19474A9E9E96}" presName="rootConnector" presStyleLbl="node2" presStyleIdx="1" presStyleCnt="4"/>
      <dgm:spPr/>
      <dgm:t>
        <a:bodyPr/>
        <a:lstStyle/>
        <a:p>
          <a:endParaRPr lang="ru-RU"/>
        </a:p>
      </dgm:t>
    </dgm:pt>
    <dgm:pt modelId="{8AA576B5-B6A1-4314-B7FE-B015C05AAFEA}" type="pres">
      <dgm:prSet presAssocID="{BDE4F306-0B0E-4F31-80FB-19474A9E9E96}" presName="hierChild4" presStyleCnt="0"/>
      <dgm:spPr/>
    </dgm:pt>
    <dgm:pt modelId="{FEF8DBFD-013B-42CF-A5D5-DF49D6B1E7A3}" type="pres">
      <dgm:prSet presAssocID="{BDE4F306-0B0E-4F31-80FB-19474A9E9E96}" presName="hierChild5" presStyleCnt="0"/>
      <dgm:spPr/>
    </dgm:pt>
    <dgm:pt modelId="{6836066D-DFE9-4F8E-8A7E-91342A2829D0}" type="pres">
      <dgm:prSet presAssocID="{8FBCBE8A-24EC-407D-BBD7-B977A2D28E88}" presName="Name35" presStyleLbl="parChTrans1D2" presStyleIdx="2" presStyleCnt="4"/>
      <dgm:spPr/>
      <dgm:t>
        <a:bodyPr/>
        <a:lstStyle/>
        <a:p>
          <a:endParaRPr lang="ru-RU"/>
        </a:p>
      </dgm:t>
    </dgm:pt>
    <dgm:pt modelId="{9E89426F-4C46-4B78-A08B-419FAAAE475F}" type="pres">
      <dgm:prSet presAssocID="{400E6A63-93DB-40A0-8629-FF41D36C1F36}" presName="hierRoot2" presStyleCnt="0">
        <dgm:presLayoutVars>
          <dgm:hierBranch/>
        </dgm:presLayoutVars>
      </dgm:prSet>
      <dgm:spPr/>
    </dgm:pt>
    <dgm:pt modelId="{B0D42A2C-9501-4F00-8142-9999399B938B}" type="pres">
      <dgm:prSet presAssocID="{400E6A63-93DB-40A0-8629-FF41D36C1F36}" presName="rootComposite" presStyleCnt="0"/>
      <dgm:spPr/>
    </dgm:pt>
    <dgm:pt modelId="{C1EFC5F6-0131-4D17-85AB-342FC3CCBA15}" type="pres">
      <dgm:prSet presAssocID="{400E6A63-93DB-40A0-8629-FF41D36C1F36}" presName="rootText" presStyleLbl="node2" presStyleIdx="2" presStyleCnt="4" custScaleX="137415" custScaleY="164902" custLinFactNeighborX="10031" custLinFactNeighborY="6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3B2C-6D6D-4014-9D3F-9A01434845C8}" type="pres">
      <dgm:prSet presAssocID="{400E6A63-93DB-40A0-8629-FF41D36C1F36}" presName="rootConnector" presStyleLbl="node2" presStyleIdx="2" presStyleCnt="4"/>
      <dgm:spPr/>
      <dgm:t>
        <a:bodyPr/>
        <a:lstStyle/>
        <a:p>
          <a:endParaRPr lang="ru-RU"/>
        </a:p>
      </dgm:t>
    </dgm:pt>
    <dgm:pt modelId="{62B0FA4F-28E8-4D48-9E8F-79538E6EC84D}" type="pres">
      <dgm:prSet presAssocID="{400E6A63-93DB-40A0-8629-FF41D36C1F36}" presName="hierChild4" presStyleCnt="0"/>
      <dgm:spPr/>
    </dgm:pt>
    <dgm:pt modelId="{AB775311-9439-4A61-990D-CA9B02F513A7}" type="pres">
      <dgm:prSet presAssocID="{400E6A63-93DB-40A0-8629-FF41D36C1F36}" presName="hierChild5" presStyleCnt="0"/>
      <dgm:spPr/>
    </dgm:pt>
    <dgm:pt modelId="{02CF9BC5-BADA-43EC-BA57-E644E03E1AAB}" type="pres">
      <dgm:prSet presAssocID="{F9A178F8-AA79-49CB-AB99-010F6B1500EA}" presName="Name35" presStyleLbl="parChTrans1D2" presStyleIdx="3" presStyleCnt="4"/>
      <dgm:spPr/>
      <dgm:t>
        <a:bodyPr/>
        <a:lstStyle/>
        <a:p>
          <a:endParaRPr lang="ru-RU"/>
        </a:p>
      </dgm:t>
    </dgm:pt>
    <dgm:pt modelId="{8D0E52BC-D483-497D-BDC3-CAC605187CBE}" type="pres">
      <dgm:prSet presAssocID="{026E23C7-4999-4BAE-9F70-5865F7052CFC}" presName="hierRoot2" presStyleCnt="0">
        <dgm:presLayoutVars>
          <dgm:hierBranch/>
        </dgm:presLayoutVars>
      </dgm:prSet>
      <dgm:spPr/>
    </dgm:pt>
    <dgm:pt modelId="{ECFE2266-61CE-43F8-8F43-D2E822B9DA2A}" type="pres">
      <dgm:prSet presAssocID="{026E23C7-4999-4BAE-9F70-5865F7052CFC}" presName="rootComposite" presStyleCnt="0"/>
      <dgm:spPr/>
    </dgm:pt>
    <dgm:pt modelId="{66BBB4DB-77A1-4C72-AA77-CAC7F8C06EAF}" type="pres">
      <dgm:prSet presAssocID="{026E23C7-4999-4BAE-9F70-5865F7052CFC}" presName="rootText" presStyleLbl="node2" presStyleIdx="3" presStyleCnt="4" custScaleX="123492" custScaleY="167793" custLinFactNeighborX="10031" custLinFactNeighborY="6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353606-C67D-4C00-B00C-D561671A8147}" type="pres">
      <dgm:prSet presAssocID="{026E23C7-4999-4BAE-9F70-5865F7052CFC}" presName="rootConnector" presStyleLbl="node2" presStyleIdx="3" presStyleCnt="4"/>
      <dgm:spPr/>
      <dgm:t>
        <a:bodyPr/>
        <a:lstStyle/>
        <a:p>
          <a:endParaRPr lang="ru-RU"/>
        </a:p>
      </dgm:t>
    </dgm:pt>
    <dgm:pt modelId="{1DC0C6C9-00F3-4787-B57D-8380A6B829F2}" type="pres">
      <dgm:prSet presAssocID="{026E23C7-4999-4BAE-9F70-5865F7052CFC}" presName="hierChild4" presStyleCnt="0"/>
      <dgm:spPr/>
    </dgm:pt>
    <dgm:pt modelId="{2F2ABC76-03D4-43D9-8081-C049BF790C66}" type="pres">
      <dgm:prSet presAssocID="{026E23C7-4999-4BAE-9F70-5865F7052CFC}" presName="hierChild5" presStyleCnt="0"/>
      <dgm:spPr/>
    </dgm:pt>
    <dgm:pt modelId="{752CB3BA-44DB-45FC-B872-65E259944DEA}" type="pres">
      <dgm:prSet presAssocID="{814E375C-36EC-4DD7-9539-CBF2FF59C313}" presName="hierChild3" presStyleCnt="0"/>
      <dgm:spPr/>
    </dgm:pt>
  </dgm:ptLst>
  <dgm:cxnLst>
    <dgm:cxn modelId="{CA1B072C-2F59-454E-8B2B-2E634699BBAC}" srcId="{814E375C-36EC-4DD7-9539-CBF2FF59C313}" destId="{400E6A63-93DB-40A0-8629-FF41D36C1F36}" srcOrd="2" destOrd="0" parTransId="{8FBCBE8A-24EC-407D-BBD7-B977A2D28E88}" sibTransId="{0B7A3EAF-8995-4900-82F1-3B0DD1033315}"/>
    <dgm:cxn modelId="{7E36DCB8-0401-4EDD-9600-F627E9AC4301}" type="presOf" srcId="{BDE4F306-0B0E-4F31-80FB-19474A9E9E96}" destId="{5FF85461-3F35-464F-972A-95D30F3CF18C}" srcOrd="0" destOrd="0" presId="urn:microsoft.com/office/officeart/2005/8/layout/orgChart1"/>
    <dgm:cxn modelId="{8A1B5345-9734-47F2-B66B-264C2E9C60B1}" type="presOf" srcId="{814E375C-36EC-4DD7-9539-CBF2FF59C313}" destId="{B702650D-EABA-471B-861D-DE2A10B55798}" srcOrd="1" destOrd="0" presId="urn:microsoft.com/office/officeart/2005/8/layout/orgChart1"/>
    <dgm:cxn modelId="{41ABC027-6B58-468C-9359-FBAA3027BF42}" type="presOf" srcId="{8E49CB35-4CD8-4A2B-83BA-37B433B0434B}" destId="{56C1217F-E8C5-4EE9-8A88-B431646AA1DB}" srcOrd="0" destOrd="0" presId="urn:microsoft.com/office/officeart/2005/8/layout/orgChart1"/>
    <dgm:cxn modelId="{012FA493-F488-4B89-9A67-5F175EEE3322}" type="presOf" srcId="{8FBCBE8A-24EC-407D-BBD7-B977A2D28E88}" destId="{6836066D-DFE9-4F8E-8A7E-91342A2829D0}" srcOrd="0" destOrd="0" presId="urn:microsoft.com/office/officeart/2005/8/layout/orgChart1"/>
    <dgm:cxn modelId="{58EF6F48-29F8-42C9-AEEB-D3B630229395}" type="presOf" srcId="{F9A178F8-AA79-49CB-AB99-010F6B1500EA}" destId="{02CF9BC5-BADA-43EC-BA57-E644E03E1AAB}" srcOrd="0" destOrd="0" presId="urn:microsoft.com/office/officeart/2005/8/layout/orgChart1"/>
    <dgm:cxn modelId="{2245CB30-9266-4549-B6C8-AE6A77EF3D67}" type="presOf" srcId="{026E23C7-4999-4BAE-9F70-5865F7052CFC}" destId="{60353606-C67D-4C00-B00C-D561671A8147}" srcOrd="1" destOrd="0" presId="urn:microsoft.com/office/officeart/2005/8/layout/orgChart1"/>
    <dgm:cxn modelId="{99EDCEB7-5A5C-48D0-BB30-702B703D5434}" srcId="{814E375C-36EC-4DD7-9539-CBF2FF59C313}" destId="{BDE4F306-0B0E-4F31-80FB-19474A9E9E96}" srcOrd="1" destOrd="0" parTransId="{8E49CB35-4CD8-4A2B-83BA-37B433B0434B}" sibTransId="{E23870B8-F178-4E21-ABD7-9FE550E1EFAF}"/>
    <dgm:cxn modelId="{C2C3A2BB-D06F-490D-BDF3-DAE6C881962D}" type="presOf" srcId="{6B12B3D7-4F25-4C46-B680-430092E78DE6}" destId="{915C4743-E2C0-4375-8442-73A4DECBAF1A}" srcOrd="0" destOrd="0" presId="urn:microsoft.com/office/officeart/2005/8/layout/orgChart1"/>
    <dgm:cxn modelId="{44337FD0-4575-4965-B169-0EB2422B3876}" type="presOf" srcId="{400E6A63-93DB-40A0-8629-FF41D36C1F36}" destId="{148B3B2C-6D6D-4014-9D3F-9A01434845C8}" srcOrd="1" destOrd="0" presId="urn:microsoft.com/office/officeart/2005/8/layout/orgChart1"/>
    <dgm:cxn modelId="{CE8B94C8-5935-425D-AA84-8BE9A9456255}" type="presOf" srcId="{814E375C-36EC-4DD7-9539-CBF2FF59C313}" destId="{957E4BBF-F9DB-4A3D-85F5-76A722D5112B}" srcOrd="0" destOrd="0" presId="urn:microsoft.com/office/officeart/2005/8/layout/orgChart1"/>
    <dgm:cxn modelId="{2626CCAC-8D8E-495C-A0BF-A57D28F683B8}" type="presOf" srcId="{A662D667-E0BD-43F1-9C56-AE532A20BE49}" destId="{AF8FC54B-98F7-4A4E-9740-ACFCF4E73A11}" srcOrd="0" destOrd="0" presId="urn:microsoft.com/office/officeart/2005/8/layout/orgChart1"/>
    <dgm:cxn modelId="{AADED2E3-F586-499D-947D-5D154107298A}" srcId="{814E375C-36EC-4DD7-9539-CBF2FF59C313}" destId="{6B12B3D7-4F25-4C46-B680-430092E78DE6}" srcOrd="0" destOrd="0" parTransId="{8842CAE6-18AB-436F-BAB6-2BCD0889D507}" sibTransId="{7F3ABB41-A4F7-423F-BB9F-04DD26EA0E7E}"/>
    <dgm:cxn modelId="{B40AB8C4-98EE-4A11-9A60-55C9FBFB5D6B}" type="presOf" srcId="{8842CAE6-18AB-436F-BAB6-2BCD0889D507}" destId="{C2E7667A-485F-4533-A530-3D4666B88A53}" srcOrd="0" destOrd="0" presId="urn:microsoft.com/office/officeart/2005/8/layout/orgChart1"/>
    <dgm:cxn modelId="{093F28B3-8F7A-4F35-924C-CB8EE6C44192}" srcId="{814E375C-36EC-4DD7-9539-CBF2FF59C313}" destId="{026E23C7-4999-4BAE-9F70-5865F7052CFC}" srcOrd="3" destOrd="0" parTransId="{F9A178F8-AA79-49CB-AB99-010F6B1500EA}" sibTransId="{9EFB4BD5-5392-47EA-B642-9511D877781C}"/>
    <dgm:cxn modelId="{7BC755AC-4063-4B22-B7A0-A8772AFCB1E0}" srcId="{A662D667-E0BD-43F1-9C56-AE532A20BE49}" destId="{814E375C-36EC-4DD7-9539-CBF2FF59C313}" srcOrd="0" destOrd="0" parTransId="{A80CCA9F-BAF5-4E24-A565-59E1A5C26F05}" sibTransId="{347ABC1A-3F85-4AE8-A83E-293D3D64EF9B}"/>
    <dgm:cxn modelId="{FA02D44E-D6B4-4967-983D-7CA07762F215}" type="presOf" srcId="{400E6A63-93DB-40A0-8629-FF41D36C1F36}" destId="{C1EFC5F6-0131-4D17-85AB-342FC3CCBA15}" srcOrd="0" destOrd="0" presId="urn:microsoft.com/office/officeart/2005/8/layout/orgChart1"/>
    <dgm:cxn modelId="{531F97E6-CE15-45C3-B8F0-51EEB19FE662}" type="presOf" srcId="{026E23C7-4999-4BAE-9F70-5865F7052CFC}" destId="{66BBB4DB-77A1-4C72-AA77-CAC7F8C06EAF}" srcOrd="0" destOrd="0" presId="urn:microsoft.com/office/officeart/2005/8/layout/orgChart1"/>
    <dgm:cxn modelId="{B1ABF14E-FB59-4CDF-BB13-DF8116157DCC}" type="presOf" srcId="{BDE4F306-0B0E-4F31-80FB-19474A9E9E96}" destId="{2645C6CA-3CC2-4C00-ACB2-CDF4D4EFB834}" srcOrd="1" destOrd="0" presId="urn:microsoft.com/office/officeart/2005/8/layout/orgChart1"/>
    <dgm:cxn modelId="{0D7BA78E-9689-4EC0-B061-73087CFEF511}" type="presOf" srcId="{6B12B3D7-4F25-4C46-B680-430092E78DE6}" destId="{6C1CE6BF-21B6-4F7A-9BE7-29483C1658B2}" srcOrd="1" destOrd="0" presId="urn:microsoft.com/office/officeart/2005/8/layout/orgChart1"/>
    <dgm:cxn modelId="{E3DFECCB-4077-4258-AC5F-88B9D3B7CD3F}" type="presParOf" srcId="{AF8FC54B-98F7-4A4E-9740-ACFCF4E73A11}" destId="{6B27E947-0FE3-413F-8404-3EB7C28BD86E}" srcOrd="0" destOrd="0" presId="urn:microsoft.com/office/officeart/2005/8/layout/orgChart1"/>
    <dgm:cxn modelId="{5DECC4F9-B386-4C77-89C9-49D2D16B983C}" type="presParOf" srcId="{6B27E947-0FE3-413F-8404-3EB7C28BD86E}" destId="{BE2A4936-6544-40E1-B46D-2D66C6FCC8A5}" srcOrd="0" destOrd="0" presId="urn:microsoft.com/office/officeart/2005/8/layout/orgChart1"/>
    <dgm:cxn modelId="{C79A40C8-5518-47FF-9AE7-FC2D198B21AE}" type="presParOf" srcId="{BE2A4936-6544-40E1-B46D-2D66C6FCC8A5}" destId="{957E4BBF-F9DB-4A3D-85F5-76A722D5112B}" srcOrd="0" destOrd="0" presId="urn:microsoft.com/office/officeart/2005/8/layout/orgChart1"/>
    <dgm:cxn modelId="{07E57258-B2CE-4D59-AD90-4620CD2285DB}" type="presParOf" srcId="{BE2A4936-6544-40E1-B46D-2D66C6FCC8A5}" destId="{B702650D-EABA-471B-861D-DE2A10B55798}" srcOrd="1" destOrd="0" presId="urn:microsoft.com/office/officeart/2005/8/layout/orgChart1"/>
    <dgm:cxn modelId="{5A5DA763-EDC3-4EB3-983B-D9BE05DBADD0}" type="presParOf" srcId="{6B27E947-0FE3-413F-8404-3EB7C28BD86E}" destId="{6C257F00-9C5C-45BF-9CA1-5FF2FBCAE198}" srcOrd="1" destOrd="0" presId="urn:microsoft.com/office/officeart/2005/8/layout/orgChart1"/>
    <dgm:cxn modelId="{EF97DBF1-D7B7-4B27-96F4-0CA0048DC540}" type="presParOf" srcId="{6C257F00-9C5C-45BF-9CA1-5FF2FBCAE198}" destId="{C2E7667A-485F-4533-A530-3D4666B88A53}" srcOrd="0" destOrd="0" presId="urn:microsoft.com/office/officeart/2005/8/layout/orgChart1"/>
    <dgm:cxn modelId="{843CF481-4ACC-43E2-B017-E6C27C48DDC4}" type="presParOf" srcId="{6C257F00-9C5C-45BF-9CA1-5FF2FBCAE198}" destId="{9C22964D-9BB5-44CA-AD49-A1B0CA91551C}" srcOrd="1" destOrd="0" presId="urn:microsoft.com/office/officeart/2005/8/layout/orgChart1"/>
    <dgm:cxn modelId="{28A784C9-17C6-4213-8DD3-B0A656AEA596}" type="presParOf" srcId="{9C22964D-9BB5-44CA-AD49-A1B0CA91551C}" destId="{7F36C20E-8A48-49F6-9984-0C1E7DA65123}" srcOrd="0" destOrd="0" presId="urn:microsoft.com/office/officeart/2005/8/layout/orgChart1"/>
    <dgm:cxn modelId="{208F3D7C-517F-4341-8869-D2C4DADD7C66}" type="presParOf" srcId="{7F36C20E-8A48-49F6-9984-0C1E7DA65123}" destId="{915C4743-E2C0-4375-8442-73A4DECBAF1A}" srcOrd="0" destOrd="0" presId="urn:microsoft.com/office/officeart/2005/8/layout/orgChart1"/>
    <dgm:cxn modelId="{314E3B54-ED4B-4997-B3F7-90CA365BBE3E}" type="presParOf" srcId="{7F36C20E-8A48-49F6-9984-0C1E7DA65123}" destId="{6C1CE6BF-21B6-4F7A-9BE7-29483C1658B2}" srcOrd="1" destOrd="0" presId="urn:microsoft.com/office/officeart/2005/8/layout/orgChart1"/>
    <dgm:cxn modelId="{A16404D4-7808-4F58-9026-70B6768B4646}" type="presParOf" srcId="{9C22964D-9BB5-44CA-AD49-A1B0CA91551C}" destId="{1355CC13-EE2A-459E-ACF8-634495B2A72A}" srcOrd="1" destOrd="0" presId="urn:microsoft.com/office/officeart/2005/8/layout/orgChart1"/>
    <dgm:cxn modelId="{7025A96A-A33A-4E14-84A7-7E76E1684192}" type="presParOf" srcId="{9C22964D-9BB5-44CA-AD49-A1B0CA91551C}" destId="{688CB0E4-074A-4F0C-9163-F658E0D1124B}" srcOrd="2" destOrd="0" presId="urn:microsoft.com/office/officeart/2005/8/layout/orgChart1"/>
    <dgm:cxn modelId="{6EAB4329-3BF0-440B-AAB4-99E4B0B29D5A}" type="presParOf" srcId="{6C257F00-9C5C-45BF-9CA1-5FF2FBCAE198}" destId="{56C1217F-E8C5-4EE9-8A88-B431646AA1DB}" srcOrd="2" destOrd="0" presId="urn:microsoft.com/office/officeart/2005/8/layout/orgChart1"/>
    <dgm:cxn modelId="{7DE01F4E-32D7-4D47-BADA-62BEFCD6E06C}" type="presParOf" srcId="{6C257F00-9C5C-45BF-9CA1-5FF2FBCAE198}" destId="{BA754997-466F-4012-9E3F-620A126DD249}" srcOrd="3" destOrd="0" presId="urn:microsoft.com/office/officeart/2005/8/layout/orgChart1"/>
    <dgm:cxn modelId="{11744F65-E336-4253-A995-37B603AEF6F7}" type="presParOf" srcId="{BA754997-466F-4012-9E3F-620A126DD249}" destId="{F4F36E7E-DE7E-481E-B08B-376C25175F7B}" srcOrd="0" destOrd="0" presId="urn:microsoft.com/office/officeart/2005/8/layout/orgChart1"/>
    <dgm:cxn modelId="{9DD7B3BE-CBFD-445A-B659-923AB3DB7B3D}" type="presParOf" srcId="{F4F36E7E-DE7E-481E-B08B-376C25175F7B}" destId="{5FF85461-3F35-464F-972A-95D30F3CF18C}" srcOrd="0" destOrd="0" presId="urn:microsoft.com/office/officeart/2005/8/layout/orgChart1"/>
    <dgm:cxn modelId="{5F8B0E6B-F294-4C46-A43F-88773BD3DF4D}" type="presParOf" srcId="{F4F36E7E-DE7E-481E-B08B-376C25175F7B}" destId="{2645C6CA-3CC2-4C00-ACB2-CDF4D4EFB834}" srcOrd="1" destOrd="0" presId="urn:microsoft.com/office/officeart/2005/8/layout/orgChart1"/>
    <dgm:cxn modelId="{6C750A6D-FEEA-47F6-B2A9-57A82FCB6AE5}" type="presParOf" srcId="{BA754997-466F-4012-9E3F-620A126DD249}" destId="{8AA576B5-B6A1-4314-B7FE-B015C05AAFEA}" srcOrd="1" destOrd="0" presId="urn:microsoft.com/office/officeart/2005/8/layout/orgChart1"/>
    <dgm:cxn modelId="{46185872-CE4E-4A3E-B840-586C14EA013A}" type="presParOf" srcId="{BA754997-466F-4012-9E3F-620A126DD249}" destId="{FEF8DBFD-013B-42CF-A5D5-DF49D6B1E7A3}" srcOrd="2" destOrd="0" presId="urn:microsoft.com/office/officeart/2005/8/layout/orgChart1"/>
    <dgm:cxn modelId="{5CEA4649-B1F6-4813-B2AD-030A0B197042}" type="presParOf" srcId="{6C257F00-9C5C-45BF-9CA1-5FF2FBCAE198}" destId="{6836066D-DFE9-4F8E-8A7E-91342A2829D0}" srcOrd="4" destOrd="0" presId="urn:microsoft.com/office/officeart/2005/8/layout/orgChart1"/>
    <dgm:cxn modelId="{4F44A527-A0A3-4C85-9BF2-C95ABC2F2B14}" type="presParOf" srcId="{6C257F00-9C5C-45BF-9CA1-5FF2FBCAE198}" destId="{9E89426F-4C46-4B78-A08B-419FAAAE475F}" srcOrd="5" destOrd="0" presId="urn:microsoft.com/office/officeart/2005/8/layout/orgChart1"/>
    <dgm:cxn modelId="{B8A071D4-8628-4A12-AF26-560C10CDB542}" type="presParOf" srcId="{9E89426F-4C46-4B78-A08B-419FAAAE475F}" destId="{B0D42A2C-9501-4F00-8142-9999399B938B}" srcOrd="0" destOrd="0" presId="urn:microsoft.com/office/officeart/2005/8/layout/orgChart1"/>
    <dgm:cxn modelId="{3B1252A4-D48A-4235-AED5-89B7B4714396}" type="presParOf" srcId="{B0D42A2C-9501-4F00-8142-9999399B938B}" destId="{C1EFC5F6-0131-4D17-85AB-342FC3CCBA15}" srcOrd="0" destOrd="0" presId="urn:microsoft.com/office/officeart/2005/8/layout/orgChart1"/>
    <dgm:cxn modelId="{03F5B8E6-C002-4582-AE33-41447FB980EF}" type="presParOf" srcId="{B0D42A2C-9501-4F00-8142-9999399B938B}" destId="{148B3B2C-6D6D-4014-9D3F-9A01434845C8}" srcOrd="1" destOrd="0" presId="urn:microsoft.com/office/officeart/2005/8/layout/orgChart1"/>
    <dgm:cxn modelId="{A5750511-E6F9-43A7-A5E0-D3EB501BC3F5}" type="presParOf" srcId="{9E89426F-4C46-4B78-A08B-419FAAAE475F}" destId="{62B0FA4F-28E8-4D48-9E8F-79538E6EC84D}" srcOrd="1" destOrd="0" presId="urn:microsoft.com/office/officeart/2005/8/layout/orgChart1"/>
    <dgm:cxn modelId="{0D63ADAC-0C2A-409F-91E5-1A39D6CBFA8A}" type="presParOf" srcId="{9E89426F-4C46-4B78-A08B-419FAAAE475F}" destId="{AB775311-9439-4A61-990D-CA9B02F513A7}" srcOrd="2" destOrd="0" presId="urn:microsoft.com/office/officeart/2005/8/layout/orgChart1"/>
    <dgm:cxn modelId="{DEB5914C-7D91-4785-AA75-40AD789A356F}" type="presParOf" srcId="{6C257F00-9C5C-45BF-9CA1-5FF2FBCAE198}" destId="{02CF9BC5-BADA-43EC-BA57-E644E03E1AAB}" srcOrd="6" destOrd="0" presId="urn:microsoft.com/office/officeart/2005/8/layout/orgChart1"/>
    <dgm:cxn modelId="{A390A728-08F9-4CB8-B68B-03AA08DFFF14}" type="presParOf" srcId="{6C257F00-9C5C-45BF-9CA1-5FF2FBCAE198}" destId="{8D0E52BC-D483-497D-BDC3-CAC605187CBE}" srcOrd="7" destOrd="0" presId="urn:microsoft.com/office/officeart/2005/8/layout/orgChart1"/>
    <dgm:cxn modelId="{EDD17D45-998C-4E05-956F-598A41BA8B05}" type="presParOf" srcId="{8D0E52BC-D483-497D-BDC3-CAC605187CBE}" destId="{ECFE2266-61CE-43F8-8F43-D2E822B9DA2A}" srcOrd="0" destOrd="0" presId="urn:microsoft.com/office/officeart/2005/8/layout/orgChart1"/>
    <dgm:cxn modelId="{73A52E56-9015-458A-8B40-98C608977EC8}" type="presParOf" srcId="{ECFE2266-61CE-43F8-8F43-D2E822B9DA2A}" destId="{66BBB4DB-77A1-4C72-AA77-CAC7F8C06EAF}" srcOrd="0" destOrd="0" presId="urn:microsoft.com/office/officeart/2005/8/layout/orgChart1"/>
    <dgm:cxn modelId="{962EB493-0C41-4CF4-9B79-EDB50DD665F2}" type="presParOf" srcId="{ECFE2266-61CE-43F8-8F43-D2E822B9DA2A}" destId="{60353606-C67D-4C00-B00C-D561671A8147}" srcOrd="1" destOrd="0" presId="urn:microsoft.com/office/officeart/2005/8/layout/orgChart1"/>
    <dgm:cxn modelId="{40240E41-C386-4592-B674-71B9CD423869}" type="presParOf" srcId="{8D0E52BC-D483-497D-BDC3-CAC605187CBE}" destId="{1DC0C6C9-00F3-4787-B57D-8380A6B829F2}" srcOrd="1" destOrd="0" presId="urn:microsoft.com/office/officeart/2005/8/layout/orgChart1"/>
    <dgm:cxn modelId="{EB5E148D-05DB-4356-8784-A06024AF7AAF}" type="presParOf" srcId="{8D0E52BC-D483-497D-BDC3-CAC605187CBE}" destId="{2F2ABC76-03D4-43D9-8081-C049BF790C66}" srcOrd="2" destOrd="0" presId="urn:microsoft.com/office/officeart/2005/8/layout/orgChart1"/>
    <dgm:cxn modelId="{89EC2897-021C-402D-AEF8-1D1E87E810D6}" type="presParOf" srcId="{6B27E947-0FE3-413F-8404-3EB7C28BD86E}" destId="{752CB3BA-44DB-45FC-B872-65E259944D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023C0-DC0D-42AA-ABC8-C3DB463C39CB}">
      <dsp:nvSpPr>
        <dsp:cNvPr id="0" name=""/>
        <dsp:cNvSpPr/>
      </dsp:nvSpPr>
      <dsp:spPr>
        <a:xfrm>
          <a:off x="0" y="439385"/>
          <a:ext cx="7200800" cy="1216800"/>
        </a:xfrm>
        <a:prstGeom prst="roundRect">
          <a:avLst/>
        </a:prstGeom>
        <a:solidFill>
          <a:srgbClr val="33996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>
          <a:bevelT w="254000" h="254000"/>
          <a:bevelB w="190500" h="190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Оживление деловой активности в реальном секторе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399" y="498784"/>
        <a:ext cx="7082002" cy="1098002"/>
      </dsp:txXfrm>
    </dsp:sp>
    <dsp:sp modelId="{EC598F41-2DBD-47AC-B656-606C355435DD}">
      <dsp:nvSpPr>
        <dsp:cNvPr id="0" name=""/>
        <dsp:cNvSpPr/>
      </dsp:nvSpPr>
      <dsp:spPr>
        <a:xfrm>
          <a:off x="0" y="1728193"/>
          <a:ext cx="7200800" cy="1216800"/>
        </a:xfrm>
        <a:prstGeom prst="roundRect">
          <a:avLst/>
        </a:prstGeom>
        <a:solidFill>
          <a:srgbClr val="339966">
            <a:alpha val="4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Улучшение внешнеэкономической конъюнктуры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399" y="1787592"/>
        <a:ext cx="7082002" cy="1098002"/>
      </dsp:txXfrm>
    </dsp:sp>
    <dsp:sp modelId="{88CEA1D0-4B4C-4E63-AAF7-49B3C572F477}">
      <dsp:nvSpPr>
        <dsp:cNvPr id="0" name=""/>
        <dsp:cNvSpPr/>
      </dsp:nvSpPr>
      <dsp:spPr>
        <a:xfrm>
          <a:off x="0" y="3032236"/>
          <a:ext cx="7200800" cy="1216800"/>
        </a:xfrm>
        <a:prstGeom prst="roundRect">
          <a:avLst/>
        </a:prstGeom>
        <a:solidFill>
          <a:srgbClr val="339966">
            <a:alpha val="2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Восстановление потребительского спроса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399" y="3091635"/>
        <a:ext cx="7082002" cy="1098002"/>
      </dsp:txXfrm>
    </dsp:sp>
    <dsp:sp modelId="{13CE9CE0-03A6-405A-820E-DB022B0F7004}">
      <dsp:nvSpPr>
        <dsp:cNvPr id="0" name=""/>
        <dsp:cNvSpPr/>
      </dsp:nvSpPr>
      <dsp:spPr>
        <a:xfrm>
          <a:off x="0" y="4320482"/>
          <a:ext cx="7200800" cy="1216800"/>
        </a:xfrm>
        <a:prstGeom prst="roundRect">
          <a:avLst/>
        </a:prstGeom>
        <a:solidFill>
          <a:srgbClr val="339966">
            <a:alpha val="2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254000" h="254000"/>
          <a:bevelB w="254000" h="254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Рост доходов и заработной платы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9399" y="4379881"/>
        <a:ext cx="7082002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25BB5-7BBF-41E9-AB55-CF5BE4C53D5C}">
      <dsp:nvSpPr>
        <dsp:cNvPr id="0" name=""/>
        <dsp:cNvSpPr/>
      </dsp:nvSpPr>
      <dsp:spPr>
        <a:xfrm>
          <a:off x="-5042237" y="-781309"/>
          <a:ext cx="6073723" cy="6073723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2B13E-E591-4577-93A1-3F7C5F98ECC7}">
      <dsp:nvSpPr>
        <dsp:cNvPr id="0" name=""/>
        <dsp:cNvSpPr/>
      </dsp:nvSpPr>
      <dsp:spPr>
        <a:xfrm>
          <a:off x="425853" y="281853"/>
          <a:ext cx="3869584" cy="5640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7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</a:rPr>
            <a:t>6</a:t>
          </a:r>
          <a:r>
            <a:rPr lang="ru-RU" sz="1800" kern="1200" dirty="0" smtClean="0">
              <a:latin typeface="Constantia" pitchFamily="18" charset="0"/>
            </a:rPr>
            <a:t> </a:t>
          </a:r>
          <a:r>
            <a:rPr lang="ru-RU" sz="1800" kern="1200" dirty="0" err="1" smtClean="0">
              <a:latin typeface="Constantia" pitchFamily="18" charset="0"/>
            </a:rPr>
            <a:t>бизнес-инкубаторов</a:t>
          </a:r>
          <a:endParaRPr lang="ru-RU" sz="1800" kern="1200" dirty="0">
            <a:latin typeface="Constantia" pitchFamily="18" charset="0"/>
          </a:endParaRPr>
        </a:p>
      </dsp:txBody>
      <dsp:txXfrm>
        <a:off x="425853" y="281853"/>
        <a:ext cx="3869584" cy="564068"/>
      </dsp:txXfrm>
    </dsp:sp>
    <dsp:sp modelId="{8F671766-F666-470C-AD00-1833024EFEA4}">
      <dsp:nvSpPr>
        <dsp:cNvPr id="0" name=""/>
        <dsp:cNvSpPr/>
      </dsp:nvSpPr>
      <dsp:spPr>
        <a:xfrm>
          <a:off x="73310" y="211345"/>
          <a:ext cx="705085" cy="7050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0D8836-0265-4269-A78C-E3E326E5E4E6}">
      <dsp:nvSpPr>
        <dsp:cNvPr id="0" name=""/>
        <dsp:cNvSpPr/>
      </dsp:nvSpPr>
      <dsp:spPr>
        <a:xfrm>
          <a:off x="830048" y="1127685"/>
          <a:ext cx="3465389" cy="5640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7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</a:rPr>
            <a:t>13</a:t>
          </a:r>
          <a:r>
            <a:rPr lang="ru-RU" sz="1800" kern="1200" dirty="0" smtClean="0">
              <a:latin typeface="Constantia" pitchFamily="18" charset="0"/>
            </a:rPr>
            <a:t> технопарков</a:t>
          </a:r>
          <a:endParaRPr lang="ru-RU" sz="1800" kern="1200" dirty="0">
            <a:latin typeface="Constantia" pitchFamily="18" charset="0"/>
          </a:endParaRPr>
        </a:p>
      </dsp:txBody>
      <dsp:txXfrm>
        <a:off x="830048" y="1127685"/>
        <a:ext cx="3465389" cy="564068"/>
      </dsp:txXfrm>
    </dsp:sp>
    <dsp:sp modelId="{21026BDF-2A65-4A89-B838-71C3DB8DCA25}">
      <dsp:nvSpPr>
        <dsp:cNvPr id="0" name=""/>
        <dsp:cNvSpPr/>
      </dsp:nvSpPr>
      <dsp:spPr>
        <a:xfrm>
          <a:off x="477505" y="1057177"/>
          <a:ext cx="705085" cy="7050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967C41-E8C9-45CE-806B-C307889141F7}">
      <dsp:nvSpPr>
        <dsp:cNvPr id="0" name=""/>
        <dsp:cNvSpPr/>
      </dsp:nvSpPr>
      <dsp:spPr>
        <a:xfrm>
          <a:off x="954103" y="1973517"/>
          <a:ext cx="3341334" cy="5640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7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Constantia" pitchFamily="18" charset="0"/>
            </a:rPr>
            <a:t>Технополис</a:t>
          </a:r>
          <a:r>
            <a:rPr lang="ru-RU" sz="1800" kern="1200" dirty="0" smtClean="0">
              <a:latin typeface="Constantia" pitchFamily="18" charset="0"/>
            </a:rPr>
            <a:t> «ХИМГРАД»</a:t>
          </a:r>
          <a:endParaRPr lang="ru-RU" sz="1800" kern="1200" dirty="0">
            <a:latin typeface="Constantia" pitchFamily="18" charset="0"/>
          </a:endParaRPr>
        </a:p>
      </dsp:txBody>
      <dsp:txXfrm>
        <a:off x="954103" y="1973517"/>
        <a:ext cx="3341334" cy="564068"/>
      </dsp:txXfrm>
    </dsp:sp>
    <dsp:sp modelId="{E0057A4D-67AA-43CE-8338-3543154E88E4}">
      <dsp:nvSpPr>
        <dsp:cNvPr id="0" name=""/>
        <dsp:cNvSpPr/>
      </dsp:nvSpPr>
      <dsp:spPr>
        <a:xfrm>
          <a:off x="601560" y="1903009"/>
          <a:ext cx="705085" cy="7050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1F073D-C2DB-402B-BEE8-824BED1E3077}">
      <dsp:nvSpPr>
        <dsp:cNvPr id="0" name=""/>
        <dsp:cNvSpPr/>
      </dsp:nvSpPr>
      <dsp:spPr>
        <a:xfrm>
          <a:off x="830048" y="2819349"/>
          <a:ext cx="3465389" cy="5640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72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</a:rPr>
            <a:t>4</a:t>
          </a:r>
          <a:r>
            <a:rPr lang="ru-RU" sz="1800" kern="1200" dirty="0" smtClean="0">
              <a:latin typeface="Constantia" pitchFamily="18" charset="0"/>
            </a:rPr>
            <a:t> индустриальных парка</a:t>
          </a:r>
          <a:endParaRPr lang="ru-RU" sz="1800" kern="1200" dirty="0">
            <a:latin typeface="Constantia" pitchFamily="18" charset="0"/>
          </a:endParaRPr>
        </a:p>
      </dsp:txBody>
      <dsp:txXfrm>
        <a:off x="830048" y="2819349"/>
        <a:ext cx="3465389" cy="564068"/>
      </dsp:txXfrm>
    </dsp:sp>
    <dsp:sp modelId="{2BD95423-7CC2-41CE-BED1-73C2264E3935}">
      <dsp:nvSpPr>
        <dsp:cNvPr id="0" name=""/>
        <dsp:cNvSpPr/>
      </dsp:nvSpPr>
      <dsp:spPr>
        <a:xfrm>
          <a:off x="477505" y="2748841"/>
          <a:ext cx="705085" cy="7050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55C27B-AF06-4E50-A1CC-AE4134B6B538}">
      <dsp:nvSpPr>
        <dsp:cNvPr id="0" name=""/>
        <dsp:cNvSpPr/>
      </dsp:nvSpPr>
      <dsp:spPr>
        <a:xfrm>
          <a:off x="425853" y="3665181"/>
          <a:ext cx="3869584" cy="56406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77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onstantia" pitchFamily="18" charset="0"/>
            </a:rPr>
            <a:t>ОЭЗ «АЛАБУГА»</a:t>
          </a:r>
          <a:endParaRPr lang="ru-RU" sz="1800" kern="1200" dirty="0">
            <a:latin typeface="Constantia" pitchFamily="18" charset="0"/>
          </a:endParaRPr>
        </a:p>
      </dsp:txBody>
      <dsp:txXfrm>
        <a:off x="425853" y="3665181"/>
        <a:ext cx="3869584" cy="564068"/>
      </dsp:txXfrm>
    </dsp:sp>
    <dsp:sp modelId="{01CF5B8A-B7F1-451F-B923-A11E7C6CD80F}">
      <dsp:nvSpPr>
        <dsp:cNvPr id="0" name=""/>
        <dsp:cNvSpPr/>
      </dsp:nvSpPr>
      <dsp:spPr>
        <a:xfrm>
          <a:off x="73310" y="3594673"/>
          <a:ext cx="705085" cy="70508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0CA3-3A93-4EBC-8156-F55B07A58C32}">
      <dsp:nvSpPr>
        <dsp:cNvPr id="0" name=""/>
        <dsp:cNvSpPr/>
      </dsp:nvSpPr>
      <dsp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53B7F-1E70-45A6-9D1A-4F4576E316FE}">
      <dsp:nvSpPr>
        <dsp:cNvPr id="0" name=""/>
        <dsp:cNvSpPr/>
      </dsp:nvSpPr>
      <dsp:spPr>
        <a:xfrm>
          <a:off x="449939" y="295771"/>
          <a:ext cx="4366896" cy="591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/>
              <a:latin typeface="Arial Narrow" pitchFamily="34" charset="0"/>
            </a:rPr>
            <a:t>Инвестиционно-венчурный</a:t>
          </a:r>
          <a:r>
            <a:rPr lang="ru-RU" sz="2000" b="1" kern="1200" dirty="0" smtClean="0">
              <a:effectLst/>
              <a:latin typeface="Arial Narrow" pitchFamily="34" charset="0"/>
            </a:rPr>
            <a:t> фонд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 Narrow" pitchFamily="34" charset="0"/>
            </a:rPr>
            <a:t>Республики Татарстан</a:t>
          </a:r>
          <a:endParaRPr lang="ru-RU" sz="2000" b="1" kern="1200" dirty="0">
            <a:effectLst/>
            <a:latin typeface="Arial Narrow" pitchFamily="34" charset="0"/>
          </a:endParaRPr>
        </a:p>
      </dsp:txBody>
      <dsp:txXfrm>
        <a:off x="449939" y="295771"/>
        <a:ext cx="4366896" cy="591318"/>
      </dsp:txXfrm>
    </dsp:sp>
    <dsp:sp modelId="{CAF4BCE9-D63D-42F8-9809-DAC71D8002CE}">
      <dsp:nvSpPr>
        <dsp:cNvPr id="0" name=""/>
        <dsp:cNvSpPr/>
      </dsp:nvSpPr>
      <dsp:spPr>
        <a:xfrm>
          <a:off x="80365" y="221856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199175-2D70-44F9-9334-7C0912BA3040}">
      <dsp:nvSpPr>
        <dsp:cNvPr id="0" name=""/>
        <dsp:cNvSpPr/>
      </dsp:nvSpPr>
      <dsp:spPr>
        <a:xfrm>
          <a:off x="936338" y="1182636"/>
          <a:ext cx="3880496" cy="591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5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effectLst/>
              <a:latin typeface="Arial Narrow" pitchFamily="34" charset="0"/>
            </a:rPr>
            <a:t>Залогово-страховой</a:t>
          </a:r>
          <a:r>
            <a:rPr lang="ru-RU" sz="2000" b="1" kern="1200" dirty="0" smtClean="0">
              <a:effectLst/>
              <a:latin typeface="Arial Narrow" pitchFamily="34" charset="0"/>
            </a:rPr>
            <a:t> фонд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Arial Narrow" pitchFamily="34" charset="0"/>
            </a:rPr>
            <a:t>Республики Татарстан</a:t>
          </a:r>
          <a:endParaRPr lang="ru-RU" sz="2000" b="1" kern="1200" dirty="0">
            <a:effectLst/>
            <a:latin typeface="Arial Narrow" pitchFamily="34" charset="0"/>
          </a:endParaRPr>
        </a:p>
      </dsp:txBody>
      <dsp:txXfrm>
        <a:off x="936338" y="1182636"/>
        <a:ext cx="3880496" cy="591318"/>
      </dsp:txXfrm>
    </dsp:sp>
    <dsp:sp modelId="{1CCBF9E4-6165-4FE3-A1FF-0E2459138B76}">
      <dsp:nvSpPr>
        <dsp:cNvPr id="0" name=""/>
        <dsp:cNvSpPr/>
      </dsp:nvSpPr>
      <dsp:spPr>
        <a:xfrm>
          <a:off x="566764" y="1108721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EC7DD4-56AF-48D9-93D7-35E88BD1BC01}">
      <dsp:nvSpPr>
        <dsp:cNvPr id="0" name=""/>
        <dsp:cNvSpPr/>
      </dsp:nvSpPr>
      <dsp:spPr>
        <a:xfrm>
          <a:off x="1158756" y="2069501"/>
          <a:ext cx="3658078" cy="591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/>
              <a:latin typeface="Arial Narrow" pitchFamily="34" charset="0"/>
            </a:rPr>
            <a:t>Государственный жилищный фонд при Президенте Республики Татарстан</a:t>
          </a:r>
          <a:endParaRPr lang="ru-RU" sz="1500" b="1" kern="1200" dirty="0">
            <a:effectLst/>
            <a:latin typeface="Arial Narrow" pitchFamily="34" charset="0"/>
          </a:endParaRPr>
        </a:p>
      </dsp:txBody>
      <dsp:txXfrm>
        <a:off x="1158756" y="2069501"/>
        <a:ext cx="3658078" cy="591318"/>
      </dsp:txXfrm>
    </dsp:sp>
    <dsp:sp modelId="{85F71ED6-62F3-4B64-86D9-31FF22B65E4F}">
      <dsp:nvSpPr>
        <dsp:cNvPr id="0" name=""/>
        <dsp:cNvSpPr/>
      </dsp:nvSpPr>
      <dsp:spPr>
        <a:xfrm>
          <a:off x="789183" y="1995586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E2B854-DCFD-42D4-A763-B9A7712F0392}">
      <dsp:nvSpPr>
        <dsp:cNvPr id="0" name=""/>
        <dsp:cNvSpPr/>
      </dsp:nvSpPr>
      <dsp:spPr>
        <a:xfrm>
          <a:off x="1158756" y="2955804"/>
          <a:ext cx="3658078" cy="591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Arial Narrow" pitchFamily="34" charset="0"/>
            </a:rPr>
            <a:t>Лизинговая компания малого бизнеса Республики Татарстан</a:t>
          </a:r>
          <a:endParaRPr lang="ru-RU" sz="1800" b="1" kern="1200" dirty="0">
            <a:effectLst/>
            <a:latin typeface="Arial Narrow" pitchFamily="34" charset="0"/>
          </a:endParaRPr>
        </a:p>
      </dsp:txBody>
      <dsp:txXfrm>
        <a:off x="1158756" y="2955804"/>
        <a:ext cx="3658078" cy="591318"/>
      </dsp:txXfrm>
    </dsp:sp>
    <dsp:sp modelId="{CB12AACE-E109-427C-8741-E511D53A3DC8}">
      <dsp:nvSpPr>
        <dsp:cNvPr id="0" name=""/>
        <dsp:cNvSpPr/>
      </dsp:nvSpPr>
      <dsp:spPr>
        <a:xfrm>
          <a:off x="789183" y="2881889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E20C03-9507-47A3-999E-918503893743}">
      <dsp:nvSpPr>
        <dsp:cNvPr id="0" name=""/>
        <dsp:cNvSpPr/>
      </dsp:nvSpPr>
      <dsp:spPr>
        <a:xfrm>
          <a:off x="936338" y="3842669"/>
          <a:ext cx="3880496" cy="591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59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Arial Narrow" pitchFamily="34" charset="0"/>
            </a:rPr>
            <a:t>Региональный венчурный фонд инвестиций в малые предприятия в научно-технической сфере РТ</a:t>
          </a:r>
          <a:endParaRPr lang="ru-RU" sz="1600" b="1" kern="1200" dirty="0">
            <a:effectLst/>
            <a:latin typeface="Arial Narrow" pitchFamily="34" charset="0"/>
          </a:endParaRPr>
        </a:p>
      </dsp:txBody>
      <dsp:txXfrm>
        <a:off x="936338" y="3842669"/>
        <a:ext cx="3880496" cy="591318"/>
      </dsp:txXfrm>
    </dsp:sp>
    <dsp:sp modelId="{11894053-6731-4EC7-BD14-32A1FBCEDDA5}">
      <dsp:nvSpPr>
        <dsp:cNvPr id="0" name=""/>
        <dsp:cNvSpPr/>
      </dsp:nvSpPr>
      <dsp:spPr>
        <a:xfrm>
          <a:off x="566764" y="3768754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B7E2AF-F5E1-4379-BAEE-8DFCC62F8D8D}">
      <dsp:nvSpPr>
        <dsp:cNvPr id="0" name=""/>
        <dsp:cNvSpPr/>
      </dsp:nvSpPr>
      <dsp:spPr>
        <a:xfrm>
          <a:off x="449939" y="4729534"/>
          <a:ext cx="4366896" cy="5913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59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Arial Narrow" pitchFamily="34" charset="0"/>
            </a:rPr>
            <a:t>Региональный венчурный фонд инвестиций в малые предприятия в научно-технической сфере РТ (высоких технологий)</a:t>
          </a:r>
          <a:endParaRPr lang="ru-RU" sz="1400" b="1" kern="1200" dirty="0">
            <a:effectLst/>
            <a:latin typeface="Arial Narrow" pitchFamily="34" charset="0"/>
          </a:endParaRPr>
        </a:p>
      </dsp:txBody>
      <dsp:txXfrm>
        <a:off x="449939" y="4729534"/>
        <a:ext cx="4366896" cy="591318"/>
      </dsp:txXfrm>
    </dsp:sp>
    <dsp:sp modelId="{D2DAD50A-9117-41C4-B0E1-D7368B9FBB15}">
      <dsp:nvSpPr>
        <dsp:cNvPr id="0" name=""/>
        <dsp:cNvSpPr/>
      </dsp:nvSpPr>
      <dsp:spPr>
        <a:xfrm>
          <a:off x="80365" y="4655619"/>
          <a:ext cx="739147" cy="739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A32E6-2023-430A-BC16-C4F967D3D977}">
      <dsp:nvSpPr>
        <dsp:cNvPr id="0" name=""/>
        <dsp:cNvSpPr/>
      </dsp:nvSpPr>
      <dsp:spPr>
        <a:xfrm>
          <a:off x="3205488" y="1852"/>
          <a:ext cx="2275823" cy="16754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Производи-</a:t>
          </a:r>
          <a:r>
            <a:rPr lang="ru-RU" sz="1800" b="1" kern="1200" dirty="0" err="1" smtClean="0"/>
            <a:t>тельность</a:t>
          </a:r>
          <a:r>
            <a:rPr lang="ru-RU" sz="1800" b="1" kern="1200" dirty="0" smtClean="0"/>
            <a:t> труда</a:t>
          </a:r>
          <a:endParaRPr lang="ru-RU" sz="1800" b="1" kern="1200" dirty="0"/>
        </a:p>
      </dsp:txBody>
      <dsp:txXfrm>
        <a:off x="3538775" y="247213"/>
        <a:ext cx="1609249" cy="1184710"/>
      </dsp:txXfrm>
    </dsp:sp>
    <dsp:sp modelId="{18AE8A62-2ACA-4318-A257-072D6AD1A431}">
      <dsp:nvSpPr>
        <dsp:cNvPr id="0" name=""/>
        <dsp:cNvSpPr/>
      </dsp:nvSpPr>
      <dsp:spPr>
        <a:xfrm rot="2004883">
          <a:off x="5260622" y="1290974"/>
          <a:ext cx="391057" cy="5654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5270318" y="1371763"/>
        <a:ext cx="273740" cy="339274"/>
      </dsp:txXfrm>
    </dsp:sp>
    <dsp:sp modelId="{9C1D0C7B-AFCF-4A76-B1B4-10D3A3CB25D7}">
      <dsp:nvSpPr>
        <dsp:cNvPr id="0" name=""/>
        <dsp:cNvSpPr/>
      </dsp:nvSpPr>
      <dsp:spPr>
        <a:xfrm>
          <a:off x="5447402" y="1480949"/>
          <a:ext cx="2275823" cy="1675432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Добавленная стоимость</a:t>
          </a:r>
          <a:endParaRPr lang="ru-RU" sz="1800" b="1" kern="1200" dirty="0"/>
        </a:p>
      </dsp:txBody>
      <dsp:txXfrm>
        <a:off x="5780689" y="1726310"/>
        <a:ext cx="1609249" cy="1184710"/>
      </dsp:txXfrm>
    </dsp:sp>
    <dsp:sp modelId="{0F12F455-F5BD-47DC-B04A-55B484B112F6}">
      <dsp:nvSpPr>
        <dsp:cNvPr id="0" name=""/>
        <dsp:cNvSpPr/>
      </dsp:nvSpPr>
      <dsp:spPr>
        <a:xfrm rot="6522503">
          <a:off x="5942229" y="3221039"/>
          <a:ext cx="483513" cy="5654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0800000">
        <a:off x="6038019" y="3265436"/>
        <a:ext cx="338459" cy="339274"/>
      </dsp:txXfrm>
    </dsp:sp>
    <dsp:sp modelId="{CCD3EAD7-1EAF-4B35-845E-15F01AD9FAC2}">
      <dsp:nvSpPr>
        <dsp:cNvPr id="0" name=""/>
        <dsp:cNvSpPr/>
      </dsp:nvSpPr>
      <dsp:spPr>
        <a:xfrm>
          <a:off x="4636948" y="3874181"/>
          <a:ext cx="2275823" cy="167543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Прибыль</a:t>
          </a:r>
        </a:p>
      </dsp:txBody>
      <dsp:txXfrm>
        <a:off x="4970235" y="4119542"/>
        <a:ext cx="1609249" cy="1184710"/>
      </dsp:txXfrm>
    </dsp:sp>
    <dsp:sp modelId="{5BF036A2-58C2-41F8-BA3F-96B81F4EABC6}">
      <dsp:nvSpPr>
        <dsp:cNvPr id="0" name=""/>
        <dsp:cNvSpPr/>
      </dsp:nvSpPr>
      <dsp:spPr>
        <a:xfrm rot="10800000">
          <a:off x="4177059" y="4429168"/>
          <a:ext cx="350293" cy="5654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0800000">
        <a:off x="4282147" y="4542260"/>
        <a:ext cx="245205" cy="339274"/>
      </dsp:txXfrm>
    </dsp:sp>
    <dsp:sp modelId="{87196C7F-ED36-47F0-8579-966EDC1BD558}">
      <dsp:nvSpPr>
        <dsp:cNvPr id="0" name=""/>
        <dsp:cNvSpPr/>
      </dsp:nvSpPr>
      <dsp:spPr>
        <a:xfrm>
          <a:off x="1774027" y="3874181"/>
          <a:ext cx="2275823" cy="1675432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Инвестиции</a:t>
          </a:r>
        </a:p>
      </dsp:txBody>
      <dsp:txXfrm>
        <a:off x="2107314" y="4119542"/>
        <a:ext cx="1609249" cy="1184710"/>
      </dsp:txXfrm>
    </dsp:sp>
    <dsp:sp modelId="{122A3F8D-1FE1-4EF6-8CF9-77ACAA5960FD}">
      <dsp:nvSpPr>
        <dsp:cNvPr id="0" name=""/>
        <dsp:cNvSpPr/>
      </dsp:nvSpPr>
      <dsp:spPr>
        <a:xfrm rot="15077497">
          <a:off x="2268854" y="3244065"/>
          <a:ext cx="483513" cy="5654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 rot="10800000">
        <a:off x="2364644" y="3425852"/>
        <a:ext cx="338459" cy="339274"/>
      </dsp:txXfrm>
    </dsp:sp>
    <dsp:sp modelId="{3842BE56-9B49-4085-9778-C44D4E452C87}">
      <dsp:nvSpPr>
        <dsp:cNvPr id="0" name=""/>
        <dsp:cNvSpPr/>
      </dsp:nvSpPr>
      <dsp:spPr>
        <a:xfrm>
          <a:off x="963573" y="1480949"/>
          <a:ext cx="2275823" cy="167543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Модернизация</a:t>
          </a:r>
        </a:p>
      </dsp:txBody>
      <dsp:txXfrm>
        <a:off x="1296860" y="1726310"/>
        <a:ext cx="1609249" cy="1184710"/>
      </dsp:txXfrm>
    </dsp:sp>
    <dsp:sp modelId="{2E2F7261-0854-4663-A0BB-0766041A604C}">
      <dsp:nvSpPr>
        <dsp:cNvPr id="0" name=""/>
        <dsp:cNvSpPr/>
      </dsp:nvSpPr>
      <dsp:spPr>
        <a:xfrm rot="19595117">
          <a:off x="3018707" y="1301802"/>
          <a:ext cx="391057" cy="5654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3028403" y="1447197"/>
        <a:ext cx="273740" cy="339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3A78B-6610-4703-A7DF-41D264506021}">
      <dsp:nvSpPr>
        <dsp:cNvPr id="0" name=""/>
        <dsp:cNvSpPr/>
      </dsp:nvSpPr>
      <dsp:spPr>
        <a:xfrm>
          <a:off x="191465" y="740231"/>
          <a:ext cx="2013929" cy="59667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Рыбно-</a:t>
          </a:r>
          <a:r>
            <a:rPr lang="ru-RU" sz="1600" b="1" kern="1200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Слободский</a:t>
          </a:r>
          <a:r>
            <a:rPr lang="ru-RU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46 %</a:t>
          </a:r>
          <a:endParaRPr lang="ru-RU" sz="16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08941" y="757707"/>
        <a:ext cx="1978977" cy="561727"/>
      </dsp:txXfrm>
    </dsp:sp>
    <dsp:sp modelId="{D314E067-B704-4E0A-A59A-555EF9460554}">
      <dsp:nvSpPr>
        <dsp:cNvPr id="0" name=""/>
        <dsp:cNvSpPr/>
      </dsp:nvSpPr>
      <dsp:spPr>
        <a:xfrm>
          <a:off x="2616931" y="1084384"/>
          <a:ext cx="1824440" cy="57180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Апастовский</a:t>
          </a:r>
          <a:endParaRPr lang="ru-RU" sz="1600" b="1" kern="120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 350 %</a:t>
          </a:r>
          <a:endParaRPr lang="ru-RU" sz="16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633678" y="1101131"/>
        <a:ext cx="1790946" cy="538307"/>
      </dsp:txXfrm>
    </dsp:sp>
    <dsp:sp modelId="{9A7937B2-1835-47D1-8290-3B35EC962E2D}">
      <dsp:nvSpPr>
        <dsp:cNvPr id="0" name=""/>
        <dsp:cNvSpPr/>
      </dsp:nvSpPr>
      <dsp:spPr>
        <a:xfrm>
          <a:off x="2074871" y="1704542"/>
          <a:ext cx="291632" cy="291632"/>
        </a:xfrm>
        <a:prstGeom prst="triangle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A50C87A3-2C26-4D81-880D-0E1225652D3C}">
      <dsp:nvSpPr>
        <dsp:cNvPr id="0" name=""/>
        <dsp:cNvSpPr/>
      </dsp:nvSpPr>
      <dsp:spPr>
        <a:xfrm rot="827893">
          <a:off x="1367067" y="1573557"/>
          <a:ext cx="1749794" cy="118208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3A78B-6610-4703-A7DF-41D264506021}">
      <dsp:nvSpPr>
        <dsp:cNvPr id="0" name=""/>
        <dsp:cNvSpPr/>
      </dsp:nvSpPr>
      <dsp:spPr>
        <a:xfrm>
          <a:off x="311150" y="1152129"/>
          <a:ext cx="1581123" cy="71880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Арский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 60 %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32203" y="1173182"/>
        <a:ext cx="1539017" cy="676697"/>
      </dsp:txXfrm>
    </dsp:sp>
    <dsp:sp modelId="{D314E067-B704-4E0A-A59A-555EF9460554}">
      <dsp:nvSpPr>
        <dsp:cNvPr id="0" name=""/>
        <dsp:cNvSpPr/>
      </dsp:nvSpPr>
      <dsp:spPr>
        <a:xfrm>
          <a:off x="2615407" y="1296144"/>
          <a:ext cx="1571512" cy="739352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Тукаевский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314 %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637062" y="1317799"/>
        <a:ext cx="1528202" cy="696042"/>
      </dsp:txXfrm>
    </dsp:sp>
    <dsp:sp modelId="{9A7937B2-1835-47D1-8290-3B35EC962E2D}">
      <dsp:nvSpPr>
        <dsp:cNvPr id="0" name=""/>
        <dsp:cNvSpPr/>
      </dsp:nvSpPr>
      <dsp:spPr>
        <a:xfrm>
          <a:off x="1954596" y="2195970"/>
          <a:ext cx="377087" cy="377087"/>
        </a:xfrm>
        <a:prstGeom prst="triangl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A50C87A3-2C26-4D81-880D-0E1225652D3C}">
      <dsp:nvSpPr>
        <dsp:cNvPr id="0" name=""/>
        <dsp:cNvSpPr/>
      </dsp:nvSpPr>
      <dsp:spPr>
        <a:xfrm rot="336665">
          <a:off x="1011878" y="2038096"/>
          <a:ext cx="2262523" cy="15284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0AFFF-1AF5-46B4-B460-B6FD33C25328}">
      <dsp:nvSpPr>
        <dsp:cNvPr id="0" name=""/>
        <dsp:cNvSpPr/>
      </dsp:nvSpPr>
      <dsp:spPr>
        <a:xfrm rot="5400000">
          <a:off x="-219364" y="318757"/>
          <a:ext cx="1462428" cy="10236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611243"/>
        <a:ext cx="1023699" cy="438729"/>
      </dsp:txXfrm>
    </dsp:sp>
    <dsp:sp modelId="{DFB75452-7A28-482A-9030-E62221E5C517}">
      <dsp:nvSpPr>
        <dsp:cNvPr id="0" name=""/>
        <dsp:cNvSpPr/>
      </dsp:nvSpPr>
      <dsp:spPr>
        <a:xfrm rot="5400000">
          <a:off x="4271384" y="-3126998"/>
          <a:ext cx="1193898" cy="7689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u="sng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В структуре иностранных инвестиций 98,5% – кредиты </a:t>
          </a:r>
          <a:r>
            <a:rPr lang="ru-RU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(за 9 месяцев 2010 года)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u="sng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 rot="-5400000">
        <a:off x="1023700" y="178968"/>
        <a:ext cx="7630987" cy="1077336"/>
      </dsp:txXfrm>
    </dsp:sp>
    <dsp:sp modelId="{1CAAB47F-B6EA-4415-BDA0-A1529A3A9A63}">
      <dsp:nvSpPr>
        <dsp:cNvPr id="0" name=""/>
        <dsp:cNvSpPr/>
      </dsp:nvSpPr>
      <dsp:spPr>
        <a:xfrm rot="5400000">
          <a:off x="-219364" y="1614898"/>
          <a:ext cx="1462428" cy="10236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907384"/>
        <a:ext cx="1023699" cy="438729"/>
      </dsp:txXfrm>
    </dsp:sp>
    <dsp:sp modelId="{1E6626E0-44F9-4B5C-9CE8-0C1A752AE86B}">
      <dsp:nvSpPr>
        <dsp:cNvPr id="0" name=""/>
        <dsp:cNvSpPr/>
      </dsp:nvSpPr>
      <dsp:spPr>
        <a:xfrm rot="5400000">
          <a:off x="4249446" y="-1850344"/>
          <a:ext cx="1236236" cy="7689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Темпы роста инвестиций </a:t>
          </a:r>
          <a:r>
            <a:rPr lang="en-US" sz="3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&lt; 1</a:t>
          </a:r>
          <a:r>
            <a:rPr lang="ru-RU" sz="3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%                        </a:t>
          </a:r>
          <a:r>
            <a:rPr lang="ru-RU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(за 9 месяцев 2010 года)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 rot="-5400000">
        <a:off x="1022930" y="1436520"/>
        <a:ext cx="7628920" cy="1115540"/>
      </dsp:txXfrm>
    </dsp:sp>
    <dsp:sp modelId="{A3D3F9D8-A58B-4283-9D1D-DE32D2220F95}">
      <dsp:nvSpPr>
        <dsp:cNvPr id="0" name=""/>
        <dsp:cNvSpPr/>
      </dsp:nvSpPr>
      <dsp:spPr>
        <a:xfrm rot="5400000">
          <a:off x="-219364" y="3559121"/>
          <a:ext cx="1462428" cy="10236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!</a:t>
          </a:r>
          <a:endParaRPr lang="ru-RU" sz="6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851607"/>
        <a:ext cx="1023699" cy="438729"/>
      </dsp:txXfrm>
    </dsp:sp>
    <dsp:sp modelId="{F214657B-59D1-45DB-969F-751AF349FECB}">
      <dsp:nvSpPr>
        <dsp:cNvPr id="0" name=""/>
        <dsp:cNvSpPr/>
      </dsp:nvSpPr>
      <dsp:spPr>
        <a:xfrm rot="5400000">
          <a:off x="3532932" y="182445"/>
          <a:ext cx="2670802" cy="76892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15 место в России по общему объему инвестиций на душу населения 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(за 2009 год)</a:t>
          </a:r>
          <a:b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</a:b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(впереди - Москва, Тюменская, Сахалинская, Ленинградская, Амурская, Магаданская, Томская, Липецкая  области, Коми, 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</a:t>
          </a: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Саха (Якутия), Красноярский край, ЯНАО, ХМАО, Чукотский АО. 22 место - Калужская область)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 rot="-5400000">
        <a:off x="1023699" y="2822056"/>
        <a:ext cx="7558890" cy="2410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6A86C-2E1D-4DBD-A004-4F12CFCE0FC2}">
      <dsp:nvSpPr>
        <dsp:cNvPr id="0" name=""/>
        <dsp:cNvSpPr/>
      </dsp:nvSpPr>
      <dsp:spPr>
        <a:xfrm>
          <a:off x="0" y="647391"/>
          <a:ext cx="8352928" cy="378000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B994E-E5A9-4C9B-BD0B-7F0289732F31}">
      <dsp:nvSpPr>
        <dsp:cNvPr id="0" name=""/>
        <dsp:cNvSpPr/>
      </dsp:nvSpPr>
      <dsp:spPr>
        <a:xfrm>
          <a:off x="800832" y="0"/>
          <a:ext cx="6577755" cy="83183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Децентрализация системы государственного регулирования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841439" y="40607"/>
        <a:ext cx="6496541" cy="750625"/>
      </dsp:txXfrm>
    </dsp:sp>
    <dsp:sp modelId="{533459EF-C1A5-406A-B0CD-0180530C33F4}">
      <dsp:nvSpPr>
        <dsp:cNvPr id="0" name=""/>
        <dsp:cNvSpPr/>
      </dsp:nvSpPr>
      <dsp:spPr>
        <a:xfrm>
          <a:off x="0" y="1487294"/>
          <a:ext cx="8352928" cy="378000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7174"/>
              <a:satOff val="-805"/>
              <a:lumOff val="513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6C779D-AF38-46A2-A31D-DC50158E1B5A}">
      <dsp:nvSpPr>
        <dsp:cNvPr id="0" name=""/>
        <dsp:cNvSpPr/>
      </dsp:nvSpPr>
      <dsp:spPr>
        <a:xfrm>
          <a:off x="800832" y="1212293"/>
          <a:ext cx="6604651" cy="65717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7174"/>
                <a:satOff val="-805"/>
                <a:lumOff val="513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Нехватка действенных инструментов поддержки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832912" y="1244373"/>
        <a:ext cx="6540491" cy="593012"/>
      </dsp:txXfrm>
    </dsp:sp>
    <dsp:sp modelId="{17EB8DEA-6C81-4DDD-8882-4303185FF089}">
      <dsp:nvSpPr>
        <dsp:cNvPr id="0" name=""/>
        <dsp:cNvSpPr/>
      </dsp:nvSpPr>
      <dsp:spPr>
        <a:xfrm>
          <a:off x="0" y="2412507"/>
          <a:ext cx="8352928" cy="378000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14349"/>
              <a:satOff val="-1610"/>
              <a:lumOff val="102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051F08-648E-409B-AC80-2ADC26C4916E}">
      <dsp:nvSpPr>
        <dsp:cNvPr id="0" name=""/>
        <dsp:cNvSpPr/>
      </dsp:nvSpPr>
      <dsp:spPr>
        <a:xfrm>
          <a:off x="853009" y="2103789"/>
          <a:ext cx="6587403" cy="58439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4349"/>
                <a:satOff val="-1610"/>
                <a:lumOff val="1027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Недостаточная интеграция Татарстана в информационное пространство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881537" y="2132317"/>
        <a:ext cx="6530347" cy="527342"/>
      </dsp:txXfrm>
    </dsp:sp>
    <dsp:sp modelId="{4CEB83F4-C304-4CD7-A671-1DE08259AD2C}">
      <dsp:nvSpPr>
        <dsp:cNvPr id="0" name=""/>
        <dsp:cNvSpPr/>
      </dsp:nvSpPr>
      <dsp:spPr>
        <a:xfrm>
          <a:off x="0" y="3302465"/>
          <a:ext cx="8352928" cy="378000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21523"/>
              <a:satOff val="-2414"/>
              <a:lumOff val="15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9A4284-0C13-4EF9-ACAA-08D572712EC5}">
      <dsp:nvSpPr>
        <dsp:cNvPr id="0" name=""/>
        <dsp:cNvSpPr/>
      </dsp:nvSpPr>
      <dsp:spPr>
        <a:xfrm>
          <a:off x="853009" y="2925788"/>
          <a:ext cx="6577930" cy="6268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1523"/>
                <a:satOff val="-2414"/>
                <a:lumOff val="15408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Дефицит адресно подготовленных инвестиционных площадок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883609" y="2956388"/>
        <a:ext cx="6516730" cy="565645"/>
      </dsp:txXfrm>
    </dsp:sp>
    <dsp:sp modelId="{95439E00-17B0-4FAA-9751-C3A855FB9E7E}">
      <dsp:nvSpPr>
        <dsp:cNvPr id="0" name=""/>
        <dsp:cNvSpPr/>
      </dsp:nvSpPr>
      <dsp:spPr>
        <a:xfrm>
          <a:off x="0" y="4202622"/>
          <a:ext cx="8352928" cy="378000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28698"/>
              <a:satOff val="-3219"/>
              <a:lumOff val="205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795C6A-FA96-4701-922C-251520B3260E}">
      <dsp:nvSpPr>
        <dsp:cNvPr id="0" name=""/>
        <dsp:cNvSpPr/>
      </dsp:nvSpPr>
      <dsp:spPr>
        <a:xfrm>
          <a:off x="853009" y="3790233"/>
          <a:ext cx="6577930" cy="63378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8698"/>
                <a:satOff val="-3219"/>
                <a:lumOff val="2054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Неадекватное кадровое обеспечение инвестиционных процессов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883948" y="3821172"/>
        <a:ext cx="6516052" cy="571910"/>
      </dsp:txXfrm>
    </dsp:sp>
    <dsp:sp modelId="{B4A00904-8D9B-47F2-8CB7-3F588988188C}">
      <dsp:nvSpPr>
        <dsp:cNvPr id="0" name=""/>
        <dsp:cNvSpPr/>
      </dsp:nvSpPr>
      <dsp:spPr>
        <a:xfrm>
          <a:off x="0" y="4883022"/>
          <a:ext cx="8352928" cy="378000"/>
        </a:xfrm>
        <a:prstGeom prst="rect">
          <a:avLst/>
        </a:prstGeom>
        <a:noFill/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8280" tIns="312420" rIns="6482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latin typeface="+mn-lt"/>
          </a:endParaRPr>
        </a:p>
      </dsp:txBody>
      <dsp:txXfrm>
        <a:off x="0" y="4883022"/>
        <a:ext cx="8352928" cy="378000"/>
      </dsp:txXfrm>
    </dsp:sp>
    <dsp:sp modelId="{10CEA0E2-A116-4E69-A29C-CFE7F092FC0A}">
      <dsp:nvSpPr>
        <dsp:cNvPr id="0" name=""/>
        <dsp:cNvSpPr/>
      </dsp:nvSpPr>
      <dsp:spPr>
        <a:xfrm>
          <a:off x="874994" y="4680521"/>
          <a:ext cx="6612019" cy="4428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Отсутствие </a:t>
          </a:r>
          <a:r>
            <a:rPr lang="ru-RU" sz="2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долгосрочных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 тарифов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896610" y="4702137"/>
        <a:ext cx="656878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816DF-74B4-4712-B0E4-4749609718FF}">
      <dsp:nvSpPr>
        <dsp:cNvPr id="0" name=""/>
        <dsp:cNvSpPr/>
      </dsp:nvSpPr>
      <dsp:spPr>
        <a:xfrm>
          <a:off x="1521423" y="915941"/>
          <a:ext cx="1522523" cy="13515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effectLst/>
              <a:latin typeface="Times New Roman" pitchFamily="18" charset="0"/>
              <a:cs typeface="Times New Roman" pitchFamily="18" charset="0"/>
            </a:rPr>
            <a:t>Приори-тетные</a:t>
          </a: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effectLst/>
              <a:latin typeface="Times New Roman" pitchFamily="18" charset="0"/>
              <a:cs typeface="Times New Roman" pitchFamily="18" charset="0"/>
            </a:rPr>
            <a:t>инвести-ционные</a:t>
          </a: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 проекты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21423" y="1084889"/>
        <a:ext cx="1015678" cy="1013690"/>
      </dsp:txXfrm>
    </dsp:sp>
    <dsp:sp modelId="{80D55EE6-FC65-43DE-B402-7244D7E1365C}">
      <dsp:nvSpPr>
        <dsp:cNvPr id="0" name=""/>
        <dsp:cNvSpPr/>
      </dsp:nvSpPr>
      <dsp:spPr>
        <a:xfrm>
          <a:off x="205717" y="288022"/>
          <a:ext cx="1324947" cy="2536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/>
              <a:latin typeface="Times New Roman" pitchFamily="18" charset="0"/>
              <a:cs typeface="Times New Roman" pitchFamily="18" charset="0"/>
            </a:rPr>
            <a:t>Уполномо-ченный</a:t>
          </a: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 орган по взаимодействию с </a:t>
          </a:r>
          <a:r>
            <a:rPr lang="ru-RU" sz="1800" kern="1200" dirty="0" err="1" smtClean="0">
              <a:effectLst/>
              <a:latin typeface="Times New Roman" pitchFamily="18" charset="0"/>
              <a:cs typeface="Times New Roman" pitchFamily="18" charset="0"/>
            </a:rPr>
            <a:t>инвесто</a:t>
          </a:r>
          <a:r>
            <a:rPr lang="ru-RU" sz="1800" kern="1200" dirty="0" smtClean="0">
              <a:effectLst/>
              <a:latin typeface="Times New Roman" pitchFamily="18" charset="0"/>
              <a:cs typeface="Times New Roman" pitchFamily="18" charset="0"/>
            </a:rPr>
            <a:t>-рами</a:t>
          </a:r>
          <a:endParaRPr lang="ru-RU" sz="18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70396" y="352701"/>
        <a:ext cx="1195589" cy="2406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C4574-EFE1-4E17-BEC1-1E7F43E68B9B}">
      <dsp:nvSpPr>
        <dsp:cNvPr id="0" name=""/>
        <dsp:cNvSpPr/>
      </dsp:nvSpPr>
      <dsp:spPr>
        <a:xfrm>
          <a:off x="4638270" y="904018"/>
          <a:ext cx="3038334" cy="676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750"/>
              </a:lnTo>
              <a:lnTo>
                <a:pt x="3038334" y="547750"/>
              </a:lnTo>
              <a:lnTo>
                <a:pt x="3038334" y="676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86744-8D78-4ED9-B202-5F1937420C9C}">
      <dsp:nvSpPr>
        <dsp:cNvPr id="0" name=""/>
        <dsp:cNvSpPr/>
      </dsp:nvSpPr>
      <dsp:spPr>
        <a:xfrm>
          <a:off x="4638270" y="904018"/>
          <a:ext cx="845363" cy="676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750"/>
              </a:lnTo>
              <a:lnTo>
                <a:pt x="845363" y="547750"/>
              </a:lnTo>
              <a:lnTo>
                <a:pt x="845363" y="676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39067-3BA1-4B19-AA70-06FD9940D365}">
      <dsp:nvSpPr>
        <dsp:cNvPr id="0" name=""/>
        <dsp:cNvSpPr/>
      </dsp:nvSpPr>
      <dsp:spPr>
        <a:xfrm>
          <a:off x="3552181" y="904018"/>
          <a:ext cx="1086089" cy="676550"/>
        </a:xfrm>
        <a:custGeom>
          <a:avLst/>
          <a:gdLst/>
          <a:ahLst/>
          <a:cxnLst/>
          <a:rect l="0" t="0" r="0" b="0"/>
          <a:pathLst>
            <a:path>
              <a:moveTo>
                <a:pt x="1086089" y="0"/>
              </a:moveTo>
              <a:lnTo>
                <a:pt x="1086089" y="547750"/>
              </a:lnTo>
              <a:lnTo>
                <a:pt x="0" y="547750"/>
              </a:lnTo>
              <a:lnTo>
                <a:pt x="0" y="676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5C4F8-47D1-4590-BCBE-A447EED92834}">
      <dsp:nvSpPr>
        <dsp:cNvPr id="0" name=""/>
        <dsp:cNvSpPr/>
      </dsp:nvSpPr>
      <dsp:spPr>
        <a:xfrm>
          <a:off x="1299098" y="904018"/>
          <a:ext cx="3339172" cy="676550"/>
        </a:xfrm>
        <a:custGeom>
          <a:avLst/>
          <a:gdLst/>
          <a:ahLst/>
          <a:cxnLst/>
          <a:rect l="0" t="0" r="0" b="0"/>
          <a:pathLst>
            <a:path>
              <a:moveTo>
                <a:pt x="3339172" y="0"/>
              </a:moveTo>
              <a:lnTo>
                <a:pt x="3339172" y="547750"/>
              </a:lnTo>
              <a:lnTo>
                <a:pt x="0" y="547750"/>
              </a:lnTo>
              <a:lnTo>
                <a:pt x="0" y="676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8473F-930E-42A1-BECF-0B416EF32097}">
      <dsp:nvSpPr>
        <dsp:cNvPr id="0" name=""/>
        <dsp:cNvSpPr/>
      </dsp:nvSpPr>
      <dsp:spPr>
        <a:xfrm>
          <a:off x="2641251" y="370639"/>
          <a:ext cx="3994037" cy="533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B00D45-2868-45FA-A8E0-9EE4F26F22AB}">
      <dsp:nvSpPr>
        <dsp:cNvPr id="0" name=""/>
        <dsp:cNvSpPr/>
      </dsp:nvSpPr>
      <dsp:spPr>
        <a:xfrm>
          <a:off x="2795735" y="517398"/>
          <a:ext cx="3994037" cy="533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Закон</a:t>
          </a:r>
          <a:endParaRPr lang="ru-RU" sz="3600" b="1" kern="120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11357" y="533020"/>
        <a:ext cx="3962793" cy="502135"/>
      </dsp:txXfrm>
    </dsp:sp>
    <dsp:sp modelId="{2455515B-3053-405F-84D2-B0DD83D9C99D}">
      <dsp:nvSpPr>
        <dsp:cNvPr id="0" name=""/>
        <dsp:cNvSpPr/>
      </dsp:nvSpPr>
      <dsp:spPr>
        <a:xfrm>
          <a:off x="86064" y="1580569"/>
          <a:ext cx="2426067" cy="1526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3445A2-B1AE-46EB-958D-2DB763596CED}">
      <dsp:nvSpPr>
        <dsp:cNvPr id="0" name=""/>
        <dsp:cNvSpPr/>
      </dsp:nvSpPr>
      <dsp:spPr>
        <a:xfrm>
          <a:off x="240548" y="1727328"/>
          <a:ext cx="2426067" cy="1526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Уполномоченный орган</a:t>
          </a:r>
          <a:endParaRPr lang="ru-RU" sz="2100" b="1" kern="120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85249" y="1772029"/>
        <a:ext cx="2336665" cy="1436813"/>
      </dsp:txXfrm>
    </dsp:sp>
    <dsp:sp modelId="{3B5CA052-FF8D-46EE-9E5A-92FE4AAEF3D3}">
      <dsp:nvSpPr>
        <dsp:cNvPr id="0" name=""/>
        <dsp:cNvSpPr/>
      </dsp:nvSpPr>
      <dsp:spPr>
        <a:xfrm>
          <a:off x="2774717" y="1580569"/>
          <a:ext cx="1554928" cy="14938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601BB9-DC2C-4147-AF2C-EDFDA2795CFC}">
      <dsp:nvSpPr>
        <dsp:cNvPr id="0" name=""/>
        <dsp:cNvSpPr/>
      </dsp:nvSpPr>
      <dsp:spPr>
        <a:xfrm>
          <a:off x="2929200" y="1727328"/>
          <a:ext cx="1554928" cy="1493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Перечень налогов</a:t>
          </a:r>
          <a:endParaRPr lang="ru-RU" sz="2000" b="1" kern="120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72953" y="1771081"/>
        <a:ext cx="1467422" cy="1406325"/>
      </dsp:txXfrm>
    </dsp:sp>
    <dsp:sp modelId="{49C11EF4-33C1-48DA-850A-46F4780353CC}">
      <dsp:nvSpPr>
        <dsp:cNvPr id="0" name=""/>
        <dsp:cNvSpPr/>
      </dsp:nvSpPr>
      <dsp:spPr>
        <a:xfrm>
          <a:off x="4600961" y="1580569"/>
          <a:ext cx="1765344" cy="1518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F59819-2FF4-4969-AE44-86D1A6CA1B9E}">
      <dsp:nvSpPr>
        <dsp:cNvPr id="0" name=""/>
        <dsp:cNvSpPr/>
      </dsp:nvSpPr>
      <dsp:spPr>
        <a:xfrm>
          <a:off x="4755445" y="1727328"/>
          <a:ext cx="1765344" cy="1518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Процентная ставка - ½ ставки ЦБ РФ</a:t>
          </a:r>
          <a:endParaRPr lang="ru-RU" sz="2000" b="1" kern="120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799917" y="1771800"/>
        <a:ext cx="1676400" cy="1429448"/>
      </dsp:txXfrm>
    </dsp:sp>
    <dsp:sp modelId="{89328C05-2E8F-4530-8735-60F6EE350B0E}">
      <dsp:nvSpPr>
        <dsp:cNvPr id="0" name=""/>
        <dsp:cNvSpPr/>
      </dsp:nvSpPr>
      <dsp:spPr>
        <a:xfrm>
          <a:off x="6523029" y="1580569"/>
          <a:ext cx="2307150" cy="1490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B1E2ED-BFE9-4053-A902-889CED4EEEBF}">
      <dsp:nvSpPr>
        <dsp:cNvPr id="0" name=""/>
        <dsp:cNvSpPr/>
      </dsp:nvSpPr>
      <dsp:spPr>
        <a:xfrm>
          <a:off x="6677513" y="1727328"/>
          <a:ext cx="2307150" cy="1490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Срок предоставления – до 7 лет</a:t>
          </a:r>
          <a:endParaRPr lang="ru-RU" sz="2200" b="1" kern="120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721166" y="1770981"/>
        <a:ext cx="2219844" cy="14031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9BC5-BADA-43EC-BA57-E644E03E1AAB}">
      <dsp:nvSpPr>
        <dsp:cNvPr id="0" name=""/>
        <dsp:cNvSpPr/>
      </dsp:nvSpPr>
      <dsp:spPr>
        <a:xfrm>
          <a:off x="4668749" y="1437264"/>
          <a:ext cx="3562373" cy="153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74"/>
              </a:lnTo>
              <a:lnTo>
                <a:pt x="3562373" y="1370274"/>
              </a:lnTo>
              <a:lnTo>
                <a:pt x="3562373" y="15314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6066D-DFE9-4F8E-8A7E-91342A2829D0}">
      <dsp:nvSpPr>
        <dsp:cNvPr id="0" name=""/>
        <dsp:cNvSpPr/>
      </dsp:nvSpPr>
      <dsp:spPr>
        <a:xfrm>
          <a:off x="4668749" y="1437264"/>
          <a:ext cx="1384689" cy="153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74"/>
              </a:lnTo>
              <a:lnTo>
                <a:pt x="1384689" y="1370274"/>
              </a:lnTo>
              <a:lnTo>
                <a:pt x="1384689" y="15314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1217F-E8C5-4EE9-8A88-B431646AA1DB}">
      <dsp:nvSpPr>
        <dsp:cNvPr id="0" name=""/>
        <dsp:cNvSpPr/>
      </dsp:nvSpPr>
      <dsp:spPr>
        <a:xfrm>
          <a:off x="3704159" y="1437264"/>
          <a:ext cx="964590" cy="1531455"/>
        </a:xfrm>
        <a:custGeom>
          <a:avLst/>
          <a:gdLst/>
          <a:ahLst/>
          <a:cxnLst/>
          <a:rect l="0" t="0" r="0" b="0"/>
          <a:pathLst>
            <a:path>
              <a:moveTo>
                <a:pt x="964590" y="0"/>
              </a:moveTo>
              <a:lnTo>
                <a:pt x="964590" y="1370274"/>
              </a:lnTo>
              <a:lnTo>
                <a:pt x="0" y="1370274"/>
              </a:lnTo>
              <a:lnTo>
                <a:pt x="0" y="15314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7667A-485F-4533-A530-3D4666B88A53}">
      <dsp:nvSpPr>
        <dsp:cNvPr id="0" name=""/>
        <dsp:cNvSpPr/>
      </dsp:nvSpPr>
      <dsp:spPr>
        <a:xfrm>
          <a:off x="1304936" y="1437264"/>
          <a:ext cx="3363812" cy="1513794"/>
        </a:xfrm>
        <a:custGeom>
          <a:avLst/>
          <a:gdLst/>
          <a:ahLst/>
          <a:cxnLst/>
          <a:rect l="0" t="0" r="0" b="0"/>
          <a:pathLst>
            <a:path>
              <a:moveTo>
                <a:pt x="3363812" y="0"/>
              </a:moveTo>
              <a:lnTo>
                <a:pt x="3363812" y="1352614"/>
              </a:lnTo>
              <a:lnTo>
                <a:pt x="0" y="1352614"/>
              </a:lnTo>
              <a:lnTo>
                <a:pt x="0" y="151379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E4BBF-F9DB-4A3D-85F5-76A722D5112B}">
      <dsp:nvSpPr>
        <dsp:cNvPr id="0" name=""/>
        <dsp:cNvSpPr/>
      </dsp:nvSpPr>
      <dsp:spPr>
        <a:xfrm>
          <a:off x="593177" y="484700"/>
          <a:ext cx="8151144" cy="95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Закон РТ «Об инновационной деятельности в Республике Татарстан»</a:t>
          </a:r>
        </a:p>
      </dsp:txBody>
      <dsp:txXfrm>
        <a:off x="593177" y="484700"/>
        <a:ext cx="8151144" cy="952563"/>
      </dsp:txXfrm>
    </dsp:sp>
    <dsp:sp modelId="{915C4743-E2C0-4375-8442-73A4DECBAF1A}">
      <dsp:nvSpPr>
        <dsp:cNvPr id="0" name=""/>
        <dsp:cNvSpPr/>
      </dsp:nvSpPr>
      <dsp:spPr>
        <a:xfrm>
          <a:off x="180524" y="2951058"/>
          <a:ext cx="2248825" cy="126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Глоссарий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понятий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и терминов</a:t>
          </a:r>
          <a:endParaRPr kumimoji="0" lang="ru-RU" sz="1800" b="1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180524" y="2951058"/>
        <a:ext cx="2248825" cy="1265668"/>
      </dsp:txXfrm>
    </dsp:sp>
    <dsp:sp modelId="{5FF85461-3F35-464F-972A-95D30F3CF18C}">
      <dsp:nvSpPr>
        <dsp:cNvPr id="0" name=""/>
        <dsp:cNvSpPr/>
      </dsp:nvSpPr>
      <dsp:spPr>
        <a:xfrm>
          <a:off x="2731939" y="2968719"/>
          <a:ext cx="1944439" cy="12434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Разграничение полномочий органов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err="1" smtClean="0">
              <a:ln w="18415" cmpd="sng">
                <a:prstDash val="solid"/>
              </a:ln>
              <a:effectLst/>
              <a:latin typeface="+mn-lt"/>
            </a:rPr>
            <a:t>госвласти</a:t>
          </a:r>
          <a:endParaRPr kumimoji="0" lang="ru-RU" sz="1800" b="1" i="0" u="none" strike="noStrike" kern="1200" cap="none" spc="0" normalizeH="0" baseline="0" dirty="0" smtClean="0">
            <a:ln w="18415" cmpd="sng">
              <a:prstDash val="solid"/>
            </a:ln>
            <a:effectLst/>
            <a:latin typeface="+mn-lt"/>
          </a:endParaRPr>
        </a:p>
      </dsp:txBody>
      <dsp:txXfrm>
        <a:off x="2731939" y="2968719"/>
        <a:ext cx="1944439" cy="1243479"/>
      </dsp:txXfrm>
    </dsp:sp>
    <dsp:sp modelId="{C1EFC5F6-0131-4D17-85AB-342FC3CCBA15}">
      <dsp:nvSpPr>
        <dsp:cNvPr id="0" name=""/>
        <dsp:cNvSpPr/>
      </dsp:nvSpPr>
      <dsp:spPr>
        <a:xfrm>
          <a:off x="4998740" y="2968719"/>
          <a:ext cx="2109396" cy="126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Госрегулирование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инновационной сферы</a:t>
          </a:r>
        </a:p>
      </dsp:txBody>
      <dsp:txXfrm>
        <a:off x="4998740" y="2968719"/>
        <a:ext cx="2109396" cy="1265668"/>
      </dsp:txXfrm>
    </dsp:sp>
    <dsp:sp modelId="{66BBB4DB-77A1-4C72-AA77-CAC7F8C06EAF}">
      <dsp:nvSpPr>
        <dsp:cNvPr id="0" name=""/>
        <dsp:cNvSpPr/>
      </dsp:nvSpPr>
      <dsp:spPr>
        <a:xfrm>
          <a:off x="7283288" y="2968719"/>
          <a:ext cx="1895670" cy="128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spc="0" normalizeH="0" baseline="0" dirty="0" smtClean="0">
              <a:ln w="18415" cmpd="sng">
                <a:prstDash val="solid"/>
              </a:ln>
              <a:effectLst/>
              <a:latin typeface="+mn-lt"/>
            </a:rPr>
            <a:t>Господдержка инновационной деятельности</a:t>
          </a:r>
        </a:p>
      </dsp:txBody>
      <dsp:txXfrm>
        <a:off x="7283288" y="2968719"/>
        <a:ext cx="1895670" cy="1287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0.13715</cdr:x>
      <cdr:y>0.33036</cdr:y>
    </cdr:from>
    <cdr:to>
      <cdr:x>0.32118</cdr:x>
      <cdr:y>0.49107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752475" y="1057276"/>
          <a:ext cx="1009650" cy="514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100" dirty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0.00851</cdr:x>
      <cdr:y>0.03631</cdr:y>
    </cdr:from>
    <cdr:to>
      <cdr:x>1</cdr:x>
      <cdr:y>0.24207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008" y="196096"/>
          <a:ext cx="8388424" cy="1111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Объем промышленности в 2010 году – 1 044 млрд.руб.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0.05107</cdr:x>
      <cdr:y>0.13333</cdr:y>
    </cdr:from>
    <cdr:to>
      <cdr:x>0.11916</cdr:x>
      <cdr:y>0.21333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720080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%</a:t>
          </a:r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0.55758</cdr:x>
      <cdr:y>0.08951</cdr:y>
    </cdr:from>
    <cdr:to>
      <cdr:x>0.65128</cdr:x>
      <cdr:y>0.15077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80248" y="541425"/>
          <a:ext cx="920938" cy="370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62,0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0.5678</cdr:x>
      <cdr:y>0.34635</cdr:y>
    </cdr:from>
    <cdr:to>
      <cdr:x>0.64839</cdr:x>
      <cdr:y>0.39882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80677" y="2094928"/>
          <a:ext cx="792086" cy="3173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58,2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7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0.39633</cdr:x>
      <cdr:y>0.02381</cdr:y>
    </cdr:from>
    <cdr:to>
      <cdr:x>0.85056</cdr:x>
      <cdr:y>0.09524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95328" y="144016"/>
          <a:ext cx="4464437" cy="43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/>
            <a:t>Обрабатывающие производства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1.13806E-7</cdr:x>
      <cdr:y>0</cdr:y>
    </cdr:from>
    <cdr:to>
      <cdr:x>0.13549</cdr:x>
      <cdr:y>0.06202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" y="0"/>
          <a:ext cx="1190538" cy="337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млрд. руб.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0.54701</cdr:x>
      <cdr:y>0.01961</cdr:y>
    </cdr:from>
    <cdr:to>
      <cdr:x>0.68376</cdr:x>
      <cdr:y>0.09804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08512" y="72008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млрд.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0.03419</cdr:x>
      <cdr:y>0</cdr:y>
    </cdr:from>
    <cdr:to>
      <cdr:x>0.08547</cdr:x>
      <cdr:y>0.09804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0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%</a:t>
          </a:r>
          <a:endParaRPr lang="ru-RU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0.01667</cdr:x>
      <cdr:y>0.09091</cdr:y>
    </cdr:from>
    <cdr:to>
      <cdr:x>0.91857</cdr:x>
      <cdr:y>0.23791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74942"/>
          <a:ext cx="3896655" cy="444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Сальдированная прибыль, млрд. руб.</a:t>
          </a:r>
          <a:endParaRPr lang="ru-RU" sz="2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0.34857</cdr:x>
      <cdr:y>0.53966</cdr:y>
    </cdr:from>
    <cdr:to>
      <cdr:x>0.45646</cdr:x>
      <cdr:y>0.65697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1656184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48,6%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0.43986</cdr:x>
      <cdr:y>0.28156</cdr:y>
    </cdr:from>
    <cdr:to>
      <cdr:x>0.53945</cdr:x>
      <cdr:y>0.39888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6424" y="864096"/>
          <a:ext cx="864089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20,1%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0.57265</cdr:x>
      <cdr:y>0.32849</cdr:y>
    </cdr:from>
    <cdr:to>
      <cdr:x>0.66394</cdr:x>
      <cdr:y>0.42234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68552" y="1008112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10,8%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0.61414</cdr:x>
      <cdr:y>0.4458</cdr:y>
    </cdr:from>
    <cdr:to>
      <cdr:x>0.69714</cdr:x>
      <cdr:y>0.56312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28592" y="1368152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8,7%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0.56435</cdr:x>
      <cdr:y>0.56312</cdr:y>
    </cdr:from>
    <cdr:to>
      <cdr:x>0.66394</cdr:x>
      <cdr:y>0.72736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96544" y="1728192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11,8%</a:t>
          </a:r>
          <a:endParaRPr lang="ru-RU" sz="18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0.64909</cdr:x>
      <cdr:y>0.30612</cdr:y>
    </cdr:from>
    <cdr:to>
      <cdr:x>0.69914</cdr:x>
      <cdr:y>0.3523</cdr:y>
    </cdr:to>
    <cdr:sp macro="" textlink="">
      <cdr:nvSpPr>
        <cdr:cNvPr id="12" name="Стрелка вниз 11"/>
        <cdr:cNvSpPr/>
      </cdr:nvSpPr>
      <cdr:spPr>
        <a:xfrm xmlns:a="http://schemas.openxmlformats.org/drawingml/2006/main">
          <a:off x="6192647" y="2160240"/>
          <a:ext cx="477505" cy="32588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0.72457</cdr:x>
      <cdr:y>0.30612</cdr:y>
    </cdr:from>
    <cdr:to>
      <cdr:x>0.77462</cdr:x>
      <cdr:y>0.3523</cdr:y>
    </cdr:to>
    <cdr:sp macro="" textlink="">
      <cdr:nvSpPr>
        <cdr:cNvPr id="13" name="Стрелка вниз 12"/>
        <cdr:cNvSpPr/>
      </cdr:nvSpPr>
      <cdr:spPr>
        <a:xfrm xmlns:a="http://schemas.openxmlformats.org/drawingml/2006/main">
          <a:off x="6912768" y="2160240"/>
          <a:ext cx="477504" cy="32588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0.57361</cdr:x>
      <cdr:y>0.30612</cdr:y>
    </cdr:from>
    <cdr:to>
      <cdr:x>0.62366</cdr:x>
      <cdr:y>0.3523</cdr:y>
    </cdr:to>
    <cdr:sp macro="" textlink="">
      <cdr:nvSpPr>
        <cdr:cNvPr id="14" name="Стрелка вниз 13"/>
        <cdr:cNvSpPr/>
      </cdr:nvSpPr>
      <cdr:spPr>
        <a:xfrm xmlns:a="http://schemas.openxmlformats.org/drawingml/2006/main">
          <a:off x="5472578" y="2160231"/>
          <a:ext cx="477505" cy="32588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0.4302</cdr:x>
      <cdr:y>0.30612</cdr:y>
    </cdr:from>
    <cdr:to>
      <cdr:x>0.48025</cdr:x>
      <cdr:y>0.35229</cdr:y>
    </cdr:to>
    <cdr:sp macro="" textlink="">
      <cdr:nvSpPr>
        <cdr:cNvPr id="15" name="Стрелка вниз 14"/>
        <cdr:cNvSpPr/>
      </cdr:nvSpPr>
      <cdr:spPr>
        <a:xfrm xmlns:a="http://schemas.openxmlformats.org/drawingml/2006/main">
          <a:off x="4104368" y="2160231"/>
          <a:ext cx="477505" cy="32581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0.27925</cdr:x>
      <cdr:y>0.30612</cdr:y>
    </cdr:from>
    <cdr:to>
      <cdr:x>0.3293</cdr:x>
      <cdr:y>0.3523</cdr:y>
    </cdr:to>
    <cdr:sp macro="" textlink="">
      <cdr:nvSpPr>
        <cdr:cNvPr id="16" name="Стрелка вниз 15"/>
        <cdr:cNvSpPr/>
      </cdr:nvSpPr>
      <cdr:spPr>
        <a:xfrm xmlns:a="http://schemas.openxmlformats.org/drawingml/2006/main">
          <a:off x="2664222" y="2160231"/>
          <a:ext cx="477504" cy="32588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0.00627</cdr:x>
      <cdr:y>0.03762</cdr:y>
    </cdr:from>
    <cdr:to>
      <cdr:x>1</cdr:x>
      <cdr:y>0.2163</cdr:y>
    </cdr:to>
    <cdr:sp macro="" textlink="">
      <cdr:nvSpPr>
        <cdr:cNvPr id="2" name="Заголовок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27698" y="123119"/>
          <a:ext cx="4389777" cy="584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541338" algn="ctr"/>
          <a:r>
            <a:rPr lang="ru-RU" sz="1600" b="1" dirty="0">
              <a:solidFill>
                <a:schemeClr val="accent2">
                  <a:lumMod val="50000"/>
                </a:schemeClr>
              </a:solidFill>
            </a:rPr>
            <a:t>Остаток сметной стоимости объектов незавершенного 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строительства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0.05482</cdr:x>
      <cdr:y>0.17777</cdr:y>
    </cdr:from>
    <cdr:to>
      <cdr:x>0.29406</cdr:x>
      <cdr:y>0.24378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174" y="581778"/>
          <a:ext cx="105684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лрд. руб.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0.18777</cdr:x>
      <cdr:y>0.78432</cdr:y>
    </cdr:from>
    <cdr:to>
      <cdr:x>0.44783</cdr:x>
      <cdr:y>0.8487</cdr:y>
    </cdr:to>
    <cdr:sp macro="" textlink="">
      <cdr:nvSpPr>
        <cdr:cNvPr id="2" name="TextBox 1"/>
        <cdr:cNvSpPr txBox="1"/>
      </cdr:nvSpPr>
      <cdr:spPr>
        <a:xfrm xmlns:a="http://schemas.openxmlformats.org/drawingml/2006/main" rot="18929790">
          <a:off x="1595430" y="3896950"/>
          <a:ext cx="2209740" cy="3198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Республика Татарстан</a:t>
          </a:r>
        </a:p>
        <a:p xmlns:a="http://schemas.openxmlformats.org/drawingml/2006/main">
          <a:pPr algn="r"/>
          <a:endParaRPr lang="ru-RU" sz="14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FAB28-4F11-4914-8CD7-C2DF8122E1C6}" type="datetimeFigureOut">
              <a:rPr lang="ru-RU" smtClean="0"/>
              <a:t>21.01.2011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4731A-E93F-4A3E-A0F7-BD1BD787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1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FFB4-55B0-48DD-A905-3FFA6AA76D75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8A30-22AB-474F-B3B8-73C5B24C6B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38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E07AF-24E3-47CF-A83F-7A4980CEC3F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213572-09D2-4A19-9A71-671D5BCAD5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E07AF-24E3-47CF-A83F-7A4980CEC3F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C6AEB-BBBF-48FA-97C5-0AEBB395D5C8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8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8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8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CEDB-792B-4671-9A8C-64E47649465B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C26-D359-4924-AE1E-8C7FB553B8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91172" y="2691172"/>
            <a:ext cx="6858000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/>
          <p:nvPr userDrawn="1"/>
        </p:nvGrpSpPr>
        <p:grpSpPr>
          <a:xfrm>
            <a:off x="0" y="0"/>
            <a:ext cx="899592" cy="720080"/>
            <a:chOff x="1259632" y="764704"/>
            <a:chExt cx="899592" cy="720080"/>
          </a:xfrm>
        </p:grpSpPr>
        <p:sp>
          <p:nvSpPr>
            <p:cNvPr id="8" name="Овал 7"/>
            <p:cNvSpPr/>
            <p:nvPr userDrawn="1"/>
          </p:nvSpPr>
          <p:spPr>
            <a:xfrm rot="10800000">
              <a:off x="1372931" y="778172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 descr="E:\!!!!WORK\Respublika tatarstan\prezentacia\0010.jpg"/>
            <p:cNvPicPr/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81" t="14583" r="39063" b="59375"/>
            <a:stretch>
              <a:fillRect/>
            </a:stretch>
          </p:blipFill>
          <p:spPr bwMode="auto">
            <a:xfrm>
              <a:off x="1259632" y="764704"/>
              <a:ext cx="89959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683568" y="1340768"/>
            <a:ext cx="8064896" cy="72008"/>
          </a:xfrm>
          <a:prstGeom prst="line">
            <a:avLst/>
          </a:prstGeom>
          <a:ln w="34925">
            <a:solidFill>
              <a:srgbClr val="F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683568" y="4581128"/>
            <a:ext cx="8064896" cy="72008"/>
          </a:xfrm>
          <a:prstGeom prst="line">
            <a:avLst/>
          </a:prstGeom>
          <a:ln w="34925">
            <a:solidFill>
              <a:srgbClr val="F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925" y="5138737"/>
            <a:ext cx="17430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019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6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1CEDB-792B-4671-9A8C-64E47649465B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14C26-D359-4924-AE1E-8C7FB553B8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91172" y="2691172"/>
            <a:ext cx="6858000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 userDrawn="1"/>
        </p:nvGrpSpPr>
        <p:grpSpPr>
          <a:xfrm>
            <a:off x="0" y="0"/>
            <a:ext cx="899592" cy="720080"/>
            <a:chOff x="1259632" y="764704"/>
            <a:chExt cx="899592" cy="720080"/>
          </a:xfrm>
        </p:grpSpPr>
        <p:sp>
          <p:nvSpPr>
            <p:cNvPr id="8" name="Овал 7"/>
            <p:cNvSpPr/>
            <p:nvPr userDrawn="1"/>
          </p:nvSpPr>
          <p:spPr>
            <a:xfrm rot="10800000">
              <a:off x="1372931" y="778172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 descr="E:\!!!!WORK\Respublika tatarstan\prezentacia\0010.jpg"/>
            <p:cNvPicPr/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281" t="14583" r="39063" b="59375"/>
            <a:stretch>
              <a:fillRect/>
            </a:stretch>
          </p:blipFill>
          <p:spPr bwMode="auto">
            <a:xfrm>
              <a:off x="1259632" y="764704"/>
              <a:ext cx="89959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755576" y="980728"/>
            <a:ext cx="7200800" cy="0"/>
          </a:xfrm>
          <a:prstGeom prst="line">
            <a:avLst/>
          </a:prstGeom>
          <a:ln w="34925">
            <a:solidFill>
              <a:srgbClr val="F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925" y="-747464"/>
            <a:ext cx="174307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2850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6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8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0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2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3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0C6D0-9C78-4F9C-82AB-4899EC32CEF8}" type="datetimeFigureOut">
              <a:rPr lang="ru-RU" smtClean="0"/>
              <a:pPr/>
              <a:t>21.01.2011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B2291-02CF-4F82-BDDC-DFCC06730C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1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6.xml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tosale.kz/art_system/img/art/2306.jpg" TargetMode="External"/><Relationship Id="rId13" Type="http://schemas.openxmlformats.org/officeDocument/2006/relationships/hyperlink" Target="http://supple.image.newsru.com/images/big/94_24_942429_1223977779.jpg" TargetMode="External"/><Relationship Id="rId1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0.gif"/><Relationship Id="rId17" Type="http://schemas.openxmlformats.org/officeDocument/2006/relationships/hyperlink" Target="http://www.autowp.ru/pictures/fiat/autowp.ru_fiat_logo_3.jpg" TargetMode="External"/><Relationship Id="rId2" Type="http://schemas.openxmlformats.org/officeDocument/2006/relationships/hyperlink" Target="http://www.businesspundit.com/wp-content/uploads/2008/07/cummins_logo.jpg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ell.ru/infopages/2/3508496/3508496.1_1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image" Target="../media/image12.gif"/><Relationship Id="rId10" Type="http://schemas.microsoft.com/office/2007/relationships/hdphoto" Target="../media/hdphoto1.wdp"/><Relationship Id="rId19" Type="http://schemas.openxmlformats.org/officeDocument/2006/relationships/image" Target="../media/image15.jpeg"/><Relationship Id="rId4" Type="http://schemas.openxmlformats.org/officeDocument/2006/relationships/hyperlink" Target="http://matexport2000.narod.ru/new_holland_logo_color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700808"/>
            <a:ext cx="8892480" cy="2203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Итоги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Республики Татарстан в 2010 году.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по совершенствованию государственной инвестиционной и инновационной политики</a:t>
            </a:r>
            <a:endParaRPr kumimoji="0" lang="ru-RU" sz="3600" b="1" i="0" u="none" strike="noStrike" kern="1200" cap="all" spc="0" normalizeH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548313"/>
            <a:ext cx="9144000" cy="6667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Министр экономики Республики Татарстан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Шагиахметов Мидхат Рафкатович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 розничной торговли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86299448"/>
              </p:ext>
            </p:extLst>
          </p:nvPr>
        </p:nvGraphicFramePr>
        <p:xfrm>
          <a:off x="467544" y="1196752"/>
          <a:ext cx="84249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14198313"/>
              </p:ext>
            </p:extLst>
          </p:nvPr>
        </p:nvGraphicFramePr>
        <p:xfrm>
          <a:off x="2987824" y="3789040"/>
          <a:ext cx="698477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6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39129" y="1124744"/>
            <a:ext cx="9400169" cy="6048672"/>
            <a:chOff x="31863" y="980728"/>
            <a:chExt cx="9400169" cy="550115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452320" y="980728"/>
              <a:ext cx="1440160" cy="5501151"/>
            </a:xfrm>
            <a:prstGeom prst="rect">
              <a:avLst/>
            </a:prstGeom>
            <a:solidFill>
              <a:schemeClr val="bg2">
                <a:alpha val="33725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1863" y="980728"/>
              <a:ext cx="7598953" cy="5471038"/>
              <a:chOff x="149127" y="1143000"/>
              <a:chExt cx="6847247" cy="5396299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5552086" y="1143000"/>
                <a:ext cx="1297696" cy="5396298"/>
              </a:xfrm>
              <a:prstGeom prst="rect">
                <a:avLst/>
              </a:prstGeom>
              <a:solidFill>
                <a:schemeClr val="bg2">
                  <a:lumMod val="75000"/>
                  <a:alpha val="32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086464" y="1143000"/>
                <a:ext cx="1232811" cy="5396298"/>
              </a:xfrm>
              <a:prstGeom prst="rect">
                <a:avLst/>
              </a:prstGeom>
              <a:solidFill>
                <a:srgbClr val="FFC000">
                  <a:alpha val="34000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788767" y="1143000"/>
                <a:ext cx="1297696" cy="539629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34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55957" y="1143001"/>
                <a:ext cx="1232811" cy="5396298"/>
              </a:xfrm>
              <a:prstGeom prst="rect">
                <a:avLst/>
              </a:prstGeom>
              <a:solidFill>
                <a:srgbClr val="79C6FF">
                  <a:alpha val="33725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319275" y="1143000"/>
                <a:ext cx="1232811" cy="53962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34000"/>
                </a:scheme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76824" y="1720210"/>
                <a:ext cx="1240150" cy="358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t"/>
                <a:r>
                  <a:rPr lang="ru-RU" sz="2000" b="1" dirty="0" smtClean="0">
                    <a:solidFill>
                      <a:srgbClr val="000000"/>
                    </a:solidFill>
                  </a:rPr>
                  <a:t>ВРП</a:t>
                </a:r>
                <a:endParaRPr lang="ru-R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1464800" y="1465976"/>
                <a:ext cx="1945629" cy="635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t"/>
                <a:r>
                  <a:rPr lang="ru-RU" sz="2000" b="1" dirty="0" smtClean="0">
                    <a:solidFill>
                      <a:srgbClr val="000000"/>
                    </a:solidFill>
                  </a:rPr>
                  <a:t>Промышленное производство</a:t>
                </a: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2876647" y="2047333"/>
                <a:ext cx="1718990" cy="358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t"/>
                <a:r>
                  <a:rPr lang="ru-RU" sz="2000" b="1" dirty="0" smtClean="0">
                    <a:solidFill>
                      <a:srgbClr val="000000"/>
                    </a:solidFill>
                  </a:rPr>
                  <a:t>Строительство</a:t>
                </a:r>
                <a:endParaRPr lang="ru-R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240143" y="1708948"/>
                <a:ext cx="1491435" cy="358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t"/>
                <a:r>
                  <a:rPr lang="ru-RU" sz="2000" b="1" dirty="0" smtClean="0">
                    <a:solidFill>
                      <a:srgbClr val="000000"/>
                    </a:solidFill>
                  </a:rPr>
                  <a:t>Инвестиции </a:t>
                </a:r>
                <a:endParaRPr lang="ru-R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472039" y="1595167"/>
                <a:ext cx="1524335" cy="911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t"/>
                <a:r>
                  <a:rPr lang="ru-RU" sz="2000" b="1" dirty="0" smtClean="0">
                    <a:solidFill>
                      <a:srgbClr val="000000"/>
                    </a:solidFill>
                  </a:rPr>
                  <a:t>Оборот</a:t>
                </a:r>
              </a:p>
              <a:p>
                <a:pPr algn="ctr" fontAlgn="t"/>
                <a:r>
                  <a:rPr lang="ru-RU" sz="2000" b="1" dirty="0" smtClean="0">
                    <a:solidFill>
                      <a:srgbClr val="000000"/>
                    </a:solidFill>
                  </a:rPr>
                  <a:t>розничной</a:t>
                </a:r>
              </a:p>
              <a:p>
                <a:pPr algn="ctr" fontAlgn="t"/>
                <a:r>
                  <a:rPr lang="ru-RU" sz="2000" b="1" dirty="0" smtClean="0">
                    <a:solidFill>
                      <a:srgbClr val="000000"/>
                    </a:solidFill>
                  </a:rPr>
                  <a:t>торговли </a:t>
                </a:r>
                <a:endParaRPr lang="ru-RU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Овал 14"/>
              <p:cNvSpPr/>
              <p:nvPr/>
            </p:nvSpPr>
            <p:spPr bwMode="auto">
              <a:xfrm>
                <a:off x="149127" y="4372762"/>
                <a:ext cx="586321" cy="3599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9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7163272" y="1242688"/>
              <a:ext cx="2268760" cy="923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Реальные    доходы</a:t>
              </a:r>
            </a:p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 населения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878162970"/>
              </p:ext>
            </p:extLst>
          </p:nvPr>
        </p:nvGraphicFramePr>
        <p:xfrm>
          <a:off x="107504" y="900336"/>
          <a:ext cx="878497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539552" y="-99392"/>
            <a:ext cx="8229600" cy="1143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>Экономические показатели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>2010 г. в % к 2008 г.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20608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347864" y="6165304"/>
            <a:ext cx="2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сопоставимых ценах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93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Финансовые показатели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5768226"/>
              </p:ext>
            </p:extLst>
          </p:nvPr>
        </p:nvGraphicFramePr>
        <p:xfrm>
          <a:off x="755576" y="764704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75571383"/>
              </p:ext>
            </p:extLst>
          </p:nvPr>
        </p:nvGraphicFramePr>
        <p:xfrm>
          <a:off x="4788024" y="836712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6230984"/>
              </p:ext>
            </p:extLst>
          </p:nvPr>
        </p:nvGraphicFramePr>
        <p:xfrm>
          <a:off x="395536" y="3789040"/>
          <a:ext cx="867645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79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Эффективность производства добавленной стоимости</a:t>
            </a:r>
            <a:endParaRPr lang="ru-RU" dirty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009874"/>
              </p:ext>
            </p:extLst>
          </p:nvPr>
        </p:nvGraphicFramePr>
        <p:xfrm>
          <a:off x="-396552" y="1099585"/>
          <a:ext cx="9540552" cy="705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141277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В целом по республике – 37%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8994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9035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доля добавленной стоимости в выпуске</a:t>
            </a:r>
          </a:p>
        </p:txBody>
      </p:sp>
    </p:spTree>
    <p:extLst>
      <p:ext uri="{BB962C8B-B14F-4D97-AF65-F5344CB8AC3E}">
        <p14:creationId xmlns:p14="http://schemas.microsoft.com/office/powerpoint/2010/main" val="15474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10903001"/>
              </p:ext>
            </p:extLst>
          </p:nvPr>
        </p:nvGraphicFramePr>
        <p:xfrm>
          <a:off x="-612576" y="764704"/>
          <a:ext cx="993710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 smtClean="0"/>
              <a:t>Динамика производительности труда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1052736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1247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2998168" y="2630057"/>
            <a:ext cx="2736304" cy="3168352"/>
            <a:chOff x="2771800" y="2204864"/>
            <a:chExt cx="3027288" cy="3819376"/>
          </a:xfrm>
          <a:solidFill>
            <a:schemeClr val="tx2"/>
          </a:solidFill>
          <a:scene3d>
            <a:camera prst="perspectiveHeroicExtremeLeftFacing" fov="0">
              <a:rot lat="19800000" lon="1800000" rev="0"/>
            </a:camera>
            <a:lightRig rig="threePt" dir="t"/>
          </a:scene3d>
        </p:grpSpPr>
        <p:grpSp>
          <p:nvGrpSpPr>
            <p:cNvPr id="21" name="Группа 5"/>
            <p:cNvGrpSpPr/>
            <p:nvPr/>
          </p:nvGrpSpPr>
          <p:grpSpPr>
            <a:xfrm>
              <a:off x="4067944" y="2204864"/>
              <a:ext cx="1592756" cy="1592756"/>
              <a:chOff x="4324261" y="178981"/>
              <a:chExt cx="1592756" cy="1592756"/>
            </a:xfrm>
            <a:grpFill/>
          </p:grpSpPr>
          <p:sp>
            <p:nvSpPr>
              <p:cNvPr id="28" name=" 3"/>
              <p:cNvSpPr/>
              <p:nvPr/>
            </p:nvSpPr>
            <p:spPr>
              <a:xfrm rot="20700000">
                <a:off x="4324261" y="178981"/>
                <a:ext cx="1592756" cy="1592756"/>
              </a:xfrm>
              <a:prstGeom prst="gear6">
                <a:avLst/>
              </a:prstGeom>
              <a:grpFill/>
              <a:sp3d extrusionH="349250">
                <a:bevelB w="38100" h="0"/>
                <a:extrusionClr>
                  <a:schemeClr val="accent1"/>
                </a:extrusion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 4"/>
              <p:cNvSpPr/>
              <p:nvPr/>
            </p:nvSpPr>
            <p:spPr>
              <a:xfrm>
                <a:off x="4673600" y="528320"/>
                <a:ext cx="894080" cy="894080"/>
              </a:xfrm>
              <a:prstGeom prst="rect">
                <a:avLst/>
              </a:prstGeom>
              <a:grpFill/>
              <a:sp3d extrusionH="349250">
                <a:bevelB w="38100" h="0"/>
                <a:extrusionClr>
                  <a:schemeClr val="accent1"/>
                </a:extrusion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9210" tIns="29210" rIns="29210" bIns="2921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kern="1200" dirty="0"/>
              </a:p>
            </p:txBody>
          </p:sp>
        </p:grpSp>
        <p:grpSp>
          <p:nvGrpSpPr>
            <p:cNvPr id="22" name="Группа 12"/>
            <p:cNvGrpSpPr/>
            <p:nvPr/>
          </p:nvGrpSpPr>
          <p:grpSpPr>
            <a:xfrm>
              <a:off x="2771800" y="2708920"/>
              <a:ext cx="1625600" cy="1625600"/>
              <a:chOff x="0" y="0"/>
              <a:chExt cx="1625600" cy="1625600"/>
            </a:xfrm>
            <a:grpFill/>
          </p:grpSpPr>
          <p:sp>
            <p:nvSpPr>
              <p:cNvPr id="26" name=" 3"/>
              <p:cNvSpPr/>
              <p:nvPr/>
            </p:nvSpPr>
            <p:spPr>
              <a:xfrm>
                <a:off x="0" y="0"/>
                <a:ext cx="1625600" cy="1625600"/>
              </a:xfrm>
              <a:prstGeom prst="gear6">
                <a:avLst/>
              </a:prstGeom>
              <a:grpFill/>
              <a:sp3d extrusionH="349250">
                <a:bevelB w="38100" h="0"/>
                <a:extrusionClr>
                  <a:schemeClr val="accent1"/>
                </a:extrusion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 4"/>
              <p:cNvSpPr/>
              <p:nvPr/>
            </p:nvSpPr>
            <p:spPr>
              <a:xfrm>
                <a:off x="409249" y="411724"/>
                <a:ext cx="807102" cy="802152"/>
              </a:xfrm>
              <a:prstGeom prst="rect">
                <a:avLst/>
              </a:prstGeom>
              <a:grpFill/>
              <a:sp3d extrusionH="349250">
                <a:bevelB w="38100" h="0"/>
                <a:extrusionClr>
                  <a:schemeClr val="accent1"/>
                </a:extrusion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100" kern="1200" dirty="0"/>
              </a:p>
            </p:txBody>
          </p:sp>
        </p:grpSp>
        <p:grpSp>
          <p:nvGrpSpPr>
            <p:cNvPr id="23" name="Группа 15"/>
            <p:cNvGrpSpPr/>
            <p:nvPr/>
          </p:nvGrpSpPr>
          <p:grpSpPr>
            <a:xfrm>
              <a:off x="3563888" y="3789040"/>
              <a:ext cx="2235200" cy="2235200"/>
              <a:chOff x="2032000" y="1015999"/>
              <a:chExt cx="2235200" cy="2235200"/>
            </a:xfrm>
            <a:grpFill/>
          </p:grpSpPr>
          <p:sp>
            <p:nvSpPr>
              <p:cNvPr id="24" name=" 3"/>
              <p:cNvSpPr/>
              <p:nvPr/>
            </p:nvSpPr>
            <p:spPr>
              <a:xfrm>
                <a:off x="2032000" y="1015999"/>
                <a:ext cx="2235200" cy="2235200"/>
              </a:xfrm>
              <a:prstGeom prst="gear9">
                <a:avLst/>
              </a:prstGeom>
              <a:grpFill/>
              <a:sp3d extrusionH="349250">
                <a:bevelB w="38100" h="0"/>
                <a:extrusionClr>
                  <a:schemeClr val="accent1"/>
                </a:extrusionClr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 4"/>
              <p:cNvSpPr/>
              <p:nvPr/>
            </p:nvSpPr>
            <p:spPr>
              <a:xfrm>
                <a:off x="2481373" y="1539586"/>
                <a:ext cx="1336454" cy="1148937"/>
              </a:xfrm>
              <a:prstGeom prst="rect">
                <a:avLst/>
              </a:prstGeom>
              <a:grpFill/>
              <a:sp3d extrusionH="349250">
                <a:bevelB w="38100" h="0"/>
                <a:extrusionClr>
                  <a:schemeClr val="accent1"/>
                </a:extrusion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500" kern="1200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Рост через производительность</a:t>
            </a:r>
            <a:endParaRPr lang="ru-RU" dirty="0"/>
          </a:p>
        </p:txBody>
      </p:sp>
      <p:graphicFrame>
        <p:nvGraphicFramePr>
          <p:cNvPr id="1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615326"/>
              </p:ext>
            </p:extLst>
          </p:nvPr>
        </p:nvGraphicFramePr>
        <p:xfrm>
          <a:off x="323528" y="1117889"/>
          <a:ext cx="8686800" cy="555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3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Основные фонды в разрезе видов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 экономической деятельности в 2009 году</a:t>
            </a:r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891001"/>
              </p:ext>
            </p:extLst>
          </p:nvPr>
        </p:nvGraphicFramePr>
        <p:xfrm>
          <a:off x="678252" y="1052736"/>
          <a:ext cx="8358244" cy="55412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16424"/>
                <a:gridCol w="1440160"/>
                <a:gridCol w="1584176"/>
                <a:gridCol w="1517484"/>
              </a:tblGrid>
              <a:tr h="1058497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Виды экономической</a:t>
                      </a:r>
                      <a:r>
                        <a:rPr lang="ru-RU" sz="1600" baseline="0" dirty="0" smtClean="0"/>
                        <a:t> деятельности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Степень</a:t>
                      </a:r>
                      <a:r>
                        <a:rPr lang="ru-RU" sz="1600" baseline="0" dirty="0" smtClean="0"/>
                        <a:t> износа в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РТ, </a:t>
                      </a:r>
                      <a:r>
                        <a:rPr lang="en-US" sz="1600" baseline="0" dirty="0" smtClean="0"/>
                        <a:t>%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Доля полностью изношенных в РТ</a:t>
                      </a:r>
                      <a:r>
                        <a:rPr lang="ru-RU" sz="1600" baseline="0" dirty="0" smtClean="0"/>
                        <a:t>, %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Степень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износа в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РФ, %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  <a:tr h="352066">
                <a:tc>
                  <a:txBody>
                    <a:bodyPr/>
                    <a:lstStyle/>
                    <a:p>
                      <a:pPr marL="0" lvl="1"/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Всего, в т.ч.: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43,1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325575">
                <a:tc>
                  <a:txBody>
                    <a:bodyPr/>
                    <a:lstStyle/>
                    <a:p>
                      <a:pPr marL="0" lvl="1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Сельское хозяйство</a:t>
                      </a: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42,2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325575">
                <a:tc>
                  <a:txBody>
                    <a:bodyPr/>
                    <a:lstStyle/>
                    <a:p>
                      <a:pPr marL="0" lvl="1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Добыча полезных ископаемых</a:t>
                      </a: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55,0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29,0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49,6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325575">
                <a:tc>
                  <a:txBody>
                    <a:bodyPr/>
                    <a:lstStyle/>
                    <a:p>
                      <a:pPr marL="0" lvl="1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Обрабатывающие производства</a:t>
                      </a: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45,7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546335">
                <a:tc>
                  <a:txBody>
                    <a:bodyPr/>
                    <a:lstStyle/>
                    <a:p>
                      <a:pPr marL="0" lvl="1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Производство и распределение электроэнергии,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газа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и воды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33,1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32557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Строительство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46,9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767094">
                <a:tc>
                  <a:txBody>
                    <a:bodyPr/>
                    <a:lstStyle/>
                    <a:p>
                      <a:pPr marL="0" lvl="1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Оптовая и розничная торговля; ремонт автотранспортных средств, бытовых изделий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66,0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11,0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33,0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325575">
                <a:tc>
                  <a:txBody>
                    <a:bodyPr/>
                    <a:lstStyle/>
                    <a:p>
                      <a:pPr marL="0" lvl="1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Транспорт и связь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54,8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325575">
                <a:tc>
                  <a:txBody>
                    <a:bodyPr/>
                    <a:lstStyle/>
                    <a:p>
                      <a:pPr marL="0" lvl="1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43,5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52,3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  <a:tr h="32557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r>
                        <a:rPr lang="ru-RU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и  соц. услуги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447" marR="90447" marT="45224" marB="452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37,5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A4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51,5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0447" marR="90447" marT="45224" marB="452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6DD">
                        <a:alpha val="54902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/>
              <a:t>Эффективность капитальных вложений</a:t>
            </a:r>
            <a:br>
              <a:rPr lang="ru-RU" sz="2800" dirty="0"/>
            </a:br>
            <a:r>
              <a:rPr lang="ru-RU" sz="2800" dirty="0"/>
              <a:t> из бюджета Республики Татарстан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16189950"/>
              </p:ext>
            </p:extLst>
          </p:nvPr>
        </p:nvGraphicFramePr>
        <p:xfrm>
          <a:off x="323528" y="4509120"/>
          <a:ext cx="4441375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726435"/>
              </p:ext>
            </p:extLst>
          </p:nvPr>
        </p:nvGraphicFramePr>
        <p:xfrm>
          <a:off x="179512" y="1196752"/>
          <a:ext cx="4417475" cy="327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938242" y="1196752"/>
            <a:ext cx="46440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541338"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Количество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ветхих объектов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541338"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всего 845 шт.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508134" y="4187170"/>
            <a:ext cx="835292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Уровень дифференциации </a:t>
            </a: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обеспеченности объектами социально-культурной сферы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chemeClr val="accent2">
                    <a:lumMod val="75000"/>
                  </a:schemeClr>
                </a:solidFill>
              </a:rPr>
              <a:t>(по данным на 01.01.2011)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5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040640"/>
              </p:ext>
            </p:extLst>
          </p:nvPr>
        </p:nvGraphicFramePr>
        <p:xfrm>
          <a:off x="4132139" y="1751620"/>
          <a:ext cx="5030050" cy="236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027029430"/>
              </p:ext>
            </p:extLst>
          </p:nvPr>
        </p:nvGraphicFramePr>
        <p:xfrm>
          <a:off x="4764903" y="3933056"/>
          <a:ext cx="4286280" cy="251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1174741" y="4850933"/>
            <a:ext cx="2952044" cy="3172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Детские сады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23360" y="4660430"/>
            <a:ext cx="2952044" cy="3172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Поликлиники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8" grpId="0"/>
      <p:bldP spid="9" grpId="0"/>
      <p:bldGraphic spid="10" grpId="0">
        <p:bldAsOne/>
      </p:bldGraphic>
      <p:bldGraphic spid="11" grpId="0">
        <p:bldAsOne/>
      </p:bldGraphic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уф\Министерство экононмики\отдел территориального развития\Коллегии\итоговая коллегия за 2010\классификация районов по эффективности инвестиций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06274"/>
            <a:ext cx="6679184" cy="45509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18419"/>
            <a:ext cx="9143999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Влияние инвестиций на формирование добавленной стоимости  (ДС) и валового территориального  продукта (ВТП</a:t>
            </a:r>
            <a:r>
              <a:rPr lang="ru-RU" sz="2400" b="1" dirty="0" smtClean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ru-RU" sz="1400" b="1" dirty="0" smtClean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ru-RU" sz="14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(в разрезе районов за 2005 – 2010 годы)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109" y="5085184"/>
            <a:ext cx="1296144" cy="144016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109" y="5409364"/>
            <a:ext cx="1296144" cy="144016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61942" y="5295496"/>
            <a:ext cx="768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нефтяные районы, в которых при незначительных инвестициях растет ВТП, ДС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61941" y="4976190"/>
            <a:ext cx="7539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районы, в которых при планомерных инвестициях динамично растет ВТП и ДС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0109" y="6147374"/>
            <a:ext cx="1296144" cy="144016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61942" y="5623257"/>
            <a:ext cx="761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сельскохозяйственные районы, в которых при незначительных инвестициях происходит рост ВТП и ДС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0109" y="5778369"/>
            <a:ext cx="1296144" cy="144016"/>
          </a:xfrm>
          <a:prstGeom prst="rect">
            <a:avLst/>
          </a:prstGeom>
          <a:solidFill>
            <a:srgbClr val="33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44012" y="6096992"/>
            <a:ext cx="7613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районы, в которых в независимости от динамики инвестиций наблюдается снижение ВТП и ДС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0109" y="6507496"/>
            <a:ext cx="1296144" cy="14401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435411" y="6381328"/>
            <a:ext cx="752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</a:t>
            </a:r>
            <a:r>
              <a:rPr lang="ru-RU" sz="1400" b="1" dirty="0" smtClean="0"/>
              <a:t>айоны, влияние инвестиций в которых не имеет ярко выраженного влияния на показатели ВТП и ДС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78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09280498"/>
              </p:ext>
            </p:extLst>
          </p:nvPr>
        </p:nvGraphicFramePr>
        <p:xfrm>
          <a:off x="611560" y="980728"/>
          <a:ext cx="799288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0250" y="-188243"/>
            <a:ext cx="8358214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Влияние инвестиций в основной капитал 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на изменение ВТП, добавленной стоимости </a:t>
            </a: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 моногороде Набережные челны </a:t>
            </a:r>
          </a:p>
        </p:txBody>
      </p:sp>
    </p:spTree>
    <p:extLst>
      <p:ext uri="{BB962C8B-B14F-4D97-AF65-F5344CB8AC3E}">
        <p14:creationId xmlns:p14="http://schemas.microsoft.com/office/powerpoint/2010/main" val="20529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тенденции</a:t>
            </a:r>
            <a:br>
              <a:rPr lang="ru-RU" dirty="0" smtClean="0"/>
            </a:br>
            <a:r>
              <a:rPr lang="ru-RU" dirty="0" smtClean="0"/>
              <a:t>социально-экономического развития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5830512"/>
              </p:ext>
            </p:extLst>
          </p:nvPr>
        </p:nvGraphicFramePr>
        <p:xfrm>
          <a:off x="1115616" y="980728"/>
          <a:ext cx="72008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7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3">
                                            <p:graphicEl>
                                              <a:dgm id="{E5A023C0-DC0D-42AA-ABC8-C3DB463C3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3">
                                            <p:graphicEl>
                                              <a:dgm id="{E5A023C0-DC0D-42AA-ABC8-C3DB463C3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3">
                                            <p:graphicEl>
                                              <a:dgm id="{E5A023C0-DC0D-42AA-ABC8-C3DB463C3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3">
                                            <p:graphicEl>
                                              <a:dgm id="{E5A023C0-DC0D-42AA-ABC8-C3DB463C3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750" autoRev="1" fill="remove"/>
                                        <p:tgtEl>
                                          <p:spTgt spid="3">
                                            <p:graphicEl>
                                              <a:dgm id="{EC598F41-2DBD-47AC-B656-606C3554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750" autoRev="1" fill="remove"/>
                                        <p:tgtEl>
                                          <p:spTgt spid="3">
                                            <p:graphicEl>
                                              <a:dgm id="{EC598F41-2DBD-47AC-B656-606C3554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750" autoRev="1" fill="remove"/>
                                        <p:tgtEl>
                                          <p:spTgt spid="3">
                                            <p:graphicEl>
                                              <a:dgm id="{EC598F41-2DBD-47AC-B656-606C3554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750" autoRev="1" fill="remove"/>
                                        <p:tgtEl>
                                          <p:spTgt spid="3">
                                            <p:graphicEl>
                                              <a:dgm id="{EC598F41-2DBD-47AC-B656-606C3554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750" autoRev="1" fill="remove"/>
                                        <p:tgtEl>
                                          <p:spTgt spid="3">
                                            <p:graphicEl>
                                              <a:dgm id="{88CEA1D0-4B4C-4E63-AAF7-49B3C572F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750" autoRev="1" fill="remove"/>
                                        <p:tgtEl>
                                          <p:spTgt spid="3">
                                            <p:graphicEl>
                                              <a:dgm id="{88CEA1D0-4B4C-4E63-AAF7-49B3C572F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750" autoRev="1" fill="remove"/>
                                        <p:tgtEl>
                                          <p:spTgt spid="3">
                                            <p:graphicEl>
                                              <a:dgm id="{88CEA1D0-4B4C-4E63-AAF7-49B3C572F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750" autoRev="1" fill="remove"/>
                                        <p:tgtEl>
                                          <p:spTgt spid="3">
                                            <p:graphicEl>
                                              <a:dgm id="{88CEA1D0-4B4C-4E63-AAF7-49B3C572F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750" autoRev="1" fill="remove"/>
                                        <p:tgtEl>
                                          <p:spTgt spid="3">
                                            <p:graphicEl>
                                              <a:dgm id="{13CE9CE0-03A6-405A-820E-DB022B0F7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750" autoRev="1" fill="remove"/>
                                        <p:tgtEl>
                                          <p:spTgt spid="3">
                                            <p:graphicEl>
                                              <a:dgm id="{13CE9CE0-03A6-405A-820E-DB022B0F7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750" autoRev="1" fill="remove"/>
                                        <p:tgtEl>
                                          <p:spTgt spid="3">
                                            <p:graphicEl>
                                              <a:dgm id="{13CE9CE0-03A6-405A-820E-DB022B0F7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750" autoRev="1" fill="remove"/>
                                        <p:tgtEl>
                                          <p:spTgt spid="3">
                                            <p:graphicEl>
                                              <a:dgm id="{13CE9CE0-03A6-405A-820E-DB022B0F7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3546" y="116632"/>
            <a:ext cx="8219256" cy="10081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sz="3600" dirty="0"/>
              <a:t>Инвестиции в России:</a:t>
            </a:r>
            <a:br>
              <a:rPr lang="ru-RU" sz="3600" dirty="0"/>
            </a:br>
            <a:r>
              <a:rPr lang="ru-RU" sz="3600" dirty="0"/>
              <a:t>позиция Татарстана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dirty="0"/>
              <a:t>январь-сентябрь 2010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36621573"/>
              </p:ext>
            </p:extLst>
          </p:nvPr>
        </p:nvGraphicFramePr>
        <p:xfrm>
          <a:off x="461977" y="1412776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 flipH="1">
            <a:off x="5885035" y="671489"/>
            <a:ext cx="648073" cy="4968551"/>
          </a:xfrm>
          <a:prstGeom prst="rightBrace">
            <a:avLst>
              <a:gd name="adj1" fmla="val 8333"/>
              <a:gd name="adj2" fmla="val 50208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6897" y="2255664"/>
            <a:ext cx="289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Регионы ПФО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025846" y="2870162"/>
            <a:ext cx="328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инвестиций, млрд.руб.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Картинка 1 из 6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1523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8" descr="Картинка 1 из 5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59" y="3428999"/>
            <a:ext cx="1591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0" descr="Картинка 7 из 8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429000"/>
            <a:ext cx="192000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2" descr="Картинка 12 из 109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63424" y="1340768"/>
            <a:ext cx="2304720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9" descr="http://www.sciam.ru/upload/iblock/f83/schneider-electri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412616"/>
            <a:ext cx="319436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q_park_kazan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2101" y="1412776"/>
            <a:ext cx="2596363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32" descr="Картинка 16 из 12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3429000"/>
            <a:ext cx="1919997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0" y="44624"/>
            <a:ext cx="9144000" cy="12961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6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/>
              <a:t>Транснациональные корпорации – партнеры Республики Татарстан</a:t>
            </a:r>
          </a:p>
        </p:txBody>
      </p:sp>
      <p:pic>
        <p:nvPicPr>
          <p:cNvPr id="14" name="Рисунок 13" descr="http://alabuga.rosoez.ru/upload/alabuga/files/img/Logo_Isuzu.gif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5301368"/>
            <a:ext cx="3528392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3567" y="5301208"/>
            <a:ext cx="3028913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30" descr="Картинка 26 из 64000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912" y="5301368"/>
            <a:ext cx="1938133" cy="1440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0392" y="140524"/>
            <a:ext cx="897562" cy="76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504" y="11663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3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34772809"/>
              </p:ext>
            </p:extLst>
          </p:nvPr>
        </p:nvGraphicFramePr>
        <p:xfrm>
          <a:off x="179512" y="-891480"/>
          <a:ext cx="8784976" cy="763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6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18864" y="-171400"/>
            <a:ext cx="8229600" cy="12289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6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/>
              <a:t>Инвестиционная сфера Татарстана: тревожные сигналы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88842907"/>
              </p:ext>
            </p:extLst>
          </p:nvPr>
        </p:nvGraphicFramePr>
        <p:xfrm>
          <a:off x="179512" y="1025352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7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4">
                                            <p:graphicEl>
                                              <a:dgm id="{F5D0AFFF-1AF5-46B4-B460-B6FD33C2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4">
                                            <p:graphicEl>
                                              <a:dgm id="{F5D0AFFF-1AF5-46B4-B460-B6FD33C2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4">
                                            <p:graphicEl>
                                              <a:dgm id="{F5D0AFFF-1AF5-46B4-B460-B6FD33C2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4">
                                            <p:graphicEl>
                                              <a:dgm id="{F5D0AFFF-1AF5-46B4-B460-B6FD33C25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4">
                                            <p:graphicEl>
                                              <a:dgm id="{DFB75452-7A28-482A-9030-E62221E5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4">
                                            <p:graphicEl>
                                              <a:dgm id="{DFB75452-7A28-482A-9030-E62221E5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4">
                                            <p:graphicEl>
                                              <a:dgm id="{DFB75452-7A28-482A-9030-E62221E5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4">
                                            <p:graphicEl>
                                              <a:dgm id="{DFB75452-7A28-482A-9030-E62221E5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4">
                                            <p:graphicEl>
                                              <a:dgm id="{1CAAB47F-B6EA-4415-BDA0-A1529A3A9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4">
                                            <p:graphicEl>
                                              <a:dgm id="{1CAAB47F-B6EA-4415-BDA0-A1529A3A9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4">
                                            <p:graphicEl>
                                              <a:dgm id="{1CAAB47F-B6EA-4415-BDA0-A1529A3A9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4">
                                            <p:graphicEl>
                                              <a:dgm id="{1CAAB47F-B6EA-4415-BDA0-A1529A3A9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autoRev="1" fill="remove"/>
                                        <p:tgtEl>
                                          <p:spTgt spid="4">
                                            <p:graphicEl>
                                              <a:dgm id="{1E6626E0-44F9-4B5C-9CE8-0C1A752AE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autoRev="1" fill="remove"/>
                                        <p:tgtEl>
                                          <p:spTgt spid="4">
                                            <p:graphicEl>
                                              <a:dgm id="{1E6626E0-44F9-4B5C-9CE8-0C1A752AE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autoRev="1" fill="remove"/>
                                        <p:tgtEl>
                                          <p:spTgt spid="4">
                                            <p:graphicEl>
                                              <a:dgm id="{1E6626E0-44F9-4B5C-9CE8-0C1A752AE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4">
                                            <p:graphicEl>
                                              <a:dgm id="{1E6626E0-44F9-4B5C-9CE8-0C1A752AE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autoRev="1" fill="remove"/>
                                        <p:tgtEl>
                                          <p:spTgt spid="4">
                                            <p:graphicEl>
                                              <a:dgm id="{A3D3F9D8-A58B-4283-9D1D-DE32D222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autoRev="1" fill="remove"/>
                                        <p:tgtEl>
                                          <p:spTgt spid="4">
                                            <p:graphicEl>
                                              <a:dgm id="{A3D3F9D8-A58B-4283-9D1D-DE32D222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4">
                                            <p:graphicEl>
                                              <a:dgm id="{A3D3F9D8-A58B-4283-9D1D-DE32D222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4">
                                            <p:graphicEl>
                                              <a:dgm id="{A3D3F9D8-A58B-4283-9D1D-DE32D222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4">
                                            <p:graphicEl>
                                              <a:dgm id="{F214657B-59D1-45DB-969F-751AF349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4">
                                            <p:graphicEl>
                                              <a:dgm id="{F214657B-59D1-45DB-969F-751AF349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4">
                                            <p:graphicEl>
                                              <a:dgm id="{F214657B-59D1-45DB-969F-751AF349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4">
                                            <p:graphicEl>
                                              <a:dgm id="{F214657B-59D1-45DB-969F-751AF349F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http://burnlife.ru/wp-content/putin-pervoe-zasedanie-pravitelstva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480391" y="137663"/>
            <a:ext cx="3556104" cy="2643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703016"/>
            <a:ext cx="8784976" cy="341632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«…нам нужны прямые иностранные инвестиции, причём не просто капитал, а так называемые умные инвестиции, то есть вложения, сопровождающиеся передачей технологий, созданием рабочих мест нового качества»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21288"/>
            <a:ext cx="8964488" cy="646331"/>
          </a:xfrm>
          <a:prstGeom prst="rect">
            <a:avLst/>
          </a:prstGeom>
          <a:solidFill>
            <a:schemeClr val="bg1">
              <a:lumMod val="9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Заседание Правительственной комиссии по контролю за осуществлением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иностранных инвестиций 28 декабря 2010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0648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Владимир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Владимирович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Путин</a:t>
            </a:r>
          </a:p>
        </p:txBody>
      </p:sp>
    </p:spTree>
    <p:extLst>
      <p:ext uri="{BB962C8B-B14F-4D97-AF65-F5344CB8AC3E}">
        <p14:creationId xmlns:p14="http://schemas.microsoft.com/office/powerpoint/2010/main" val="13047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Барьеры</a:t>
            </a:r>
            <a:br>
              <a:rPr lang="ru-RU" dirty="0"/>
            </a:br>
            <a:r>
              <a:rPr lang="ru-RU" dirty="0"/>
              <a:t> в инвестиционной сфере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796963"/>
              </p:ext>
            </p:extLst>
          </p:nvPr>
        </p:nvGraphicFramePr>
        <p:xfrm>
          <a:off x="467544" y="1268760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5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B994E-E5A9-4C9B-BD0B-7F0289732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8B994E-E5A9-4C9B-BD0B-7F0289732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6A86C-2E1D-4DBD-A004-4F12CFCE0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7FC6A86C-2E1D-4DBD-A004-4F12CFCE0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C779D-AF38-46A2-A31D-DC50158E1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E6C779D-AF38-46A2-A31D-DC50158E1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459EF-C1A5-406A-B0CD-0180530C3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33459EF-C1A5-406A-B0CD-0180530C3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051F08-648E-409B-AC80-2ADC26C49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3051F08-648E-409B-AC80-2ADC26C49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B8DEA-6C81-4DDD-8882-4303185FF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7EB8DEA-6C81-4DDD-8882-4303185FF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9A4284-0C13-4EF9-ACAA-08D57271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39A4284-0C13-4EF9-ACAA-08D57271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EB83F4-C304-4CD7-A671-1DE08259A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CEB83F4-C304-4CD7-A671-1DE08259A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795C6A-FA96-4701-922C-251520B32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1795C6A-FA96-4701-922C-251520B326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439E00-17B0-4FAA-9751-C3A855FB9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95439E00-17B0-4FAA-9751-C3A855FB9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CEA0E2-A116-4E69-A29C-CFE7F092F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0CEA0E2-A116-4E69-A29C-CFE7F092F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00904-8D9B-47F2-8CB7-3F5889881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B4A00904-8D9B-47F2-8CB7-3F5889881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www.pfo.ru/_data/objects/0001/8772/ico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076407" y="548680"/>
            <a:ext cx="1119790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http://dic.academic.ru/pictures/enc_literature/i_052.jpg"/>
          <p:cNvPicPr>
            <a:picLocks noChangeAspect="1" noChangeArrowheads="1"/>
          </p:cNvPicPr>
          <p:nvPr/>
        </p:nvPicPr>
        <p:blipFill>
          <a:blip r:embed="rId4" cstate="email">
            <a:lum bright="16000" contrast="-41000"/>
          </a:blip>
          <a:srcRect/>
          <a:stretch>
            <a:fillRect/>
          </a:stretch>
        </p:blipFill>
        <p:spPr bwMode="auto">
          <a:xfrm>
            <a:off x="1229084" y="938298"/>
            <a:ext cx="6363601" cy="6073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трелка вправо с вырезом 24"/>
          <p:cNvSpPr/>
          <p:nvPr/>
        </p:nvSpPr>
        <p:spPr>
          <a:xfrm rot="16200000">
            <a:off x="2318212" y="1774762"/>
            <a:ext cx="3259955" cy="1200649"/>
          </a:xfrm>
          <a:prstGeom prst="notchedRightArrow">
            <a:avLst>
              <a:gd name="adj1" fmla="val 48247"/>
              <a:gd name="adj2" fmla="val 73051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71400"/>
            <a:ext cx="9143999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sz="2800" dirty="0"/>
              <a:t>Система государственного регулирования инвестиционной деятельности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13557344">
            <a:off x="-62836" y="1791296"/>
            <a:ext cx="3259955" cy="1200649"/>
          </a:xfrm>
          <a:prstGeom prst="notchedRightArrow">
            <a:avLst>
              <a:gd name="adj1" fmla="val 48247"/>
              <a:gd name="adj2" fmla="val 73051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 rot="19561633">
            <a:off x="5122392" y="2203388"/>
            <a:ext cx="3334893" cy="1077457"/>
          </a:xfrm>
          <a:prstGeom prst="notchedRightArrow">
            <a:avLst>
              <a:gd name="adj1" fmla="val 48247"/>
              <a:gd name="adj2" fmla="val 73051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9274989">
            <a:off x="10628" y="5064592"/>
            <a:ext cx="3546775" cy="1122826"/>
          </a:xfrm>
          <a:prstGeom prst="notchedRightArrow">
            <a:avLst>
              <a:gd name="adj1" fmla="val 48247"/>
              <a:gd name="adj2" fmla="val 73051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1840312">
            <a:off x="5374684" y="5211576"/>
            <a:ext cx="3528318" cy="1184005"/>
          </a:xfrm>
          <a:prstGeom prst="notchedRightArrow">
            <a:avLst>
              <a:gd name="adj1" fmla="val 48247"/>
              <a:gd name="adj2" fmla="val 73051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835696" y="2924943"/>
            <a:ext cx="4860032" cy="2880321"/>
          </a:xfrm>
          <a:custGeom>
            <a:avLst/>
            <a:gdLst>
              <a:gd name="connsiteX0" fmla="*/ 1517416 w 4619431"/>
              <a:gd name="connsiteY0" fmla="*/ 370390 h 3796497"/>
              <a:gd name="connsiteX1" fmla="*/ 1517416 w 4619431"/>
              <a:gd name="connsiteY1" fmla="*/ 370390 h 3796497"/>
              <a:gd name="connsiteX2" fmla="*/ 1829933 w 4619431"/>
              <a:gd name="connsiteY2" fmla="*/ 289368 h 3796497"/>
              <a:gd name="connsiteX3" fmla="*/ 1853082 w 4619431"/>
              <a:gd name="connsiteY3" fmla="*/ 266218 h 3796497"/>
              <a:gd name="connsiteX4" fmla="*/ 1887806 w 4619431"/>
              <a:gd name="connsiteY4" fmla="*/ 254644 h 3796497"/>
              <a:gd name="connsiteX5" fmla="*/ 1934105 w 4619431"/>
              <a:gd name="connsiteY5" fmla="*/ 243069 h 3796497"/>
              <a:gd name="connsiteX6" fmla="*/ 2003553 w 4619431"/>
              <a:gd name="connsiteY6" fmla="*/ 219919 h 3796497"/>
              <a:gd name="connsiteX7" fmla="*/ 2130874 w 4619431"/>
              <a:gd name="connsiteY7" fmla="*/ 196770 h 3796497"/>
              <a:gd name="connsiteX8" fmla="*/ 2211897 w 4619431"/>
              <a:gd name="connsiteY8" fmla="*/ 173621 h 3796497"/>
              <a:gd name="connsiteX9" fmla="*/ 2258196 w 4619431"/>
              <a:gd name="connsiteY9" fmla="*/ 162046 h 3796497"/>
              <a:gd name="connsiteX10" fmla="*/ 2304495 w 4619431"/>
              <a:gd name="connsiteY10" fmla="*/ 138897 h 3796497"/>
              <a:gd name="connsiteX11" fmla="*/ 2362368 w 4619431"/>
              <a:gd name="connsiteY11" fmla="*/ 104173 h 3796497"/>
              <a:gd name="connsiteX12" fmla="*/ 2385517 w 4619431"/>
              <a:gd name="connsiteY12" fmla="*/ 81023 h 3796497"/>
              <a:gd name="connsiteX13" fmla="*/ 2501264 w 4619431"/>
              <a:gd name="connsiteY13" fmla="*/ 46299 h 3796497"/>
              <a:gd name="connsiteX14" fmla="*/ 2570712 w 4619431"/>
              <a:gd name="connsiteY14" fmla="*/ 23150 h 3796497"/>
              <a:gd name="connsiteX15" fmla="*/ 2813781 w 4619431"/>
              <a:gd name="connsiteY15" fmla="*/ 0 h 3796497"/>
              <a:gd name="connsiteX16" fmla="*/ 3126297 w 4619431"/>
              <a:gd name="connsiteY16" fmla="*/ 23150 h 3796497"/>
              <a:gd name="connsiteX17" fmla="*/ 3161021 w 4619431"/>
              <a:gd name="connsiteY17" fmla="*/ 34725 h 3796497"/>
              <a:gd name="connsiteX18" fmla="*/ 3195745 w 4619431"/>
              <a:gd name="connsiteY18" fmla="*/ 57874 h 3796497"/>
              <a:gd name="connsiteX19" fmla="*/ 3265193 w 4619431"/>
              <a:gd name="connsiteY19" fmla="*/ 162046 h 3796497"/>
              <a:gd name="connsiteX20" fmla="*/ 3288343 w 4619431"/>
              <a:gd name="connsiteY20" fmla="*/ 185195 h 3796497"/>
              <a:gd name="connsiteX21" fmla="*/ 3299917 w 4619431"/>
              <a:gd name="connsiteY21" fmla="*/ 219919 h 3796497"/>
              <a:gd name="connsiteX22" fmla="*/ 3276768 w 4619431"/>
              <a:gd name="connsiteY22" fmla="*/ 300942 h 3796497"/>
              <a:gd name="connsiteX23" fmla="*/ 3230469 w 4619431"/>
              <a:gd name="connsiteY23" fmla="*/ 347241 h 3796497"/>
              <a:gd name="connsiteX24" fmla="*/ 3172596 w 4619431"/>
              <a:gd name="connsiteY24" fmla="*/ 405114 h 3796497"/>
              <a:gd name="connsiteX25" fmla="*/ 3114722 w 4619431"/>
              <a:gd name="connsiteY25" fmla="*/ 486137 h 3796497"/>
              <a:gd name="connsiteX26" fmla="*/ 3045274 w 4619431"/>
              <a:gd name="connsiteY26" fmla="*/ 509287 h 3796497"/>
              <a:gd name="connsiteX27" fmla="*/ 3022125 w 4619431"/>
              <a:gd name="connsiteY27" fmla="*/ 544011 h 3796497"/>
              <a:gd name="connsiteX28" fmla="*/ 2987401 w 4619431"/>
              <a:gd name="connsiteY28" fmla="*/ 555585 h 3796497"/>
              <a:gd name="connsiteX29" fmla="*/ 2964252 w 4619431"/>
              <a:gd name="connsiteY29" fmla="*/ 625033 h 3796497"/>
              <a:gd name="connsiteX30" fmla="*/ 2975826 w 4619431"/>
              <a:gd name="connsiteY30" fmla="*/ 682907 h 3796497"/>
              <a:gd name="connsiteX31" fmla="*/ 3056849 w 4619431"/>
              <a:gd name="connsiteY31" fmla="*/ 740780 h 3796497"/>
              <a:gd name="connsiteX32" fmla="*/ 3079998 w 4619431"/>
              <a:gd name="connsiteY32" fmla="*/ 763930 h 3796497"/>
              <a:gd name="connsiteX33" fmla="*/ 3149446 w 4619431"/>
              <a:gd name="connsiteY33" fmla="*/ 787079 h 3796497"/>
              <a:gd name="connsiteX34" fmla="*/ 3496687 w 4619431"/>
              <a:gd name="connsiteY34" fmla="*/ 810228 h 3796497"/>
              <a:gd name="connsiteX35" fmla="*/ 3566135 w 4619431"/>
              <a:gd name="connsiteY35" fmla="*/ 833378 h 3796497"/>
              <a:gd name="connsiteX36" fmla="*/ 3624009 w 4619431"/>
              <a:gd name="connsiteY36" fmla="*/ 879676 h 3796497"/>
              <a:gd name="connsiteX37" fmla="*/ 3693457 w 4619431"/>
              <a:gd name="connsiteY37" fmla="*/ 925975 h 3796497"/>
              <a:gd name="connsiteX38" fmla="*/ 3739755 w 4619431"/>
              <a:gd name="connsiteY38" fmla="*/ 972274 h 3796497"/>
              <a:gd name="connsiteX39" fmla="*/ 3820778 w 4619431"/>
              <a:gd name="connsiteY39" fmla="*/ 1018573 h 3796497"/>
              <a:gd name="connsiteX40" fmla="*/ 3890226 w 4619431"/>
              <a:gd name="connsiteY40" fmla="*/ 1111170 h 3796497"/>
              <a:gd name="connsiteX41" fmla="*/ 3855502 w 4619431"/>
              <a:gd name="connsiteY41" fmla="*/ 1169044 h 3796497"/>
              <a:gd name="connsiteX42" fmla="*/ 3820778 w 4619431"/>
              <a:gd name="connsiteY42" fmla="*/ 1180618 h 3796497"/>
              <a:gd name="connsiteX43" fmla="*/ 3774479 w 4619431"/>
              <a:gd name="connsiteY43" fmla="*/ 1226917 h 3796497"/>
              <a:gd name="connsiteX44" fmla="*/ 3681882 w 4619431"/>
              <a:gd name="connsiteY44" fmla="*/ 1250066 h 3796497"/>
              <a:gd name="connsiteX45" fmla="*/ 3612434 w 4619431"/>
              <a:gd name="connsiteY45" fmla="*/ 1273216 h 3796497"/>
              <a:gd name="connsiteX46" fmla="*/ 3577710 w 4619431"/>
              <a:gd name="connsiteY46" fmla="*/ 1284790 h 3796497"/>
              <a:gd name="connsiteX47" fmla="*/ 3473538 w 4619431"/>
              <a:gd name="connsiteY47" fmla="*/ 1319514 h 3796497"/>
              <a:gd name="connsiteX48" fmla="*/ 3438814 w 4619431"/>
              <a:gd name="connsiteY48" fmla="*/ 1331089 h 3796497"/>
              <a:gd name="connsiteX49" fmla="*/ 3427239 w 4619431"/>
              <a:gd name="connsiteY49" fmla="*/ 1458411 h 3796497"/>
              <a:gd name="connsiteX50" fmla="*/ 3461963 w 4619431"/>
              <a:gd name="connsiteY50" fmla="*/ 1493135 h 3796497"/>
              <a:gd name="connsiteX51" fmla="*/ 3485112 w 4619431"/>
              <a:gd name="connsiteY51" fmla="*/ 1527859 h 3796497"/>
              <a:gd name="connsiteX52" fmla="*/ 3589284 w 4619431"/>
              <a:gd name="connsiteY52" fmla="*/ 1585732 h 3796497"/>
              <a:gd name="connsiteX53" fmla="*/ 3681882 w 4619431"/>
              <a:gd name="connsiteY53" fmla="*/ 1620456 h 3796497"/>
              <a:gd name="connsiteX54" fmla="*/ 3820778 w 4619431"/>
              <a:gd name="connsiteY54" fmla="*/ 1643606 h 3796497"/>
              <a:gd name="connsiteX55" fmla="*/ 3867077 w 4619431"/>
              <a:gd name="connsiteY55" fmla="*/ 1655180 h 3796497"/>
              <a:gd name="connsiteX56" fmla="*/ 3924950 w 4619431"/>
              <a:gd name="connsiteY56" fmla="*/ 1666755 h 3796497"/>
              <a:gd name="connsiteX57" fmla="*/ 3971249 w 4619431"/>
              <a:gd name="connsiteY57" fmla="*/ 1678330 h 3796497"/>
              <a:gd name="connsiteX58" fmla="*/ 4063846 w 4619431"/>
              <a:gd name="connsiteY58" fmla="*/ 1689904 h 3796497"/>
              <a:gd name="connsiteX59" fmla="*/ 4110145 w 4619431"/>
              <a:gd name="connsiteY59" fmla="*/ 1713054 h 3796497"/>
              <a:gd name="connsiteX60" fmla="*/ 4179593 w 4619431"/>
              <a:gd name="connsiteY60" fmla="*/ 1736203 h 3796497"/>
              <a:gd name="connsiteX61" fmla="*/ 4214317 w 4619431"/>
              <a:gd name="connsiteY61" fmla="*/ 1759352 h 3796497"/>
              <a:gd name="connsiteX62" fmla="*/ 4260616 w 4619431"/>
              <a:gd name="connsiteY62" fmla="*/ 1794076 h 3796497"/>
              <a:gd name="connsiteX63" fmla="*/ 4295340 w 4619431"/>
              <a:gd name="connsiteY63" fmla="*/ 1805651 h 3796497"/>
              <a:gd name="connsiteX64" fmla="*/ 4353214 w 4619431"/>
              <a:gd name="connsiteY64" fmla="*/ 1840375 h 3796497"/>
              <a:gd name="connsiteX65" fmla="*/ 4434236 w 4619431"/>
              <a:gd name="connsiteY65" fmla="*/ 1875099 h 3796497"/>
              <a:gd name="connsiteX66" fmla="*/ 4526834 w 4619431"/>
              <a:gd name="connsiteY66" fmla="*/ 1898249 h 3796497"/>
              <a:gd name="connsiteX67" fmla="*/ 4561558 w 4619431"/>
              <a:gd name="connsiteY67" fmla="*/ 1921398 h 3796497"/>
              <a:gd name="connsiteX68" fmla="*/ 4596282 w 4619431"/>
              <a:gd name="connsiteY68" fmla="*/ 1932973 h 3796497"/>
              <a:gd name="connsiteX69" fmla="*/ 4619431 w 4619431"/>
              <a:gd name="connsiteY69" fmla="*/ 1967697 h 3796497"/>
              <a:gd name="connsiteX70" fmla="*/ 4584707 w 4619431"/>
              <a:gd name="connsiteY70" fmla="*/ 2106593 h 3796497"/>
              <a:gd name="connsiteX71" fmla="*/ 4561558 w 4619431"/>
              <a:gd name="connsiteY71" fmla="*/ 2141317 h 3796497"/>
              <a:gd name="connsiteX72" fmla="*/ 4492110 w 4619431"/>
              <a:gd name="connsiteY72" fmla="*/ 2164466 h 3796497"/>
              <a:gd name="connsiteX73" fmla="*/ 4411087 w 4619431"/>
              <a:gd name="connsiteY73" fmla="*/ 2199190 h 3796497"/>
              <a:gd name="connsiteX74" fmla="*/ 4295340 w 4619431"/>
              <a:gd name="connsiteY74" fmla="*/ 2280213 h 3796497"/>
              <a:gd name="connsiteX75" fmla="*/ 4272191 w 4619431"/>
              <a:gd name="connsiteY75" fmla="*/ 2303363 h 3796497"/>
              <a:gd name="connsiteX76" fmla="*/ 4272191 w 4619431"/>
              <a:gd name="connsiteY76" fmla="*/ 2453833 h 3796497"/>
              <a:gd name="connsiteX77" fmla="*/ 4295340 w 4619431"/>
              <a:gd name="connsiteY77" fmla="*/ 2488557 h 3796497"/>
              <a:gd name="connsiteX78" fmla="*/ 4306915 w 4619431"/>
              <a:gd name="connsiteY78" fmla="*/ 2581155 h 3796497"/>
              <a:gd name="connsiteX79" fmla="*/ 4318490 w 4619431"/>
              <a:gd name="connsiteY79" fmla="*/ 2627454 h 3796497"/>
              <a:gd name="connsiteX80" fmla="*/ 4295340 w 4619431"/>
              <a:gd name="connsiteY80" fmla="*/ 2870522 h 3796497"/>
              <a:gd name="connsiteX81" fmla="*/ 4306915 w 4619431"/>
              <a:gd name="connsiteY81" fmla="*/ 3090441 h 3796497"/>
              <a:gd name="connsiteX82" fmla="*/ 4318490 w 4619431"/>
              <a:gd name="connsiteY82" fmla="*/ 3125165 h 3796497"/>
              <a:gd name="connsiteX83" fmla="*/ 4376363 w 4619431"/>
              <a:gd name="connsiteY83" fmla="*/ 3217763 h 3796497"/>
              <a:gd name="connsiteX84" fmla="*/ 4399512 w 4619431"/>
              <a:gd name="connsiteY84" fmla="*/ 3264061 h 3796497"/>
              <a:gd name="connsiteX85" fmla="*/ 4445811 w 4619431"/>
              <a:gd name="connsiteY85" fmla="*/ 3321935 h 3796497"/>
              <a:gd name="connsiteX86" fmla="*/ 4376363 w 4619431"/>
              <a:gd name="connsiteY86" fmla="*/ 3368233 h 3796497"/>
              <a:gd name="connsiteX87" fmla="*/ 4330064 w 4619431"/>
              <a:gd name="connsiteY87" fmla="*/ 3379808 h 3796497"/>
              <a:gd name="connsiteX88" fmla="*/ 4272191 w 4619431"/>
              <a:gd name="connsiteY88" fmla="*/ 3391383 h 3796497"/>
              <a:gd name="connsiteX89" fmla="*/ 4237467 w 4619431"/>
              <a:gd name="connsiteY89" fmla="*/ 3402957 h 3796497"/>
              <a:gd name="connsiteX90" fmla="*/ 4179593 w 4619431"/>
              <a:gd name="connsiteY90" fmla="*/ 3437681 h 3796497"/>
              <a:gd name="connsiteX91" fmla="*/ 4133295 w 4619431"/>
              <a:gd name="connsiteY91" fmla="*/ 3495555 h 3796497"/>
              <a:gd name="connsiteX92" fmla="*/ 4179593 w 4619431"/>
              <a:gd name="connsiteY92" fmla="*/ 3565003 h 3796497"/>
              <a:gd name="connsiteX93" fmla="*/ 4214317 w 4619431"/>
              <a:gd name="connsiteY93" fmla="*/ 3692325 h 3796497"/>
              <a:gd name="connsiteX94" fmla="*/ 4202743 w 4619431"/>
              <a:gd name="connsiteY94" fmla="*/ 3750198 h 3796497"/>
              <a:gd name="connsiteX95" fmla="*/ 4133295 w 4619431"/>
              <a:gd name="connsiteY95" fmla="*/ 3773347 h 3796497"/>
              <a:gd name="connsiteX96" fmla="*/ 4086996 w 4619431"/>
              <a:gd name="connsiteY96" fmla="*/ 3796497 h 3796497"/>
              <a:gd name="connsiteX97" fmla="*/ 3797629 w 4619431"/>
              <a:gd name="connsiteY97" fmla="*/ 3784922 h 3796497"/>
              <a:gd name="connsiteX98" fmla="*/ 3739755 w 4619431"/>
              <a:gd name="connsiteY98" fmla="*/ 3738623 h 3796497"/>
              <a:gd name="connsiteX99" fmla="*/ 3716606 w 4619431"/>
              <a:gd name="connsiteY99" fmla="*/ 3703899 h 3796497"/>
              <a:gd name="connsiteX100" fmla="*/ 3670307 w 4619431"/>
              <a:gd name="connsiteY100" fmla="*/ 3680750 h 3796497"/>
              <a:gd name="connsiteX101" fmla="*/ 3635583 w 4619431"/>
              <a:gd name="connsiteY101" fmla="*/ 3669175 h 3796497"/>
              <a:gd name="connsiteX102" fmla="*/ 3542986 w 4619431"/>
              <a:gd name="connsiteY102" fmla="*/ 3634451 h 3796497"/>
              <a:gd name="connsiteX103" fmla="*/ 3473538 w 4619431"/>
              <a:gd name="connsiteY103" fmla="*/ 3611302 h 3796497"/>
              <a:gd name="connsiteX104" fmla="*/ 3369365 w 4619431"/>
              <a:gd name="connsiteY104" fmla="*/ 3565003 h 3796497"/>
              <a:gd name="connsiteX105" fmla="*/ 3288343 w 4619431"/>
              <a:gd name="connsiteY105" fmla="*/ 3553428 h 3796497"/>
              <a:gd name="connsiteX106" fmla="*/ 3161021 w 4619431"/>
              <a:gd name="connsiteY106" fmla="*/ 3530279 h 3796497"/>
              <a:gd name="connsiteX107" fmla="*/ 3126297 w 4619431"/>
              <a:gd name="connsiteY107" fmla="*/ 3518704 h 3796497"/>
              <a:gd name="connsiteX108" fmla="*/ 3079998 w 4619431"/>
              <a:gd name="connsiteY108" fmla="*/ 3507130 h 3796497"/>
              <a:gd name="connsiteX109" fmla="*/ 3045274 w 4619431"/>
              <a:gd name="connsiteY109" fmla="*/ 3495555 h 3796497"/>
              <a:gd name="connsiteX110" fmla="*/ 2917953 w 4619431"/>
              <a:gd name="connsiteY110" fmla="*/ 3483980 h 3796497"/>
              <a:gd name="connsiteX111" fmla="*/ 2836930 w 4619431"/>
              <a:gd name="connsiteY111" fmla="*/ 3437681 h 3796497"/>
              <a:gd name="connsiteX112" fmla="*/ 2802206 w 4619431"/>
              <a:gd name="connsiteY112" fmla="*/ 3426107 h 3796497"/>
              <a:gd name="connsiteX113" fmla="*/ 2755907 w 4619431"/>
              <a:gd name="connsiteY113" fmla="*/ 3391383 h 3796497"/>
              <a:gd name="connsiteX114" fmla="*/ 2732758 w 4619431"/>
              <a:gd name="connsiteY114" fmla="*/ 3368233 h 3796497"/>
              <a:gd name="connsiteX115" fmla="*/ 2755907 w 4619431"/>
              <a:gd name="connsiteY115" fmla="*/ 3159889 h 3796497"/>
              <a:gd name="connsiteX116" fmla="*/ 2732758 w 4619431"/>
              <a:gd name="connsiteY116" fmla="*/ 3055717 h 3796497"/>
              <a:gd name="connsiteX117" fmla="*/ 2617011 w 4619431"/>
              <a:gd name="connsiteY117" fmla="*/ 2974694 h 3796497"/>
              <a:gd name="connsiteX118" fmla="*/ 2582287 w 4619431"/>
              <a:gd name="connsiteY118" fmla="*/ 2963119 h 3796497"/>
              <a:gd name="connsiteX119" fmla="*/ 2478115 w 4619431"/>
              <a:gd name="connsiteY119" fmla="*/ 2916821 h 3796497"/>
              <a:gd name="connsiteX120" fmla="*/ 2373943 w 4619431"/>
              <a:gd name="connsiteY120" fmla="*/ 2893671 h 3796497"/>
              <a:gd name="connsiteX121" fmla="*/ 2269771 w 4619431"/>
              <a:gd name="connsiteY121" fmla="*/ 2870522 h 3796497"/>
              <a:gd name="connsiteX122" fmla="*/ 2177173 w 4619431"/>
              <a:gd name="connsiteY122" fmla="*/ 2882097 h 3796497"/>
              <a:gd name="connsiteX123" fmla="*/ 2084576 w 4619431"/>
              <a:gd name="connsiteY123" fmla="*/ 2951545 h 3796497"/>
              <a:gd name="connsiteX124" fmla="*/ 2038277 w 4619431"/>
              <a:gd name="connsiteY124" fmla="*/ 2986269 h 3796497"/>
              <a:gd name="connsiteX125" fmla="*/ 1968829 w 4619431"/>
              <a:gd name="connsiteY125" fmla="*/ 3044142 h 3796497"/>
              <a:gd name="connsiteX126" fmla="*/ 1934105 w 4619431"/>
              <a:gd name="connsiteY126" fmla="*/ 3067292 h 3796497"/>
              <a:gd name="connsiteX127" fmla="*/ 1841507 w 4619431"/>
              <a:gd name="connsiteY127" fmla="*/ 3136740 h 3796497"/>
              <a:gd name="connsiteX128" fmla="*/ 1806783 w 4619431"/>
              <a:gd name="connsiteY128" fmla="*/ 3159889 h 3796497"/>
              <a:gd name="connsiteX129" fmla="*/ 1667887 w 4619431"/>
              <a:gd name="connsiteY129" fmla="*/ 3264061 h 3796497"/>
              <a:gd name="connsiteX130" fmla="*/ 1586864 w 4619431"/>
              <a:gd name="connsiteY130" fmla="*/ 3298785 h 3796497"/>
              <a:gd name="connsiteX131" fmla="*/ 1540565 w 4619431"/>
              <a:gd name="connsiteY131" fmla="*/ 3345084 h 3796497"/>
              <a:gd name="connsiteX132" fmla="*/ 1517416 w 4619431"/>
              <a:gd name="connsiteY132" fmla="*/ 3379808 h 3796497"/>
              <a:gd name="connsiteX133" fmla="*/ 1505841 w 4619431"/>
              <a:gd name="connsiteY133" fmla="*/ 3414532 h 3796497"/>
              <a:gd name="connsiteX134" fmla="*/ 1471117 w 4619431"/>
              <a:gd name="connsiteY134" fmla="*/ 3437681 h 3796497"/>
              <a:gd name="connsiteX135" fmla="*/ 1424819 w 4619431"/>
              <a:gd name="connsiteY135" fmla="*/ 3507130 h 3796497"/>
              <a:gd name="connsiteX136" fmla="*/ 1413244 w 4619431"/>
              <a:gd name="connsiteY136" fmla="*/ 3541854 h 3796497"/>
              <a:gd name="connsiteX137" fmla="*/ 1366945 w 4619431"/>
              <a:gd name="connsiteY137" fmla="*/ 3611302 h 3796497"/>
              <a:gd name="connsiteX138" fmla="*/ 1297497 w 4619431"/>
              <a:gd name="connsiteY138" fmla="*/ 3657600 h 3796497"/>
              <a:gd name="connsiteX139" fmla="*/ 1239624 w 4619431"/>
              <a:gd name="connsiteY139" fmla="*/ 3703899 h 3796497"/>
              <a:gd name="connsiteX140" fmla="*/ 1135452 w 4619431"/>
              <a:gd name="connsiteY140" fmla="*/ 3727049 h 3796497"/>
              <a:gd name="connsiteX141" fmla="*/ 684039 w 4619431"/>
              <a:gd name="connsiteY141" fmla="*/ 3715474 h 3796497"/>
              <a:gd name="connsiteX142" fmla="*/ 649315 w 4619431"/>
              <a:gd name="connsiteY142" fmla="*/ 3680750 h 3796497"/>
              <a:gd name="connsiteX143" fmla="*/ 579867 w 4619431"/>
              <a:gd name="connsiteY143" fmla="*/ 3611302 h 3796497"/>
              <a:gd name="connsiteX144" fmla="*/ 568292 w 4619431"/>
              <a:gd name="connsiteY144" fmla="*/ 3576578 h 3796497"/>
              <a:gd name="connsiteX145" fmla="*/ 545143 w 4619431"/>
              <a:gd name="connsiteY145" fmla="*/ 3553428 h 3796497"/>
              <a:gd name="connsiteX146" fmla="*/ 533568 w 4619431"/>
              <a:gd name="connsiteY146" fmla="*/ 3507130 h 3796497"/>
              <a:gd name="connsiteX147" fmla="*/ 498844 w 4619431"/>
              <a:gd name="connsiteY147" fmla="*/ 3391383 h 3796497"/>
              <a:gd name="connsiteX148" fmla="*/ 510419 w 4619431"/>
              <a:gd name="connsiteY148" fmla="*/ 3159889 h 3796497"/>
              <a:gd name="connsiteX149" fmla="*/ 521993 w 4619431"/>
              <a:gd name="connsiteY149" fmla="*/ 3125165 h 3796497"/>
              <a:gd name="connsiteX150" fmla="*/ 556717 w 4619431"/>
              <a:gd name="connsiteY150" fmla="*/ 3102016 h 3796497"/>
              <a:gd name="connsiteX151" fmla="*/ 626165 w 4619431"/>
              <a:gd name="connsiteY151" fmla="*/ 3055717 h 3796497"/>
              <a:gd name="connsiteX152" fmla="*/ 718763 w 4619431"/>
              <a:gd name="connsiteY152" fmla="*/ 3032568 h 3796497"/>
              <a:gd name="connsiteX153" fmla="*/ 741912 w 4619431"/>
              <a:gd name="connsiteY153" fmla="*/ 3009418 h 3796497"/>
              <a:gd name="connsiteX154" fmla="*/ 776636 w 4619431"/>
              <a:gd name="connsiteY154" fmla="*/ 2997844 h 3796497"/>
              <a:gd name="connsiteX155" fmla="*/ 799786 w 4619431"/>
              <a:gd name="connsiteY155" fmla="*/ 2963119 h 3796497"/>
              <a:gd name="connsiteX156" fmla="*/ 822935 w 4619431"/>
              <a:gd name="connsiteY156" fmla="*/ 2870522 h 3796497"/>
              <a:gd name="connsiteX157" fmla="*/ 834510 w 4619431"/>
              <a:gd name="connsiteY157" fmla="*/ 2835798 h 3796497"/>
              <a:gd name="connsiteX158" fmla="*/ 822935 w 4619431"/>
              <a:gd name="connsiteY158" fmla="*/ 2627454 h 3796497"/>
              <a:gd name="connsiteX159" fmla="*/ 811360 w 4619431"/>
              <a:gd name="connsiteY159" fmla="*/ 2558006 h 3796497"/>
              <a:gd name="connsiteX160" fmla="*/ 765062 w 4619431"/>
              <a:gd name="connsiteY160" fmla="*/ 2152892 h 3796497"/>
              <a:gd name="connsiteX161" fmla="*/ 741912 w 4619431"/>
              <a:gd name="connsiteY161" fmla="*/ 2118168 h 3796497"/>
              <a:gd name="connsiteX162" fmla="*/ 695614 w 4619431"/>
              <a:gd name="connsiteY162" fmla="*/ 2025570 h 3796497"/>
              <a:gd name="connsiteX163" fmla="*/ 672464 w 4619431"/>
              <a:gd name="connsiteY163" fmla="*/ 2002421 h 3796497"/>
              <a:gd name="connsiteX164" fmla="*/ 626165 w 4619431"/>
              <a:gd name="connsiteY164" fmla="*/ 1990846 h 3796497"/>
              <a:gd name="connsiteX165" fmla="*/ 591441 w 4619431"/>
              <a:gd name="connsiteY165" fmla="*/ 1979271 h 3796497"/>
              <a:gd name="connsiteX166" fmla="*/ 545143 w 4619431"/>
              <a:gd name="connsiteY166" fmla="*/ 1909823 h 3796497"/>
              <a:gd name="connsiteX167" fmla="*/ 510419 w 4619431"/>
              <a:gd name="connsiteY167" fmla="*/ 1863525 h 3796497"/>
              <a:gd name="connsiteX168" fmla="*/ 359948 w 4619431"/>
              <a:gd name="connsiteY168" fmla="*/ 1736203 h 3796497"/>
              <a:gd name="connsiteX169" fmla="*/ 290500 w 4619431"/>
              <a:gd name="connsiteY169" fmla="*/ 1713054 h 3796497"/>
              <a:gd name="connsiteX170" fmla="*/ 255776 w 4619431"/>
              <a:gd name="connsiteY170" fmla="*/ 1678330 h 3796497"/>
              <a:gd name="connsiteX171" fmla="*/ 197902 w 4619431"/>
              <a:gd name="connsiteY171" fmla="*/ 1632031 h 3796497"/>
              <a:gd name="connsiteX172" fmla="*/ 197902 w 4619431"/>
              <a:gd name="connsiteY172" fmla="*/ 1446836 h 3796497"/>
              <a:gd name="connsiteX173" fmla="*/ 209477 w 4619431"/>
              <a:gd name="connsiteY173" fmla="*/ 1354238 h 3796497"/>
              <a:gd name="connsiteX174" fmla="*/ 255776 w 4619431"/>
              <a:gd name="connsiteY174" fmla="*/ 1273216 h 3796497"/>
              <a:gd name="connsiteX175" fmla="*/ 290500 w 4619431"/>
              <a:gd name="connsiteY175" fmla="*/ 1192193 h 3796497"/>
              <a:gd name="connsiteX176" fmla="*/ 302074 w 4619431"/>
              <a:gd name="connsiteY176" fmla="*/ 1157469 h 3796497"/>
              <a:gd name="connsiteX177" fmla="*/ 325224 w 4619431"/>
              <a:gd name="connsiteY177" fmla="*/ 1111170 h 3796497"/>
              <a:gd name="connsiteX178" fmla="*/ 348373 w 4619431"/>
              <a:gd name="connsiteY178" fmla="*/ 1006998 h 3796497"/>
              <a:gd name="connsiteX179" fmla="*/ 325224 w 4619431"/>
              <a:gd name="connsiteY179" fmla="*/ 787079 h 3796497"/>
              <a:gd name="connsiteX180" fmla="*/ 302074 w 4619431"/>
              <a:gd name="connsiteY180" fmla="*/ 763930 h 3796497"/>
              <a:gd name="connsiteX181" fmla="*/ 278925 w 4619431"/>
              <a:gd name="connsiteY181" fmla="*/ 729206 h 3796497"/>
              <a:gd name="connsiteX182" fmla="*/ 174753 w 4619431"/>
              <a:gd name="connsiteY182" fmla="*/ 671332 h 3796497"/>
              <a:gd name="connsiteX183" fmla="*/ 116879 w 4619431"/>
              <a:gd name="connsiteY183" fmla="*/ 625033 h 3796497"/>
              <a:gd name="connsiteX184" fmla="*/ 93730 w 4619431"/>
              <a:gd name="connsiteY184" fmla="*/ 590309 h 3796497"/>
              <a:gd name="connsiteX185" fmla="*/ 35857 w 4619431"/>
              <a:gd name="connsiteY185" fmla="*/ 509287 h 3796497"/>
              <a:gd name="connsiteX186" fmla="*/ 24282 w 4619431"/>
              <a:gd name="connsiteY186" fmla="*/ 474563 h 3796497"/>
              <a:gd name="connsiteX187" fmla="*/ 12707 w 4619431"/>
              <a:gd name="connsiteY187" fmla="*/ 405114 h 3796497"/>
              <a:gd name="connsiteX188" fmla="*/ 1133 w 4619431"/>
              <a:gd name="connsiteY188" fmla="*/ 358816 h 3796497"/>
              <a:gd name="connsiteX189" fmla="*/ 24282 w 4619431"/>
              <a:gd name="connsiteY189" fmla="*/ 243069 h 3796497"/>
              <a:gd name="connsiteX190" fmla="*/ 47431 w 4619431"/>
              <a:gd name="connsiteY190" fmla="*/ 208345 h 3796497"/>
              <a:gd name="connsiteX191" fmla="*/ 105305 w 4619431"/>
              <a:gd name="connsiteY191" fmla="*/ 196770 h 3796497"/>
              <a:gd name="connsiteX192" fmla="*/ 140029 w 4619431"/>
              <a:gd name="connsiteY192" fmla="*/ 185195 h 3796497"/>
              <a:gd name="connsiteX193" fmla="*/ 209477 w 4619431"/>
              <a:gd name="connsiteY193" fmla="*/ 173621 h 3796497"/>
              <a:gd name="connsiteX194" fmla="*/ 545143 w 4619431"/>
              <a:gd name="connsiteY194" fmla="*/ 150471 h 3796497"/>
              <a:gd name="connsiteX195" fmla="*/ 834510 w 4619431"/>
              <a:gd name="connsiteY195" fmla="*/ 162046 h 3796497"/>
              <a:gd name="connsiteX196" fmla="*/ 903958 w 4619431"/>
              <a:gd name="connsiteY196" fmla="*/ 208345 h 3796497"/>
              <a:gd name="connsiteX197" fmla="*/ 950257 w 4619431"/>
              <a:gd name="connsiteY197" fmla="*/ 231494 h 3796497"/>
              <a:gd name="connsiteX198" fmla="*/ 1008130 w 4619431"/>
              <a:gd name="connsiteY198" fmla="*/ 254644 h 3796497"/>
              <a:gd name="connsiteX199" fmla="*/ 1077578 w 4619431"/>
              <a:gd name="connsiteY199" fmla="*/ 289368 h 3796497"/>
              <a:gd name="connsiteX200" fmla="*/ 1170176 w 4619431"/>
              <a:gd name="connsiteY200" fmla="*/ 312517 h 3796497"/>
              <a:gd name="connsiteX201" fmla="*/ 1262773 w 4619431"/>
              <a:gd name="connsiteY201" fmla="*/ 347241 h 3796497"/>
              <a:gd name="connsiteX202" fmla="*/ 1332221 w 4619431"/>
              <a:gd name="connsiteY202" fmla="*/ 370390 h 3796497"/>
              <a:gd name="connsiteX203" fmla="*/ 1494267 w 4619431"/>
              <a:gd name="connsiteY203" fmla="*/ 358816 h 3796497"/>
              <a:gd name="connsiteX204" fmla="*/ 1633163 w 4619431"/>
              <a:gd name="connsiteY204" fmla="*/ 347241 h 3796497"/>
              <a:gd name="connsiteX205" fmla="*/ 1667887 w 4619431"/>
              <a:gd name="connsiteY205" fmla="*/ 335666 h 3796497"/>
              <a:gd name="connsiteX206" fmla="*/ 1517416 w 4619431"/>
              <a:gd name="connsiteY206" fmla="*/ 370390 h 3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4619431" h="3796497">
                <a:moveTo>
                  <a:pt x="1517416" y="370390"/>
                </a:moveTo>
                <a:lnTo>
                  <a:pt x="1517416" y="370390"/>
                </a:lnTo>
                <a:cubicBezTo>
                  <a:pt x="1674777" y="354655"/>
                  <a:pt x="1646102" y="366771"/>
                  <a:pt x="1829933" y="289368"/>
                </a:cubicBezTo>
                <a:cubicBezTo>
                  <a:pt x="1839991" y="285133"/>
                  <a:pt x="1843724" y="271833"/>
                  <a:pt x="1853082" y="266218"/>
                </a:cubicBezTo>
                <a:cubicBezTo>
                  <a:pt x="1863544" y="259941"/>
                  <a:pt x="1876075" y="257996"/>
                  <a:pt x="1887806" y="254644"/>
                </a:cubicBezTo>
                <a:cubicBezTo>
                  <a:pt x="1903102" y="250274"/>
                  <a:pt x="1918868" y="247640"/>
                  <a:pt x="1934105" y="243069"/>
                </a:cubicBezTo>
                <a:cubicBezTo>
                  <a:pt x="1957477" y="236057"/>
                  <a:pt x="1979483" y="223930"/>
                  <a:pt x="2003553" y="219919"/>
                </a:cubicBezTo>
                <a:cubicBezTo>
                  <a:pt x="2053822" y="211541"/>
                  <a:pt x="2082332" y="207557"/>
                  <a:pt x="2130874" y="196770"/>
                </a:cubicBezTo>
                <a:cubicBezTo>
                  <a:pt x="2212281" y="178679"/>
                  <a:pt x="2144233" y="192953"/>
                  <a:pt x="2211897" y="173621"/>
                </a:cubicBezTo>
                <a:cubicBezTo>
                  <a:pt x="2227193" y="169251"/>
                  <a:pt x="2243301" y="167632"/>
                  <a:pt x="2258196" y="162046"/>
                </a:cubicBezTo>
                <a:cubicBezTo>
                  <a:pt x="2274352" y="155988"/>
                  <a:pt x="2289062" y="146613"/>
                  <a:pt x="2304495" y="138897"/>
                </a:cubicBezTo>
                <a:cubicBezTo>
                  <a:pt x="2363150" y="80240"/>
                  <a:pt x="2287240" y="149250"/>
                  <a:pt x="2362368" y="104173"/>
                </a:cubicBezTo>
                <a:cubicBezTo>
                  <a:pt x="2371726" y="98558"/>
                  <a:pt x="2375756" y="85903"/>
                  <a:pt x="2385517" y="81023"/>
                </a:cubicBezTo>
                <a:cubicBezTo>
                  <a:pt x="2426433" y="60565"/>
                  <a:pt x="2459731" y="58759"/>
                  <a:pt x="2501264" y="46299"/>
                </a:cubicBezTo>
                <a:cubicBezTo>
                  <a:pt x="2524636" y="39287"/>
                  <a:pt x="2546499" y="26177"/>
                  <a:pt x="2570712" y="23150"/>
                </a:cubicBezTo>
                <a:cubicBezTo>
                  <a:pt x="2713227" y="5335"/>
                  <a:pt x="2632295" y="13961"/>
                  <a:pt x="2813781" y="0"/>
                </a:cubicBezTo>
                <a:cubicBezTo>
                  <a:pt x="2915927" y="4864"/>
                  <a:pt x="3024393" y="504"/>
                  <a:pt x="3126297" y="23150"/>
                </a:cubicBezTo>
                <a:cubicBezTo>
                  <a:pt x="3138207" y="25797"/>
                  <a:pt x="3150108" y="29269"/>
                  <a:pt x="3161021" y="34725"/>
                </a:cubicBezTo>
                <a:cubicBezTo>
                  <a:pt x="3173463" y="40946"/>
                  <a:pt x="3184170" y="50158"/>
                  <a:pt x="3195745" y="57874"/>
                </a:cubicBezTo>
                <a:lnTo>
                  <a:pt x="3265193" y="162046"/>
                </a:lnTo>
                <a:cubicBezTo>
                  <a:pt x="3271246" y="171126"/>
                  <a:pt x="3280626" y="177479"/>
                  <a:pt x="3288343" y="185195"/>
                </a:cubicBezTo>
                <a:cubicBezTo>
                  <a:pt x="3292201" y="196770"/>
                  <a:pt x="3299917" y="207718"/>
                  <a:pt x="3299917" y="219919"/>
                </a:cubicBezTo>
                <a:cubicBezTo>
                  <a:pt x="3299917" y="223068"/>
                  <a:pt x="3282227" y="293299"/>
                  <a:pt x="3276768" y="300942"/>
                </a:cubicBezTo>
                <a:cubicBezTo>
                  <a:pt x="3264082" y="318702"/>
                  <a:pt x="3245902" y="331808"/>
                  <a:pt x="3230469" y="347241"/>
                </a:cubicBezTo>
                <a:cubicBezTo>
                  <a:pt x="3153305" y="424405"/>
                  <a:pt x="3265193" y="343383"/>
                  <a:pt x="3172596" y="405114"/>
                </a:cubicBezTo>
                <a:cubicBezTo>
                  <a:pt x="3161795" y="437515"/>
                  <a:pt x="3155916" y="472405"/>
                  <a:pt x="3114722" y="486137"/>
                </a:cubicBezTo>
                <a:lnTo>
                  <a:pt x="3045274" y="509287"/>
                </a:lnTo>
                <a:cubicBezTo>
                  <a:pt x="3037558" y="520862"/>
                  <a:pt x="3032988" y="535321"/>
                  <a:pt x="3022125" y="544011"/>
                </a:cubicBezTo>
                <a:cubicBezTo>
                  <a:pt x="3012598" y="551633"/>
                  <a:pt x="2994493" y="545657"/>
                  <a:pt x="2987401" y="555585"/>
                </a:cubicBezTo>
                <a:cubicBezTo>
                  <a:pt x="2973218" y="575441"/>
                  <a:pt x="2964252" y="625033"/>
                  <a:pt x="2964252" y="625033"/>
                </a:cubicBezTo>
                <a:cubicBezTo>
                  <a:pt x="2968110" y="644324"/>
                  <a:pt x="2966272" y="665709"/>
                  <a:pt x="2975826" y="682907"/>
                </a:cubicBezTo>
                <a:cubicBezTo>
                  <a:pt x="3000792" y="727847"/>
                  <a:pt x="3018167" y="727887"/>
                  <a:pt x="3056849" y="740780"/>
                </a:cubicBezTo>
                <a:cubicBezTo>
                  <a:pt x="3064565" y="748497"/>
                  <a:pt x="3070237" y="759050"/>
                  <a:pt x="3079998" y="763930"/>
                </a:cubicBezTo>
                <a:cubicBezTo>
                  <a:pt x="3101823" y="774843"/>
                  <a:pt x="3126297" y="779363"/>
                  <a:pt x="3149446" y="787079"/>
                </a:cubicBezTo>
                <a:cubicBezTo>
                  <a:pt x="3283066" y="831619"/>
                  <a:pt x="3171966" y="798202"/>
                  <a:pt x="3496687" y="810228"/>
                </a:cubicBezTo>
                <a:lnTo>
                  <a:pt x="3566135" y="833378"/>
                </a:lnTo>
                <a:cubicBezTo>
                  <a:pt x="3600123" y="844708"/>
                  <a:pt x="3598722" y="860711"/>
                  <a:pt x="3624009" y="879676"/>
                </a:cubicBezTo>
                <a:cubicBezTo>
                  <a:pt x="3646267" y="896369"/>
                  <a:pt x="3670308" y="910542"/>
                  <a:pt x="3693457" y="925975"/>
                </a:cubicBezTo>
                <a:cubicBezTo>
                  <a:pt x="3711617" y="938082"/>
                  <a:pt x="3723330" y="957902"/>
                  <a:pt x="3739755" y="972274"/>
                </a:cubicBezTo>
                <a:cubicBezTo>
                  <a:pt x="3782876" y="1010006"/>
                  <a:pt x="3775936" y="1003625"/>
                  <a:pt x="3820778" y="1018573"/>
                </a:cubicBezTo>
                <a:cubicBezTo>
                  <a:pt x="3887279" y="1085073"/>
                  <a:pt x="3870025" y="1050564"/>
                  <a:pt x="3890226" y="1111170"/>
                </a:cubicBezTo>
                <a:cubicBezTo>
                  <a:pt x="3881122" y="1138484"/>
                  <a:pt x="3881983" y="1153155"/>
                  <a:pt x="3855502" y="1169044"/>
                </a:cubicBezTo>
                <a:cubicBezTo>
                  <a:pt x="3845040" y="1175321"/>
                  <a:pt x="3832353" y="1176760"/>
                  <a:pt x="3820778" y="1180618"/>
                </a:cubicBezTo>
                <a:cubicBezTo>
                  <a:pt x="3805345" y="1196051"/>
                  <a:pt x="3795184" y="1220015"/>
                  <a:pt x="3774479" y="1226917"/>
                </a:cubicBezTo>
                <a:cubicBezTo>
                  <a:pt x="3669118" y="1262038"/>
                  <a:pt x="3835524" y="1208164"/>
                  <a:pt x="3681882" y="1250066"/>
                </a:cubicBezTo>
                <a:cubicBezTo>
                  <a:pt x="3658340" y="1256487"/>
                  <a:pt x="3635583" y="1265500"/>
                  <a:pt x="3612434" y="1273216"/>
                </a:cubicBezTo>
                <a:lnTo>
                  <a:pt x="3577710" y="1284790"/>
                </a:lnTo>
                <a:lnTo>
                  <a:pt x="3473538" y="1319514"/>
                </a:lnTo>
                <a:lnTo>
                  <a:pt x="3438814" y="1331089"/>
                </a:lnTo>
                <a:cubicBezTo>
                  <a:pt x="3396946" y="1372955"/>
                  <a:pt x="3395289" y="1362561"/>
                  <a:pt x="3427239" y="1458411"/>
                </a:cubicBezTo>
                <a:cubicBezTo>
                  <a:pt x="3432415" y="1473940"/>
                  <a:pt x="3451484" y="1480560"/>
                  <a:pt x="3461963" y="1493135"/>
                </a:cubicBezTo>
                <a:cubicBezTo>
                  <a:pt x="3470869" y="1503822"/>
                  <a:pt x="3474643" y="1518699"/>
                  <a:pt x="3485112" y="1527859"/>
                </a:cubicBezTo>
                <a:cubicBezTo>
                  <a:pt x="3543155" y="1578646"/>
                  <a:pt x="3537619" y="1566358"/>
                  <a:pt x="3589284" y="1585732"/>
                </a:cubicBezTo>
                <a:cubicBezTo>
                  <a:pt x="3597736" y="1588901"/>
                  <a:pt x="3663121" y="1616704"/>
                  <a:pt x="3681882" y="1620456"/>
                </a:cubicBezTo>
                <a:cubicBezTo>
                  <a:pt x="3727908" y="1629661"/>
                  <a:pt x="3774479" y="1635889"/>
                  <a:pt x="3820778" y="1643606"/>
                </a:cubicBezTo>
                <a:cubicBezTo>
                  <a:pt x="3836469" y="1646221"/>
                  <a:pt x="3851548" y="1651729"/>
                  <a:pt x="3867077" y="1655180"/>
                </a:cubicBezTo>
                <a:cubicBezTo>
                  <a:pt x="3886282" y="1659448"/>
                  <a:pt x="3905745" y="1662487"/>
                  <a:pt x="3924950" y="1666755"/>
                </a:cubicBezTo>
                <a:cubicBezTo>
                  <a:pt x="3940479" y="1670206"/>
                  <a:pt x="3955557" y="1675715"/>
                  <a:pt x="3971249" y="1678330"/>
                </a:cubicBezTo>
                <a:cubicBezTo>
                  <a:pt x="4001932" y="1683444"/>
                  <a:pt x="4032980" y="1686046"/>
                  <a:pt x="4063846" y="1689904"/>
                </a:cubicBezTo>
                <a:cubicBezTo>
                  <a:pt x="4079279" y="1697621"/>
                  <a:pt x="4094124" y="1706646"/>
                  <a:pt x="4110145" y="1713054"/>
                </a:cubicBezTo>
                <a:cubicBezTo>
                  <a:pt x="4132801" y="1722117"/>
                  <a:pt x="4159290" y="1722668"/>
                  <a:pt x="4179593" y="1736203"/>
                </a:cubicBezTo>
                <a:cubicBezTo>
                  <a:pt x="4191168" y="1743919"/>
                  <a:pt x="4202997" y="1751266"/>
                  <a:pt x="4214317" y="1759352"/>
                </a:cubicBezTo>
                <a:cubicBezTo>
                  <a:pt x="4230015" y="1770565"/>
                  <a:pt x="4243867" y="1784505"/>
                  <a:pt x="4260616" y="1794076"/>
                </a:cubicBezTo>
                <a:cubicBezTo>
                  <a:pt x="4271209" y="1800129"/>
                  <a:pt x="4283765" y="1801793"/>
                  <a:pt x="4295340" y="1805651"/>
                </a:cubicBezTo>
                <a:cubicBezTo>
                  <a:pt x="4333838" y="1844148"/>
                  <a:pt x="4300623" y="1817835"/>
                  <a:pt x="4353214" y="1840375"/>
                </a:cubicBezTo>
                <a:cubicBezTo>
                  <a:pt x="4408557" y="1864094"/>
                  <a:pt x="4384464" y="1861525"/>
                  <a:pt x="4434236" y="1875099"/>
                </a:cubicBezTo>
                <a:cubicBezTo>
                  <a:pt x="4464931" y="1883470"/>
                  <a:pt x="4526834" y="1898249"/>
                  <a:pt x="4526834" y="1898249"/>
                </a:cubicBezTo>
                <a:cubicBezTo>
                  <a:pt x="4538409" y="1905965"/>
                  <a:pt x="4549116" y="1915177"/>
                  <a:pt x="4561558" y="1921398"/>
                </a:cubicBezTo>
                <a:cubicBezTo>
                  <a:pt x="4572471" y="1926854"/>
                  <a:pt x="4586755" y="1925351"/>
                  <a:pt x="4596282" y="1932973"/>
                </a:cubicBezTo>
                <a:cubicBezTo>
                  <a:pt x="4607145" y="1941663"/>
                  <a:pt x="4611715" y="1956122"/>
                  <a:pt x="4619431" y="1967697"/>
                </a:cubicBezTo>
                <a:cubicBezTo>
                  <a:pt x="4603846" y="2061215"/>
                  <a:pt x="4615279" y="2014881"/>
                  <a:pt x="4584707" y="2106593"/>
                </a:cubicBezTo>
                <a:cubicBezTo>
                  <a:pt x="4580308" y="2119790"/>
                  <a:pt x="4573354" y="2133944"/>
                  <a:pt x="4561558" y="2141317"/>
                </a:cubicBezTo>
                <a:cubicBezTo>
                  <a:pt x="4540866" y="2154250"/>
                  <a:pt x="4513935" y="2153553"/>
                  <a:pt x="4492110" y="2164466"/>
                </a:cubicBezTo>
                <a:cubicBezTo>
                  <a:pt x="4434898" y="2193072"/>
                  <a:pt x="4462180" y="2182160"/>
                  <a:pt x="4411087" y="2199190"/>
                </a:cubicBezTo>
                <a:cubicBezTo>
                  <a:pt x="4375032" y="2223227"/>
                  <a:pt x="4329613" y="2251652"/>
                  <a:pt x="4295340" y="2280213"/>
                </a:cubicBezTo>
                <a:cubicBezTo>
                  <a:pt x="4286957" y="2287199"/>
                  <a:pt x="4279907" y="2295646"/>
                  <a:pt x="4272191" y="2303363"/>
                </a:cubicBezTo>
                <a:cubicBezTo>
                  <a:pt x="4251464" y="2365543"/>
                  <a:pt x="4249520" y="2355592"/>
                  <a:pt x="4272191" y="2453833"/>
                </a:cubicBezTo>
                <a:cubicBezTo>
                  <a:pt x="4275319" y="2467388"/>
                  <a:pt x="4287624" y="2476982"/>
                  <a:pt x="4295340" y="2488557"/>
                </a:cubicBezTo>
                <a:cubicBezTo>
                  <a:pt x="4299198" y="2519423"/>
                  <a:pt x="4301801" y="2550472"/>
                  <a:pt x="4306915" y="2581155"/>
                </a:cubicBezTo>
                <a:cubicBezTo>
                  <a:pt x="4309530" y="2596847"/>
                  <a:pt x="4318490" y="2611546"/>
                  <a:pt x="4318490" y="2627454"/>
                </a:cubicBezTo>
                <a:cubicBezTo>
                  <a:pt x="4318490" y="2790068"/>
                  <a:pt x="4319822" y="2772596"/>
                  <a:pt x="4295340" y="2870522"/>
                </a:cubicBezTo>
                <a:cubicBezTo>
                  <a:pt x="4299198" y="2943828"/>
                  <a:pt x="4300269" y="3017335"/>
                  <a:pt x="4306915" y="3090441"/>
                </a:cubicBezTo>
                <a:cubicBezTo>
                  <a:pt x="4308020" y="3102592"/>
                  <a:pt x="4313684" y="3113951"/>
                  <a:pt x="4318490" y="3125165"/>
                </a:cubicBezTo>
                <a:cubicBezTo>
                  <a:pt x="4350485" y="3199819"/>
                  <a:pt x="4331042" y="3145249"/>
                  <a:pt x="4376363" y="3217763"/>
                </a:cubicBezTo>
                <a:cubicBezTo>
                  <a:pt x="4385508" y="3232395"/>
                  <a:pt x="4390951" y="3249080"/>
                  <a:pt x="4399512" y="3264061"/>
                </a:cubicBezTo>
                <a:cubicBezTo>
                  <a:pt x="4418979" y="3298128"/>
                  <a:pt x="4420463" y="3296586"/>
                  <a:pt x="4445811" y="3321935"/>
                </a:cubicBezTo>
                <a:cubicBezTo>
                  <a:pt x="4422662" y="3337368"/>
                  <a:pt x="4403354" y="3361485"/>
                  <a:pt x="4376363" y="3368233"/>
                </a:cubicBezTo>
                <a:cubicBezTo>
                  <a:pt x="4360930" y="3372091"/>
                  <a:pt x="4345593" y="3376357"/>
                  <a:pt x="4330064" y="3379808"/>
                </a:cubicBezTo>
                <a:cubicBezTo>
                  <a:pt x="4310859" y="3384076"/>
                  <a:pt x="4291277" y="3386612"/>
                  <a:pt x="4272191" y="3391383"/>
                </a:cubicBezTo>
                <a:cubicBezTo>
                  <a:pt x="4260355" y="3394342"/>
                  <a:pt x="4249042" y="3399099"/>
                  <a:pt x="4237467" y="3402957"/>
                </a:cubicBezTo>
                <a:cubicBezTo>
                  <a:pt x="4178808" y="3461616"/>
                  <a:pt x="4254724" y="3392602"/>
                  <a:pt x="4179593" y="3437681"/>
                </a:cubicBezTo>
                <a:cubicBezTo>
                  <a:pt x="4161269" y="3448675"/>
                  <a:pt x="4143808" y="3479785"/>
                  <a:pt x="4133295" y="3495555"/>
                </a:cubicBezTo>
                <a:cubicBezTo>
                  <a:pt x="4171582" y="3610424"/>
                  <a:pt x="4107346" y="3434961"/>
                  <a:pt x="4179593" y="3565003"/>
                </a:cubicBezTo>
                <a:cubicBezTo>
                  <a:pt x="4197952" y="3598049"/>
                  <a:pt x="4206836" y="3654919"/>
                  <a:pt x="4214317" y="3692325"/>
                </a:cubicBezTo>
                <a:cubicBezTo>
                  <a:pt x="4210459" y="3711616"/>
                  <a:pt x="4216654" y="3736287"/>
                  <a:pt x="4202743" y="3750198"/>
                </a:cubicBezTo>
                <a:cubicBezTo>
                  <a:pt x="4185489" y="3767452"/>
                  <a:pt x="4156444" y="3765631"/>
                  <a:pt x="4133295" y="3773347"/>
                </a:cubicBezTo>
                <a:cubicBezTo>
                  <a:pt x="4116926" y="3778803"/>
                  <a:pt x="4102429" y="3788780"/>
                  <a:pt x="4086996" y="3796497"/>
                </a:cubicBezTo>
                <a:cubicBezTo>
                  <a:pt x="3990540" y="3792639"/>
                  <a:pt x="3893612" y="3795206"/>
                  <a:pt x="3797629" y="3784922"/>
                </a:cubicBezTo>
                <a:cubicBezTo>
                  <a:pt x="3784468" y="3783512"/>
                  <a:pt x="3748702" y="3749807"/>
                  <a:pt x="3739755" y="3738623"/>
                </a:cubicBezTo>
                <a:cubicBezTo>
                  <a:pt x="3731065" y="3727760"/>
                  <a:pt x="3727293" y="3712805"/>
                  <a:pt x="3716606" y="3703899"/>
                </a:cubicBezTo>
                <a:cubicBezTo>
                  <a:pt x="3703351" y="3692853"/>
                  <a:pt x="3686166" y="3687547"/>
                  <a:pt x="3670307" y="3680750"/>
                </a:cubicBezTo>
                <a:cubicBezTo>
                  <a:pt x="3659093" y="3675944"/>
                  <a:pt x="3647049" y="3673345"/>
                  <a:pt x="3635583" y="3669175"/>
                </a:cubicBezTo>
                <a:cubicBezTo>
                  <a:pt x="3604603" y="3657909"/>
                  <a:pt x="3574030" y="3645538"/>
                  <a:pt x="3542986" y="3634451"/>
                </a:cubicBezTo>
                <a:cubicBezTo>
                  <a:pt x="3520006" y="3626244"/>
                  <a:pt x="3496194" y="3620365"/>
                  <a:pt x="3473538" y="3611302"/>
                </a:cubicBezTo>
                <a:cubicBezTo>
                  <a:pt x="3426758" y="3592590"/>
                  <a:pt x="3421461" y="3578027"/>
                  <a:pt x="3369365" y="3565003"/>
                </a:cubicBezTo>
                <a:cubicBezTo>
                  <a:pt x="3342898" y="3558386"/>
                  <a:pt x="3315350" y="3557286"/>
                  <a:pt x="3288343" y="3553428"/>
                </a:cubicBezTo>
                <a:cubicBezTo>
                  <a:pt x="3208706" y="3526884"/>
                  <a:pt x="3304997" y="3556457"/>
                  <a:pt x="3161021" y="3530279"/>
                </a:cubicBezTo>
                <a:cubicBezTo>
                  <a:pt x="3149017" y="3528096"/>
                  <a:pt x="3138028" y="3522056"/>
                  <a:pt x="3126297" y="3518704"/>
                </a:cubicBezTo>
                <a:cubicBezTo>
                  <a:pt x="3111001" y="3514334"/>
                  <a:pt x="3095294" y="3511500"/>
                  <a:pt x="3079998" y="3507130"/>
                </a:cubicBezTo>
                <a:cubicBezTo>
                  <a:pt x="3068267" y="3503778"/>
                  <a:pt x="3057352" y="3497281"/>
                  <a:pt x="3045274" y="3495555"/>
                </a:cubicBezTo>
                <a:cubicBezTo>
                  <a:pt x="3003087" y="3489528"/>
                  <a:pt x="2960393" y="3487838"/>
                  <a:pt x="2917953" y="3483980"/>
                </a:cubicBezTo>
                <a:cubicBezTo>
                  <a:pt x="2883083" y="3460733"/>
                  <a:pt x="2878045" y="3455302"/>
                  <a:pt x="2836930" y="3437681"/>
                </a:cubicBezTo>
                <a:cubicBezTo>
                  <a:pt x="2825716" y="3432875"/>
                  <a:pt x="2813781" y="3429965"/>
                  <a:pt x="2802206" y="3426107"/>
                </a:cubicBezTo>
                <a:cubicBezTo>
                  <a:pt x="2786773" y="3414532"/>
                  <a:pt x="2770727" y="3403733"/>
                  <a:pt x="2755907" y="3391383"/>
                </a:cubicBezTo>
                <a:cubicBezTo>
                  <a:pt x="2747524" y="3384397"/>
                  <a:pt x="2733439" y="3379125"/>
                  <a:pt x="2732758" y="3368233"/>
                </a:cubicBezTo>
                <a:cubicBezTo>
                  <a:pt x="2726405" y="3266573"/>
                  <a:pt x="2736799" y="3236324"/>
                  <a:pt x="2755907" y="3159889"/>
                </a:cubicBezTo>
                <a:cubicBezTo>
                  <a:pt x="2748191" y="3125165"/>
                  <a:pt x="2748666" y="3087533"/>
                  <a:pt x="2732758" y="3055717"/>
                </a:cubicBezTo>
                <a:cubicBezTo>
                  <a:pt x="2706530" y="3003261"/>
                  <a:pt x="2664925" y="2992662"/>
                  <a:pt x="2617011" y="2974694"/>
                </a:cubicBezTo>
                <a:cubicBezTo>
                  <a:pt x="2605587" y="2970410"/>
                  <a:pt x="2593501" y="2967925"/>
                  <a:pt x="2582287" y="2963119"/>
                </a:cubicBezTo>
                <a:cubicBezTo>
                  <a:pt x="2511702" y="2932869"/>
                  <a:pt x="2558875" y="2943741"/>
                  <a:pt x="2478115" y="2916821"/>
                </a:cubicBezTo>
                <a:cubicBezTo>
                  <a:pt x="2442470" y="2904939"/>
                  <a:pt x="2410636" y="2902844"/>
                  <a:pt x="2373943" y="2893671"/>
                </a:cubicBezTo>
                <a:cubicBezTo>
                  <a:pt x="2259972" y="2865179"/>
                  <a:pt x="2460862" y="2902371"/>
                  <a:pt x="2269771" y="2870522"/>
                </a:cubicBezTo>
                <a:cubicBezTo>
                  <a:pt x="2238905" y="2874380"/>
                  <a:pt x="2205671" y="2869629"/>
                  <a:pt x="2177173" y="2882097"/>
                </a:cubicBezTo>
                <a:cubicBezTo>
                  <a:pt x="2141826" y="2897561"/>
                  <a:pt x="2115442" y="2928396"/>
                  <a:pt x="2084576" y="2951545"/>
                </a:cubicBezTo>
                <a:cubicBezTo>
                  <a:pt x="2069143" y="2963120"/>
                  <a:pt x="2053097" y="2973919"/>
                  <a:pt x="2038277" y="2986269"/>
                </a:cubicBezTo>
                <a:cubicBezTo>
                  <a:pt x="2015128" y="3005560"/>
                  <a:pt x="1992615" y="3025642"/>
                  <a:pt x="1968829" y="3044142"/>
                </a:cubicBezTo>
                <a:cubicBezTo>
                  <a:pt x="1957848" y="3052683"/>
                  <a:pt x="1945355" y="3059110"/>
                  <a:pt x="1934105" y="3067292"/>
                </a:cubicBezTo>
                <a:cubicBezTo>
                  <a:pt x="1902902" y="3089985"/>
                  <a:pt x="1873610" y="3115339"/>
                  <a:pt x="1841507" y="3136740"/>
                </a:cubicBezTo>
                <a:cubicBezTo>
                  <a:pt x="1829932" y="3144456"/>
                  <a:pt x="1817912" y="3151542"/>
                  <a:pt x="1806783" y="3159889"/>
                </a:cubicBezTo>
                <a:cubicBezTo>
                  <a:pt x="1793999" y="3169477"/>
                  <a:pt x="1706842" y="3241801"/>
                  <a:pt x="1667887" y="3264061"/>
                </a:cubicBezTo>
                <a:cubicBezTo>
                  <a:pt x="1627835" y="3286948"/>
                  <a:pt x="1625824" y="3285799"/>
                  <a:pt x="1586864" y="3298785"/>
                </a:cubicBezTo>
                <a:cubicBezTo>
                  <a:pt x="1571431" y="3314218"/>
                  <a:pt x="1552672" y="3326924"/>
                  <a:pt x="1540565" y="3345084"/>
                </a:cubicBezTo>
                <a:cubicBezTo>
                  <a:pt x="1532849" y="3356659"/>
                  <a:pt x="1523637" y="3367366"/>
                  <a:pt x="1517416" y="3379808"/>
                </a:cubicBezTo>
                <a:cubicBezTo>
                  <a:pt x="1511960" y="3390721"/>
                  <a:pt x="1513463" y="3405005"/>
                  <a:pt x="1505841" y="3414532"/>
                </a:cubicBezTo>
                <a:cubicBezTo>
                  <a:pt x="1497151" y="3425395"/>
                  <a:pt x="1482692" y="3429965"/>
                  <a:pt x="1471117" y="3437681"/>
                </a:cubicBezTo>
                <a:cubicBezTo>
                  <a:pt x="1455684" y="3460831"/>
                  <a:pt x="1433617" y="3480736"/>
                  <a:pt x="1424819" y="3507130"/>
                </a:cubicBezTo>
                <a:cubicBezTo>
                  <a:pt x="1420961" y="3518705"/>
                  <a:pt x="1419169" y="3531189"/>
                  <a:pt x="1413244" y="3541854"/>
                </a:cubicBezTo>
                <a:cubicBezTo>
                  <a:pt x="1399732" y="3566175"/>
                  <a:pt x="1390094" y="3595869"/>
                  <a:pt x="1366945" y="3611302"/>
                </a:cubicBezTo>
                <a:lnTo>
                  <a:pt x="1297497" y="3657600"/>
                </a:lnTo>
                <a:cubicBezTo>
                  <a:pt x="1252687" y="3687473"/>
                  <a:pt x="1298502" y="3678666"/>
                  <a:pt x="1239624" y="3703899"/>
                </a:cubicBezTo>
                <a:cubicBezTo>
                  <a:pt x="1225321" y="3710029"/>
                  <a:pt x="1145753" y="3724989"/>
                  <a:pt x="1135452" y="3727049"/>
                </a:cubicBezTo>
                <a:cubicBezTo>
                  <a:pt x="984981" y="3723191"/>
                  <a:pt x="833881" y="3729745"/>
                  <a:pt x="684039" y="3715474"/>
                </a:cubicBezTo>
                <a:cubicBezTo>
                  <a:pt x="667744" y="3713922"/>
                  <a:pt x="661890" y="3691229"/>
                  <a:pt x="649315" y="3680750"/>
                </a:cubicBezTo>
                <a:cubicBezTo>
                  <a:pt x="581615" y="3624333"/>
                  <a:pt x="646408" y="3700022"/>
                  <a:pt x="579867" y="3611302"/>
                </a:cubicBezTo>
                <a:cubicBezTo>
                  <a:pt x="576009" y="3599727"/>
                  <a:pt x="574569" y="3587040"/>
                  <a:pt x="568292" y="3576578"/>
                </a:cubicBezTo>
                <a:cubicBezTo>
                  <a:pt x="562677" y="3567220"/>
                  <a:pt x="550023" y="3563189"/>
                  <a:pt x="545143" y="3553428"/>
                </a:cubicBezTo>
                <a:cubicBezTo>
                  <a:pt x="538029" y="3539200"/>
                  <a:pt x="538139" y="3522367"/>
                  <a:pt x="533568" y="3507130"/>
                </a:cubicBezTo>
                <a:cubicBezTo>
                  <a:pt x="491298" y="3366231"/>
                  <a:pt x="525523" y="3498095"/>
                  <a:pt x="498844" y="3391383"/>
                </a:cubicBezTo>
                <a:cubicBezTo>
                  <a:pt x="502702" y="3314218"/>
                  <a:pt x="503726" y="3236860"/>
                  <a:pt x="510419" y="3159889"/>
                </a:cubicBezTo>
                <a:cubicBezTo>
                  <a:pt x="511476" y="3147734"/>
                  <a:pt x="514371" y="3134692"/>
                  <a:pt x="521993" y="3125165"/>
                </a:cubicBezTo>
                <a:cubicBezTo>
                  <a:pt x="530683" y="3114302"/>
                  <a:pt x="546030" y="3110922"/>
                  <a:pt x="556717" y="3102016"/>
                </a:cubicBezTo>
                <a:cubicBezTo>
                  <a:pt x="605667" y="3061225"/>
                  <a:pt x="571739" y="3070560"/>
                  <a:pt x="626165" y="3055717"/>
                </a:cubicBezTo>
                <a:cubicBezTo>
                  <a:pt x="656860" y="3047346"/>
                  <a:pt x="718763" y="3032568"/>
                  <a:pt x="718763" y="3032568"/>
                </a:cubicBezTo>
                <a:cubicBezTo>
                  <a:pt x="726479" y="3024851"/>
                  <a:pt x="732554" y="3015033"/>
                  <a:pt x="741912" y="3009418"/>
                </a:cubicBezTo>
                <a:cubicBezTo>
                  <a:pt x="752374" y="3003141"/>
                  <a:pt x="767109" y="3005466"/>
                  <a:pt x="776636" y="2997844"/>
                </a:cubicBezTo>
                <a:cubicBezTo>
                  <a:pt x="787499" y="2989154"/>
                  <a:pt x="792069" y="2974694"/>
                  <a:pt x="799786" y="2963119"/>
                </a:cubicBezTo>
                <a:cubicBezTo>
                  <a:pt x="826246" y="2883736"/>
                  <a:pt x="794996" y="2982276"/>
                  <a:pt x="822935" y="2870522"/>
                </a:cubicBezTo>
                <a:cubicBezTo>
                  <a:pt x="825894" y="2858686"/>
                  <a:pt x="830652" y="2847373"/>
                  <a:pt x="834510" y="2835798"/>
                </a:cubicBezTo>
                <a:cubicBezTo>
                  <a:pt x="830652" y="2766350"/>
                  <a:pt x="828711" y="2696769"/>
                  <a:pt x="822935" y="2627454"/>
                </a:cubicBezTo>
                <a:cubicBezTo>
                  <a:pt x="820986" y="2604066"/>
                  <a:pt x="812699" y="2581436"/>
                  <a:pt x="811360" y="2558006"/>
                </a:cubicBezTo>
                <a:cubicBezTo>
                  <a:pt x="794435" y="2261810"/>
                  <a:pt x="850885" y="2307371"/>
                  <a:pt x="765062" y="2152892"/>
                </a:cubicBezTo>
                <a:cubicBezTo>
                  <a:pt x="758306" y="2140732"/>
                  <a:pt x="748133" y="2130611"/>
                  <a:pt x="741912" y="2118168"/>
                </a:cubicBezTo>
                <a:cubicBezTo>
                  <a:pt x="711983" y="2058310"/>
                  <a:pt x="731368" y="2070262"/>
                  <a:pt x="695614" y="2025570"/>
                </a:cubicBezTo>
                <a:cubicBezTo>
                  <a:pt x="688797" y="2017049"/>
                  <a:pt x="682225" y="2007301"/>
                  <a:pt x="672464" y="2002421"/>
                </a:cubicBezTo>
                <a:cubicBezTo>
                  <a:pt x="658235" y="1995307"/>
                  <a:pt x="641461" y="1995216"/>
                  <a:pt x="626165" y="1990846"/>
                </a:cubicBezTo>
                <a:cubicBezTo>
                  <a:pt x="614434" y="1987494"/>
                  <a:pt x="603016" y="1983129"/>
                  <a:pt x="591441" y="1979271"/>
                </a:cubicBezTo>
                <a:cubicBezTo>
                  <a:pt x="571754" y="1920206"/>
                  <a:pt x="592435" y="1964996"/>
                  <a:pt x="545143" y="1909823"/>
                </a:cubicBezTo>
                <a:cubicBezTo>
                  <a:pt x="532589" y="1895176"/>
                  <a:pt x="523454" y="1877745"/>
                  <a:pt x="510419" y="1863525"/>
                </a:cubicBezTo>
                <a:cubicBezTo>
                  <a:pt x="459682" y="1808176"/>
                  <a:pt x="425479" y="1765990"/>
                  <a:pt x="359948" y="1736203"/>
                </a:cubicBezTo>
                <a:cubicBezTo>
                  <a:pt x="337734" y="1726106"/>
                  <a:pt x="313649" y="1720770"/>
                  <a:pt x="290500" y="1713054"/>
                </a:cubicBezTo>
                <a:cubicBezTo>
                  <a:pt x="278925" y="1701479"/>
                  <a:pt x="268351" y="1688809"/>
                  <a:pt x="255776" y="1678330"/>
                </a:cubicBezTo>
                <a:cubicBezTo>
                  <a:pt x="168157" y="1605313"/>
                  <a:pt x="265260" y="1699386"/>
                  <a:pt x="197902" y="1632031"/>
                </a:cubicBezTo>
                <a:cubicBezTo>
                  <a:pt x="170983" y="1551269"/>
                  <a:pt x="183075" y="1602520"/>
                  <a:pt x="197902" y="1446836"/>
                </a:cubicBezTo>
                <a:cubicBezTo>
                  <a:pt x="200851" y="1415870"/>
                  <a:pt x="201933" y="1384415"/>
                  <a:pt x="209477" y="1354238"/>
                </a:cubicBezTo>
                <a:cubicBezTo>
                  <a:pt x="215351" y="1330740"/>
                  <a:pt x="241998" y="1293882"/>
                  <a:pt x="255776" y="1273216"/>
                </a:cubicBezTo>
                <a:cubicBezTo>
                  <a:pt x="282919" y="1191782"/>
                  <a:pt x="247592" y="1292313"/>
                  <a:pt x="290500" y="1192193"/>
                </a:cubicBezTo>
                <a:cubicBezTo>
                  <a:pt x="295306" y="1180979"/>
                  <a:pt x="297268" y="1168683"/>
                  <a:pt x="302074" y="1157469"/>
                </a:cubicBezTo>
                <a:cubicBezTo>
                  <a:pt x="308871" y="1141609"/>
                  <a:pt x="318427" y="1127030"/>
                  <a:pt x="325224" y="1111170"/>
                </a:cubicBezTo>
                <a:cubicBezTo>
                  <a:pt x="340764" y="1074909"/>
                  <a:pt x="341437" y="1048610"/>
                  <a:pt x="348373" y="1006998"/>
                </a:cubicBezTo>
                <a:cubicBezTo>
                  <a:pt x="340657" y="933692"/>
                  <a:pt x="339016" y="859488"/>
                  <a:pt x="325224" y="787079"/>
                </a:cubicBezTo>
                <a:cubicBezTo>
                  <a:pt x="323182" y="776359"/>
                  <a:pt x="308891" y="772451"/>
                  <a:pt x="302074" y="763930"/>
                </a:cubicBezTo>
                <a:cubicBezTo>
                  <a:pt x="293384" y="753067"/>
                  <a:pt x="289394" y="738366"/>
                  <a:pt x="278925" y="729206"/>
                </a:cubicBezTo>
                <a:cubicBezTo>
                  <a:pt x="181609" y="644054"/>
                  <a:pt x="243640" y="705776"/>
                  <a:pt x="174753" y="671332"/>
                </a:cubicBezTo>
                <a:cubicBezTo>
                  <a:pt x="154699" y="661305"/>
                  <a:pt x="131234" y="642977"/>
                  <a:pt x="116879" y="625033"/>
                </a:cubicBezTo>
                <a:cubicBezTo>
                  <a:pt x="108189" y="614170"/>
                  <a:pt x="101816" y="601629"/>
                  <a:pt x="93730" y="590309"/>
                </a:cubicBezTo>
                <a:cubicBezTo>
                  <a:pt x="84988" y="578070"/>
                  <a:pt x="44952" y="527477"/>
                  <a:pt x="35857" y="509287"/>
                </a:cubicBezTo>
                <a:cubicBezTo>
                  <a:pt x="30401" y="498374"/>
                  <a:pt x="28140" y="486138"/>
                  <a:pt x="24282" y="474563"/>
                </a:cubicBezTo>
                <a:cubicBezTo>
                  <a:pt x="20424" y="451413"/>
                  <a:pt x="17310" y="428127"/>
                  <a:pt x="12707" y="405114"/>
                </a:cubicBezTo>
                <a:cubicBezTo>
                  <a:pt x="9587" y="389515"/>
                  <a:pt x="0" y="374683"/>
                  <a:pt x="1133" y="358816"/>
                </a:cubicBezTo>
                <a:cubicBezTo>
                  <a:pt x="3936" y="319570"/>
                  <a:pt x="12711" y="280676"/>
                  <a:pt x="24282" y="243069"/>
                </a:cubicBezTo>
                <a:cubicBezTo>
                  <a:pt x="28373" y="229773"/>
                  <a:pt x="35353" y="215247"/>
                  <a:pt x="47431" y="208345"/>
                </a:cubicBezTo>
                <a:cubicBezTo>
                  <a:pt x="64512" y="198584"/>
                  <a:pt x="86219" y="201542"/>
                  <a:pt x="105305" y="196770"/>
                </a:cubicBezTo>
                <a:cubicBezTo>
                  <a:pt x="117142" y="193811"/>
                  <a:pt x="128119" y="187842"/>
                  <a:pt x="140029" y="185195"/>
                </a:cubicBezTo>
                <a:cubicBezTo>
                  <a:pt x="162939" y="180104"/>
                  <a:pt x="186244" y="176940"/>
                  <a:pt x="209477" y="173621"/>
                </a:cubicBezTo>
                <a:cubicBezTo>
                  <a:pt x="350118" y="153530"/>
                  <a:pt x="355607" y="159497"/>
                  <a:pt x="545143" y="150471"/>
                </a:cubicBezTo>
                <a:cubicBezTo>
                  <a:pt x="641599" y="154329"/>
                  <a:pt x="739209" y="146675"/>
                  <a:pt x="834510" y="162046"/>
                </a:cubicBezTo>
                <a:cubicBezTo>
                  <a:pt x="861977" y="166476"/>
                  <a:pt x="880101" y="194031"/>
                  <a:pt x="903958" y="208345"/>
                </a:cubicBezTo>
                <a:cubicBezTo>
                  <a:pt x="918754" y="217222"/>
                  <a:pt x="934490" y="224486"/>
                  <a:pt x="950257" y="231494"/>
                </a:cubicBezTo>
                <a:cubicBezTo>
                  <a:pt x="969243" y="239932"/>
                  <a:pt x="989215" y="246046"/>
                  <a:pt x="1008130" y="254644"/>
                </a:cubicBezTo>
                <a:cubicBezTo>
                  <a:pt x="1031692" y="265354"/>
                  <a:pt x="1053204" y="280663"/>
                  <a:pt x="1077578" y="289368"/>
                </a:cubicBezTo>
                <a:cubicBezTo>
                  <a:pt x="1107540" y="300069"/>
                  <a:pt x="1170176" y="312517"/>
                  <a:pt x="1170176" y="312517"/>
                </a:cubicBezTo>
                <a:cubicBezTo>
                  <a:pt x="1230604" y="352802"/>
                  <a:pt x="1178057" y="324137"/>
                  <a:pt x="1262773" y="347241"/>
                </a:cubicBezTo>
                <a:cubicBezTo>
                  <a:pt x="1286315" y="353661"/>
                  <a:pt x="1332221" y="370390"/>
                  <a:pt x="1332221" y="370390"/>
                </a:cubicBezTo>
                <a:lnTo>
                  <a:pt x="1494267" y="358816"/>
                </a:lnTo>
                <a:cubicBezTo>
                  <a:pt x="1540589" y="355253"/>
                  <a:pt x="1587111" y="353381"/>
                  <a:pt x="1633163" y="347241"/>
                </a:cubicBezTo>
                <a:cubicBezTo>
                  <a:pt x="1645257" y="345628"/>
                  <a:pt x="1667887" y="335666"/>
                  <a:pt x="1667887" y="335666"/>
                </a:cubicBezTo>
                <a:lnTo>
                  <a:pt x="1517416" y="370390"/>
                </a:lnTo>
                <a:close/>
              </a:path>
            </a:pathLst>
          </a:custGeom>
          <a:gradFill>
            <a:gsLst>
              <a:gs pos="0">
                <a:schemeClr val="dk1">
                  <a:tint val="50000"/>
                  <a:satMod val="300000"/>
                  <a:alpha val="0"/>
                </a:schemeClr>
              </a:gs>
              <a:gs pos="69000">
                <a:schemeClr val="dk1">
                  <a:tint val="37000"/>
                  <a:satMod val="300000"/>
                  <a:alpha val="7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Дезориентация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инвестиционного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сообщества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718775">
            <a:off x="1175676" y="2001111"/>
            <a:ext cx="204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 «ИВФ РТ»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533787">
            <a:off x="5254752" y="1808518"/>
            <a:ext cx="22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13461">
            <a:off x="5690000" y="4604664"/>
            <a:ext cx="2779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развитию МСП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63935">
            <a:off x="-229071" y="4426343"/>
            <a:ext cx="3587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промышленности и торговли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748748">
            <a:off x="504817" y="2054843"/>
            <a:ext cx="219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капиталовложений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044881">
            <a:off x="522081" y="5238861"/>
            <a:ext cx="274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зарубежных инвестиций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591991">
            <a:off x="5562835" y="2507358"/>
            <a:ext cx="25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Правовое обеспечение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27346">
            <a:off x="6058658" y="5370588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Курирует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МСП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2810903" y="2098232"/>
            <a:ext cx="2296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и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надзорные функции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3422912" y="1972284"/>
            <a:ext cx="2496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40524"/>
            <a:ext cx="897562" cy="76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1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14346" y="0"/>
            <a:ext cx="9545289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>
                <a:latin typeface="+mn-lt"/>
              </a:rPr>
              <a:t>Принцип «одного окна»:</a:t>
            </a:r>
          </a:p>
          <a:p>
            <a:r>
              <a:rPr lang="ru-RU" dirty="0">
                <a:latin typeface="+mn-lt"/>
              </a:rPr>
              <a:t>механизмы функционирования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211960" y="1970837"/>
            <a:ext cx="2475167" cy="3240361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solidFill>
                  <a:srgbClr val="00B050"/>
                </a:solidFill>
                <a:cs typeface="Times New Roman" pitchFamily="18" charset="0"/>
              </a:rPr>
              <a:t>  республиканские             органы власти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solidFill>
                  <a:srgbClr val="0070C0"/>
                </a:solidFill>
                <a:cs typeface="Times New Roman" pitchFamily="18" charset="0"/>
              </a:rPr>
              <a:t>  территориальные управления федеральных органов власти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solidFill>
                  <a:srgbClr val="C00000"/>
                </a:solidFill>
                <a:cs typeface="Times New Roman" pitchFamily="18" charset="0"/>
              </a:rPr>
              <a:t>  сетевые компании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 муниципальные образования</a:t>
            </a:r>
            <a:endParaRPr lang="ru-RU" sz="19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019895" y="1700807"/>
            <a:ext cx="2043496" cy="1152129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Закрепление ответственных кураторов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019895" y="3068960"/>
            <a:ext cx="2028909" cy="1044116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Планы-графики реализации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020272" y="4437112"/>
            <a:ext cx="2028909" cy="108012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Мониторинг исполнения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9" idx="3"/>
            <a:endCxn id="10" idx="1"/>
          </p:cNvCxnSpPr>
          <p:nvPr/>
        </p:nvCxnSpPr>
        <p:spPr>
          <a:xfrm flipV="1">
            <a:off x="6687127" y="2276872"/>
            <a:ext cx="332768" cy="131414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Прямая со стрелкой 13"/>
          <p:cNvCxnSpPr>
            <a:stCxn id="9" idx="3"/>
            <a:endCxn id="11" idx="1"/>
          </p:cNvCxnSpPr>
          <p:nvPr/>
        </p:nvCxnSpPr>
        <p:spPr>
          <a:xfrm>
            <a:off x="6687127" y="3591018"/>
            <a:ext cx="33276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Прямая со стрелкой 14"/>
          <p:cNvCxnSpPr>
            <a:stCxn id="9" idx="3"/>
            <a:endCxn id="12" idx="1"/>
          </p:cNvCxnSpPr>
          <p:nvPr/>
        </p:nvCxnSpPr>
        <p:spPr>
          <a:xfrm>
            <a:off x="6687127" y="3591018"/>
            <a:ext cx="333145" cy="138615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2020628950"/>
              </p:ext>
            </p:extLst>
          </p:nvPr>
        </p:nvGraphicFramePr>
        <p:xfrm>
          <a:off x="1322388" y="2242088"/>
          <a:ext cx="3312368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54"/>
          <p:cNvGrpSpPr/>
          <p:nvPr/>
        </p:nvGrpSpPr>
        <p:grpSpPr>
          <a:xfrm>
            <a:off x="-72371" y="908720"/>
            <a:ext cx="1368151" cy="5760640"/>
            <a:chOff x="-36511" y="908720"/>
            <a:chExt cx="1368151" cy="5760640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-2522673" y="3394882"/>
              <a:ext cx="55570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008000"/>
                  </a:solidFill>
                  <a:cs typeface="Times New Roman" pitchFamily="18" charset="0"/>
                </a:rPr>
                <a:t>Инвестиционное сообщество</a:t>
              </a:r>
              <a:endParaRPr lang="ru-RU" sz="3200" b="1" dirty="0">
                <a:solidFill>
                  <a:srgbClr val="008000"/>
                </a:solidFill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539552" y="980728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9552" y="1556792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539552" y="2132856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539552" y="2708920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539552" y="3284984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539552" y="3861048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548517" y="4437112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539552" y="5013176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539552" y="5580275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530587" y="6165304"/>
              <a:ext cx="504056" cy="50405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ru-RU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54" name="Правая фигурная скобка 53"/>
            <p:cNvSpPr/>
            <p:nvPr/>
          </p:nvSpPr>
          <p:spPr>
            <a:xfrm>
              <a:off x="1043608" y="1196752"/>
              <a:ext cx="288032" cy="5184576"/>
            </a:xfrm>
            <a:prstGeom prst="righ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Нашивка 55"/>
          <p:cNvSpPr/>
          <p:nvPr/>
        </p:nvSpPr>
        <p:spPr>
          <a:xfrm>
            <a:off x="1115616" y="3545833"/>
            <a:ext cx="484632" cy="484632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3422" y="5365665"/>
            <a:ext cx="510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Эффекты: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</a:rPr>
              <a:t>комплексное сопровождение проектов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ru-RU" sz="2000" b="1" dirty="0" smtClean="0">
                <a:solidFill>
                  <a:srgbClr val="C00000"/>
                </a:solidFill>
              </a:rPr>
              <a:t>единый центр ответственности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40524"/>
            <a:ext cx="897562" cy="76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" descr="C:\Рауф\Министерство экононмики\презентации_минэконом\герб РТ.pn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1663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9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dgm id="{80D55EE6-FC65-43DE-B402-7244D7E13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>
                                            <p:graphicEl>
                                              <a:dgm id="{80D55EE6-FC65-43DE-B402-7244D7E13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dgm id="{982816DF-74B4-4712-B0E4-474960971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>
                                            <p:graphicEl>
                                              <a:dgm id="{982816DF-74B4-4712-B0E4-474960971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Graphic spid="49" grpId="0" uiExpand="1">
        <p:bldSub>
          <a:bldDgm bld="one"/>
        </p:bldSub>
      </p:bldGraphic>
      <p:bldP spid="56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395536" y="3710776"/>
            <a:ext cx="4788024" cy="3716893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cs typeface="Times New Roman" pitchFamily="18" charset="0"/>
              </a:rPr>
              <a:t>Стимулирование </a:t>
            </a:r>
            <a:r>
              <a:rPr lang="ru-RU" sz="2000" b="1" dirty="0" smtClean="0">
                <a:cs typeface="Times New Roman" pitchFamily="18" charset="0"/>
              </a:rPr>
              <a:t>инновационно активных предприятий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99412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>
                <a:latin typeface="+mn-lt"/>
              </a:rPr>
              <a:t>Проект закона «Об инвестиционном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 налоговом кредите в Республике Татарстан»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29586658"/>
              </p:ext>
            </p:extLst>
          </p:nvPr>
        </p:nvGraphicFramePr>
        <p:xfrm>
          <a:off x="-36512" y="764704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ятно 1 3"/>
          <p:cNvSpPr/>
          <p:nvPr/>
        </p:nvSpPr>
        <p:spPr>
          <a:xfrm>
            <a:off x="4644008" y="4005501"/>
            <a:ext cx="5076056" cy="2852499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cs typeface="Times New Roman" pitchFamily="18" charset="0"/>
              </a:rPr>
              <a:t>Поддержка </a:t>
            </a:r>
            <a:r>
              <a:rPr lang="ru-RU" sz="2000" b="1" dirty="0" smtClean="0">
                <a:cs typeface="Times New Roman" pitchFamily="18" charset="0"/>
              </a:rPr>
              <a:t>создания </a:t>
            </a:r>
            <a:r>
              <a:rPr lang="ru-RU" sz="2000" b="1" dirty="0" err="1" smtClean="0">
                <a:cs typeface="Times New Roman" pitchFamily="18" charset="0"/>
              </a:rPr>
              <a:t>энергоэффективных</a:t>
            </a:r>
            <a:r>
              <a:rPr lang="ru-RU" sz="2000" b="1" dirty="0" smtClean="0">
                <a:cs typeface="Times New Roman" pitchFamily="18" charset="0"/>
              </a:rPr>
              <a:t> объектов и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8443" r="14045"/>
          <a:stretch/>
        </p:blipFill>
        <p:spPr bwMode="auto">
          <a:xfrm>
            <a:off x="2051720" y="1340768"/>
            <a:ext cx="7009571" cy="4666493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6399" r="12682"/>
          <a:stretch/>
        </p:blipFill>
        <p:spPr bwMode="auto">
          <a:xfrm>
            <a:off x="1603515" y="1354448"/>
            <a:ext cx="7216957" cy="4830392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t="7667" r="13921"/>
          <a:stretch/>
        </p:blipFill>
        <p:spPr bwMode="auto">
          <a:xfrm>
            <a:off x="1807578" y="1196752"/>
            <a:ext cx="7228918" cy="4849432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7875" r="13679"/>
          <a:stretch/>
        </p:blipFill>
        <p:spPr bwMode="auto">
          <a:xfrm>
            <a:off x="2035564" y="980728"/>
            <a:ext cx="7216956" cy="4776652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7647" r="13535"/>
          <a:stretch/>
        </p:blipFill>
        <p:spPr bwMode="auto">
          <a:xfrm>
            <a:off x="2251588" y="764704"/>
            <a:ext cx="7216956" cy="476594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8443" r="14045"/>
          <a:stretch/>
        </p:blipFill>
        <p:spPr bwMode="auto">
          <a:xfrm>
            <a:off x="2442088" y="620688"/>
            <a:ext cx="7009571" cy="4666493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8516"/>
            <a:ext cx="897562" cy="76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9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36" dur="2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452320" y="1196752"/>
            <a:ext cx="1440160" cy="4465576"/>
          </a:xfrm>
          <a:prstGeom prst="rect">
            <a:avLst/>
          </a:prstGeom>
          <a:solidFill>
            <a:schemeClr val="bg2">
              <a:alpha val="33725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Экономические показатели</a:t>
            </a:r>
            <a:br>
              <a:rPr lang="ru-RU" dirty="0" smtClean="0"/>
            </a:br>
            <a:r>
              <a:rPr lang="ru-RU" sz="2800" dirty="0" smtClean="0"/>
              <a:t>2010 г. в % к 2009 г.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1196752"/>
            <a:ext cx="8783959" cy="4797154"/>
            <a:chOff x="282170" y="1143000"/>
            <a:chExt cx="7915031" cy="579698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552086" y="1143000"/>
              <a:ext cx="1297696" cy="5396298"/>
            </a:xfrm>
            <a:prstGeom prst="rect">
              <a:avLst/>
            </a:prstGeom>
            <a:solidFill>
              <a:schemeClr val="bg2">
                <a:lumMod val="75000"/>
                <a:alpha val="32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86464" y="1143000"/>
              <a:ext cx="1232811" cy="5396298"/>
            </a:xfrm>
            <a:prstGeom prst="rect">
              <a:avLst/>
            </a:prstGeom>
            <a:solidFill>
              <a:srgbClr val="FFC000">
                <a:alpha val="34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88767" y="1143000"/>
              <a:ext cx="1297696" cy="539629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4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5957" y="1143001"/>
              <a:ext cx="1232811" cy="5396298"/>
            </a:xfrm>
            <a:prstGeom prst="rect">
              <a:avLst/>
            </a:prstGeom>
            <a:solidFill>
              <a:srgbClr val="79C6FF">
                <a:alpha val="33725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19275" y="1143000"/>
              <a:ext cx="1232811" cy="539629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9" name="Диаграмма 8"/>
            <p:cNvGraphicFramePr/>
            <p:nvPr>
              <p:extLst>
                <p:ext uri="{D42A27DB-BD31-4B8C-83A1-F6EECF244321}">
                  <p14:modId xmlns:p14="http://schemas.microsoft.com/office/powerpoint/2010/main" val="1988873261"/>
                </p:ext>
              </p:extLst>
            </p:nvPr>
          </p:nvGraphicFramePr>
          <p:xfrm>
            <a:off x="282170" y="2029599"/>
            <a:ext cx="7915031" cy="49103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639036" y="1853798"/>
              <a:ext cx="1240150" cy="394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ВРП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14981" y="1285049"/>
              <a:ext cx="1946544" cy="698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Промышленное производство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942447" y="1955769"/>
              <a:ext cx="1622120" cy="394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Строительство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240144" y="1640170"/>
              <a:ext cx="1492351" cy="394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Инвестиции 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408070" y="1620399"/>
              <a:ext cx="1524335" cy="1001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Оборот</a:t>
              </a:r>
            </a:p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розничной</a:t>
              </a:r>
            </a:p>
            <a:p>
              <a:pPr algn="ctr" fontAlgn="t"/>
              <a:r>
                <a:rPr lang="ru-RU" sz="2000" b="1" dirty="0" smtClean="0">
                  <a:solidFill>
                    <a:srgbClr val="000000"/>
                  </a:solidFill>
                </a:rPr>
                <a:t>торговли </a:t>
              </a:r>
              <a:endParaRPr lang="ru-RU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092280" y="1496978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000" b="1" dirty="0" smtClean="0">
                <a:solidFill>
                  <a:srgbClr val="000000"/>
                </a:solidFill>
              </a:rPr>
              <a:t>Внешнеторговый оборот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4127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18248" y="5723964"/>
            <a:ext cx="2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 сопоставимых ценах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81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03" y="0"/>
            <a:ext cx="7096366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>
                <a:latin typeface="+mn-lt"/>
              </a:rPr>
              <a:t>Правовые  основы функционирования</a:t>
            </a:r>
          </a:p>
          <a:p>
            <a:r>
              <a:rPr lang="ru-RU" dirty="0">
                <a:latin typeface="+mn-lt"/>
              </a:rPr>
              <a:t>инновационной сферы  Татарстана</a:t>
            </a:r>
          </a:p>
        </p:txBody>
      </p:sp>
      <p:grpSp>
        <p:nvGrpSpPr>
          <p:cNvPr id="3" name="Группа 24"/>
          <p:cNvGrpSpPr/>
          <p:nvPr/>
        </p:nvGrpSpPr>
        <p:grpSpPr>
          <a:xfrm>
            <a:off x="-66921" y="571480"/>
            <a:ext cx="9305924" cy="6232525"/>
            <a:chOff x="0" y="571500"/>
            <a:chExt cx="9305924" cy="6232525"/>
          </a:xfrm>
        </p:grpSpPr>
        <p:sp>
          <p:nvSpPr>
            <p:cNvPr id="4" name="Овал 3"/>
            <p:cNvSpPr>
              <a:spLocks noChangeArrowheads="1"/>
            </p:cNvSpPr>
            <p:nvPr/>
          </p:nvSpPr>
          <p:spPr bwMode="auto">
            <a:xfrm rot="3637975">
              <a:off x="2147094" y="1483519"/>
              <a:ext cx="5899150" cy="4075112"/>
            </a:xfrm>
            <a:prstGeom prst="ellipse">
              <a:avLst/>
            </a:prstGeom>
            <a:noFill/>
            <a:ln w="25400" algn="ctr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Овал 4"/>
            <p:cNvSpPr>
              <a:spLocks noChangeArrowheads="1"/>
            </p:cNvSpPr>
            <p:nvPr/>
          </p:nvSpPr>
          <p:spPr bwMode="auto">
            <a:xfrm rot="-3738869">
              <a:off x="1454944" y="1575594"/>
              <a:ext cx="5705475" cy="4751387"/>
            </a:xfrm>
            <a:prstGeom prst="ellipse">
              <a:avLst/>
            </a:prstGeom>
            <a:noFill/>
            <a:ln w="25400" algn="ctr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0" y="1698625"/>
              <a:ext cx="8451850" cy="3543300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 rot="1880354">
              <a:off x="423863" y="2068513"/>
              <a:ext cx="8264525" cy="4013200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429388" y="5143512"/>
              <a:ext cx="1141412" cy="113982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5000">
                  <a:schemeClr val="accent3">
                    <a:lumMod val="75000"/>
                  </a:schemeClr>
                </a:gs>
                <a:gs pos="75000">
                  <a:srgbClr val="00B050"/>
                </a:gs>
                <a:gs pos="100000">
                  <a:srgbClr val="006600"/>
                </a:gs>
              </a:gsLst>
              <a:lin ang="54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888038" y="908050"/>
              <a:ext cx="25717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ru-RU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7033" y="1412796"/>
              <a:ext cx="365889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Закон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«Об инновационной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деятельности»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270462" y="5373236"/>
              <a:ext cx="519552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Инновационный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меморандум на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2008-2010,          </a:t>
              </a:r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2011-2013 </a:t>
              </a: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гг.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11188" y="1851025"/>
              <a:ext cx="1141412" cy="113982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25000">
                  <a:schemeClr val="accent3">
                    <a:lumMod val="75000"/>
                  </a:schemeClr>
                </a:gs>
                <a:gs pos="75000">
                  <a:srgbClr val="00B050"/>
                </a:gs>
                <a:gs pos="100000">
                  <a:srgbClr val="006600"/>
                </a:gs>
              </a:gsLst>
              <a:lin ang="5400000" scaled="0"/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46433" y="980748"/>
              <a:ext cx="536241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Государственный доклад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«О результатах инновационной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деятельности»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2876" y="2591226"/>
              <a:ext cx="8715404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Инновационная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сфера</a:t>
              </a:r>
            </a:p>
          </p:txBody>
        </p:sp>
      </p:grpSp>
      <p:sp>
        <p:nvSpPr>
          <p:cNvPr id="15" name="Овал 14"/>
          <p:cNvSpPr/>
          <p:nvPr/>
        </p:nvSpPr>
        <p:spPr>
          <a:xfrm>
            <a:off x="7786710" y="2857496"/>
            <a:ext cx="1141412" cy="113982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25000">
                <a:schemeClr val="accent3">
                  <a:lumMod val="75000"/>
                </a:schemeClr>
              </a:gs>
              <a:gs pos="75000">
                <a:srgbClr val="00B050"/>
              </a:gs>
              <a:gs pos="100000">
                <a:srgbClr val="006600"/>
              </a:gs>
            </a:gsLst>
            <a:lin ang="54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2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171730" cy="16561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Определение понятия «инновация</a:t>
            </a:r>
            <a:r>
              <a:rPr lang="ru-RU" sz="2800" b="1" dirty="0" smtClean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»</a:t>
            </a:r>
          </a:p>
          <a:p>
            <a:pPr algn="ctr">
              <a:spcBef>
                <a:spcPct val="0"/>
              </a:spcBef>
            </a:pPr>
            <a:endParaRPr lang="ru-RU" sz="1400" b="1" dirty="0">
              <a:solidFill>
                <a:srgbClr val="33996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(выдержка из статьи 2 Закона «Об инновационной деятельности </a:t>
            </a:r>
          </a:p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 Республике Татарстан»)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Инновация (инновационный продукт):</a:t>
            </a:r>
          </a:p>
          <a:p>
            <a:pPr lvl="0" algn="just"/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первого уровня – не имеющий мировых аналогов результат инновационной деятельности, получивший практическую реализацию  в виде  нового товара, услуги, способа производства (технологии) или иного общественно полезного результата повышенной эффективности;</a:t>
            </a:r>
          </a:p>
          <a:p>
            <a:pPr lvl="0" algn="just"/>
            <a:endParaRPr lang="ru-RU" sz="2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второго уровня – результат инновационной деятельности, получивший практическую реализацию  в виде  нового товара, услуги, способа производства (технологии) или иного общественно полезного результата, и (или) результата трансфера существующих в мире товаров, услуг, способов производства (технологий, ноу-хау) или  иных общественно полезных результатов,  новых для рынка страны.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24953451"/>
              </p:ext>
            </p:extLst>
          </p:nvPr>
        </p:nvGraphicFramePr>
        <p:xfrm>
          <a:off x="-34959" y="764704"/>
          <a:ext cx="9178959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7633073"/>
              </p:ext>
            </p:extLst>
          </p:nvPr>
        </p:nvGraphicFramePr>
        <p:xfrm>
          <a:off x="179512" y="1726208"/>
          <a:ext cx="4357686" cy="451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9687682"/>
              </p:ext>
            </p:extLst>
          </p:nvPr>
        </p:nvGraphicFramePr>
        <p:xfrm>
          <a:off x="4211960" y="1268760"/>
          <a:ext cx="48965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5578" y="1064930"/>
            <a:ext cx="1939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Нефинансовые </a:t>
            </a:r>
          </a:p>
          <a:p>
            <a:pPr algn="ctr"/>
            <a:r>
              <a:rPr lang="ru-RU" sz="2000" b="1" dirty="0" smtClean="0"/>
              <a:t>институты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18378" y="908720"/>
            <a:ext cx="166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Финансовые </a:t>
            </a:r>
          </a:p>
          <a:p>
            <a:pPr algn="ctr"/>
            <a:r>
              <a:rPr lang="ru-RU" sz="2000" b="1" dirty="0" smtClean="0"/>
              <a:t>институты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45" y="0"/>
            <a:ext cx="9143999" cy="9087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</a:lstStyle>
          <a:p>
            <a:r>
              <a:rPr lang="ru-RU" dirty="0">
                <a:latin typeface="+mn-lt"/>
              </a:rPr>
              <a:t>Институты развития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654" y="0"/>
            <a:ext cx="717173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339966"/>
                </a:solidFill>
                <a:ea typeface="Tahoma" pitchFamily="34" charset="0"/>
                <a:cs typeface="Calibri" pitchFamily="34" charset="0"/>
              </a:rPr>
              <a:t>Основные проблемы </a:t>
            </a:r>
          </a:p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339966"/>
                </a:solidFill>
                <a:ea typeface="Tahoma" pitchFamily="34" charset="0"/>
                <a:cs typeface="Calibri" pitchFamily="34" charset="0"/>
              </a:rPr>
              <a:t>инновационного развития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84976" cy="47705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риски вложений в инновации приводят к дефициту финансовых ресурсов, направленных на новые исследования и разработки</a:t>
            </a:r>
          </a:p>
          <a:p>
            <a:pPr algn="just">
              <a:buFont typeface="Arial" pitchFamily="34" charset="0"/>
              <a:buChar char="•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квалифицированных кадров в отраслях, составляющих материально-технологическую базу инновационного роста</a:t>
            </a:r>
          </a:p>
          <a:p>
            <a:pPr algn="just">
              <a:buFont typeface="Arial" pitchFamily="34" charset="0"/>
              <a:buChar char="•"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Существенный разрыв между наукой  и производством</a:t>
            </a:r>
          </a:p>
          <a:p>
            <a:pPr algn="just"/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четко выстроенной системы учета, трансфера и коммерциализации научных исследований и разработок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-23752"/>
            <a:ext cx="7171730" cy="13838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339966"/>
                </a:solidFill>
                <a:ea typeface="Tahoma" pitchFamily="34" charset="0"/>
                <a:cs typeface="Calibri" pitchFamily="34" charset="0"/>
              </a:rPr>
              <a:t>Дополнительные меры финансовой поддержки </a:t>
            </a:r>
            <a:endParaRPr lang="ru-RU" sz="2800" b="1" dirty="0" smtClean="0">
              <a:solidFill>
                <a:srgbClr val="339966"/>
              </a:solidFill>
              <a:ea typeface="Tahoma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339966"/>
                </a:solidFill>
                <a:ea typeface="Tahoma" pitchFamily="34" charset="0"/>
                <a:cs typeface="Calibri" pitchFamily="34" charset="0"/>
              </a:rPr>
              <a:t>(</a:t>
            </a:r>
            <a:r>
              <a:rPr lang="ru-RU" sz="1600" b="1" dirty="0">
                <a:solidFill>
                  <a:srgbClr val="339966"/>
                </a:solidFill>
                <a:ea typeface="Tahoma" pitchFamily="34" charset="0"/>
                <a:cs typeface="Calibri" pitchFamily="34" charset="0"/>
              </a:rPr>
              <a:t>проект  стратегии Минэкономразвития РФ «Инновационная Россия 2020»)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017" y="1556792"/>
            <a:ext cx="8352928" cy="452431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	         </a:t>
            </a:r>
            <a:r>
              <a:rPr lang="ru-RU" sz="2800" b="1" dirty="0" err="1" smtClean="0"/>
              <a:t>инновационно</a:t>
            </a:r>
            <a:r>
              <a:rPr lang="ru-RU" sz="2800" b="1" dirty="0" smtClean="0"/>
              <a:t> активных регионов – 	  </a:t>
            </a:r>
            <a:r>
              <a:rPr lang="ru-RU" sz="2800" b="1" dirty="0"/>
              <a:t> </a:t>
            </a:r>
            <a:r>
              <a:rPr lang="ru-RU" sz="2800" b="1" dirty="0" smtClean="0"/>
              <a:t>      </a:t>
            </a:r>
            <a:r>
              <a:rPr lang="ru-RU" sz="2800" b="1" u="sng" dirty="0" smtClean="0"/>
              <a:t>победителей</a:t>
            </a:r>
            <a:r>
              <a:rPr lang="ru-RU" sz="2800" b="1" dirty="0" smtClean="0"/>
              <a:t> конкурса </a:t>
            </a:r>
            <a:r>
              <a:rPr lang="ru-RU" sz="2800" b="1" u="sng" dirty="0" smtClean="0"/>
              <a:t>получают</a:t>
            </a:r>
            <a:r>
              <a:rPr lang="ru-RU" sz="2800" b="1" dirty="0" smtClean="0"/>
              <a:t>:</a:t>
            </a:r>
          </a:p>
          <a:p>
            <a:endParaRPr lang="ru-RU" sz="2400" b="1" dirty="0" smtClean="0"/>
          </a:p>
          <a:p>
            <a:pPr algn="just">
              <a:buFontTx/>
              <a:buChar char="-"/>
            </a:pPr>
            <a:r>
              <a:rPr lang="ru-RU" sz="2400" b="1" dirty="0" smtClean="0"/>
              <a:t>      </a:t>
            </a:r>
            <a:r>
              <a:rPr lang="ru-RU" sz="2800" b="1" u="sng" dirty="0" smtClean="0"/>
              <a:t>снижение</a:t>
            </a:r>
            <a:r>
              <a:rPr lang="ru-RU" sz="2400" b="1" dirty="0" smtClean="0"/>
              <a:t> доли обязательного регионального </a:t>
            </a:r>
            <a:r>
              <a:rPr lang="ru-RU" sz="2800" b="1" u="sng" dirty="0" err="1" smtClean="0"/>
              <a:t>софинансирования</a:t>
            </a:r>
            <a:r>
              <a:rPr lang="ru-RU" sz="2400" b="1" dirty="0"/>
              <a:t> </a:t>
            </a:r>
            <a:r>
              <a:rPr lang="ru-RU" sz="2400" b="1" dirty="0" smtClean="0"/>
              <a:t>инвестиционных проектов, направленных на стимулирование инновационной активности;</a:t>
            </a:r>
          </a:p>
          <a:p>
            <a:pPr algn="just"/>
            <a:r>
              <a:rPr lang="ru-RU" sz="2400" b="1" dirty="0" smtClean="0"/>
              <a:t> </a:t>
            </a:r>
          </a:p>
          <a:p>
            <a:pPr algn="just">
              <a:buFontTx/>
              <a:buChar char="-"/>
            </a:pPr>
            <a:r>
              <a:rPr lang="ru-RU" sz="2800" b="1" dirty="0" smtClean="0"/>
              <a:t>     </a:t>
            </a:r>
            <a:r>
              <a:rPr lang="ru-RU" sz="2800" b="1" u="sng" dirty="0" smtClean="0"/>
              <a:t>увеличение</a:t>
            </a:r>
            <a:r>
              <a:rPr lang="ru-RU" sz="2800" b="1" dirty="0" smtClean="0"/>
              <a:t> </a:t>
            </a:r>
            <a:r>
              <a:rPr lang="ru-RU" sz="2400" b="1" dirty="0" smtClean="0"/>
              <a:t>в два раза квоты для субъекта Российской Федерации </a:t>
            </a:r>
            <a:r>
              <a:rPr lang="ru-RU" sz="2800" b="1" u="sng" dirty="0"/>
              <a:t>ассигнований</a:t>
            </a:r>
            <a:r>
              <a:rPr lang="ru-RU" sz="2400" b="1" dirty="0" smtClean="0"/>
              <a:t> Инвестиционного фонда Российской</a:t>
            </a:r>
            <a:r>
              <a:rPr lang="en-US" sz="2400" b="1" dirty="0" smtClean="0"/>
              <a:t> </a:t>
            </a:r>
            <a:r>
              <a:rPr lang="ru-RU" sz="2400" b="1" dirty="0" smtClean="0"/>
              <a:t>Федерации.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456908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/>
              <a:t>5</a:t>
            </a:r>
            <a:endParaRPr lang="ru-RU" sz="6600" i="1" dirty="0"/>
          </a:p>
        </p:txBody>
      </p:sp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143544"/>
            <a:ext cx="7531770" cy="10081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33996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Взаимодействие РОСНАНО и Республики Татарстан – долгосрочная стратегия инновационного развития региона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0120" r="16057" b="4692"/>
          <a:stretch/>
        </p:blipFill>
        <p:spPr bwMode="auto">
          <a:xfrm>
            <a:off x="971599" y="1628800"/>
            <a:ext cx="6480721" cy="38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3" cstate="print"/>
          <a:srcRect l="15199" t="15608" r="2155" b="10526"/>
          <a:stretch>
            <a:fillRect/>
          </a:stretch>
        </p:blipFill>
        <p:spPr bwMode="auto">
          <a:xfrm>
            <a:off x="868863" y="1002893"/>
            <a:ext cx="7447553" cy="513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Motion origin="layout" path="M 4.16667E-6 3.7037E-6 C -0.00157 0.01435 -0.00313 0.03125 -0.00938 0.04213 C -0.01389 0.0625 -0.02014 0.08101 -0.0257 0.10046 C -0.02709 0.11064 -0.02987 0.11921 -0.03264 0.12847 C -0.03473 0.14768 -0.03681 0.16713 -0.04098 0.18495 C -0.04237 0.19861 -0.04445 0.21597 -0.04896 0.22731 C -0.05052 0.2375 -0.0507 0.24375 -0.05434 0.25208 C -0.05539 0.26088 -0.05782 0.26921 -0.06146 0.27523 C -0.06632 0.30185 -0.08993 0.30949 -0.10018 0.3243 C -0.10226 0.32731 -0.10382 0.33125 -0.10625 0.33356 C -0.11094 0.33819 -0.11702 0.33958 -0.12153 0.3456 C -0.12761 0.35416 -0.12448 0.35185 -0.12969 0.35463 C -0.14584 0.37615 -0.16389 0.38912 -0.18264 0.40231 C -0.18733 0.40532 -0.19445 0.4081 -0.19896 0.41273 C -0.20157 0.41551 -0.20365 0.42014 -0.20625 0.42338 C -0.21233 0.43055 -0.22118 0.43495 -0.22848 0.43726 C -0.24011 0.44745 -0.25348 0.45463 -0.26632 0.45856 C -0.27223 0.46851 -0.26684 0.46064 -0.27743 0.46898 C -0.28299 0.47338 -0.28802 0.48125 -0.29358 0.4831 C -0.29497 0.48333 -0.30209 0.48541 -0.30417 0.48657 C -0.31094 0.49051 -0.31632 0.49699 -0.32327 0.49907 C -0.33907 0.50949 -0.32309 0.49976 -0.34566 0.50949 C -0.35921 0.51527 -0.37171 0.52453 -0.38559 0.52731 C -0.39584 0.53379 -0.40539 0.53634 -0.41615 0.53981 C -0.42639 0.54699 -0.4375 0.54861 -0.44879 0.55046 C -0.45851 0.55694 -0.4698 0.55671 -0.48021 0.55926 C -0.49462 0.56273 -0.50973 0.56851 -0.52379 0.57476 C -0.53386 0.57963 -0.54358 0.58148 -0.55434 0.58379 C -0.55712 0.58449 -0.5625 0.58588 -0.5625 0.58611 C -0.56823 0.59143 -0.57344 0.59699 -0.57987 0.59976 C -0.58195 0.60208 -0.58368 0.60509 -0.58594 0.60671 C -0.58768 0.6081 -0.58941 0.6081 -0.59115 0.60879 C -0.59202 0.60902 -0.59428 0.61018 -0.59428 0.61088 " pathEditMode="relative" rAng="0" ptsTypes="ffffffffffffffffffffffffffffffffA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2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75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3853" y="168194"/>
            <a:ext cx="7171730" cy="4001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339966"/>
                </a:solidFill>
                <a:ea typeface="Tahoma" pitchFamily="34" charset="0"/>
                <a:cs typeface="Calibri" pitchFamily="34" charset="0"/>
              </a:rPr>
              <a:t>Совместные проекты Республики Татарстан и ИЦ «Сколково»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25" y="568304"/>
            <a:ext cx="1045915" cy="117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349" y="505474"/>
            <a:ext cx="1693987" cy="122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3709" y="2780928"/>
            <a:ext cx="871296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/>
              <a:t>Онлайн-репетиторы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Разработка биопрепаратов для животноводства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Тест-система для экспресс-оценки класса опасности промышленных отходов, веществ, материалов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Разработка и внедрение технологий защиты и </a:t>
            </a:r>
            <a:r>
              <a:rPr lang="ru-RU" sz="2000" b="1" dirty="0" err="1"/>
              <a:t>биоочистки</a:t>
            </a:r>
            <a:r>
              <a:rPr lang="ru-RU" sz="2000" b="1" dirty="0"/>
              <a:t> почв и грунтовых вод от загрязнения нефтью и нефтепродуктами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Биопрепараты для растениеводства и пищевой </a:t>
            </a:r>
            <a:r>
              <a:rPr lang="ru-RU" sz="2000" b="1" dirty="0" smtClean="0"/>
              <a:t>промышленности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289515"/>
            <a:ext cx="871296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/>
              <a:t>Опытно-промышленное производство обрабатывающего инструмента повышенной стойкости, применяемого в </a:t>
            </a:r>
            <a:r>
              <a:rPr lang="ru-RU" sz="2000" b="1" dirty="0" smtClean="0"/>
              <a:t>нефтедобыче, </a:t>
            </a:r>
            <a:r>
              <a:rPr lang="ru-RU" sz="2000" b="1" dirty="0"/>
              <a:t>нефтехимии и машиностроении на основе нанотехнологий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Создание пилотной установки  </a:t>
            </a:r>
            <a:r>
              <a:rPr lang="en-US" sz="2000" b="1" dirty="0"/>
              <a:t>GMP</a:t>
            </a:r>
            <a:r>
              <a:rPr lang="ru-RU" sz="2000" b="1" dirty="0"/>
              <a:t> для масштабирования и производства экспериментальных серий </a:t>
            </a:r>
            <a:r>
              <a:rPr lang="ru-RU" sz="2000" b="1" dirty="0" err="1"/>
              <a:t>имунно</a:t>
            </a:r>
            <a:r>
              <a:rPr lang="ru-RU" sz="2000" b="1" dirty="0"/>
              <a:t>-биологических препаратов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Создание вакцины против вирусного Гепатита 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Создание вакцины против вирусного Гепатита 4-го поколения (терапевтической)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/>
              <a:t>Интегрированная система корпоративного </a:t>
            </a:r>
            <a:r>
              <a:rPr lang="ru-RU" sz="2000" b="1" dirty="0" smtClean="0"/>
              <a:t>управления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844824"/>
            <a:ext cx="8712968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000" b="1" dirty="0" smtClean="0"/>
              <a:t>Стволовые клетки пуповинной крови в лечении социально значимых и наследственных заболевании человека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Производство высокоэффективных сотовых гранулированных катализаторов для очистки отходящих газов от оксидов азота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Получение нефтяных серосодержащих реагентов (нефтяных сульфоксидов и сульфонов)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Производство композиционного материала «ПОЛИЭТИЛЕНПЛАСТИК», на основе армирующих волокон сверх высокомолекулярного полиэтилена»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/>
              <a:t>Разработка и освоение производства фармацевтических субстанций микронных, субмикронных и наноразмеров с использованием воздушно-струйных и сверхкритических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9478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700808"/>
            <a:ext cx="8892480" cy="2203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Итоги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Республики Татарстан в 2010 году.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по совершенствованию государственной инвестиционной и инновационной политики</a:t>
            </a:r>
            <a:endParaRPr kumimoji="0" lang="ru-RU" sz="3600" b="1" i="0" u="none" strike="noStrike" kern="1200" cap="all" spc="0" normalizeH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548313"/>
            <a:ext cx="9144000" cy="6667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Министр экономики Республики Татарстан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Шагиахметов Мидхат Рафкатович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73368"/>
            <a:ext cx="8892480" cy="2203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Благодарю за внимание!</a:t>
            </a:r>
            <a:endParaRPr kumimoji="0" lang="ru-RU" sz="3600" b="1" i="0" u="none" strike="noStrike" kern="1200" cap="all" spc="0" normalizeH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29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ВРП, в 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416783">
            <a:off x="1049375" y="563436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Промышленность 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 rot="19118775">
            <a:off x="2434382" y="575286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Строительство 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 rot="19135025">
            <a:off x="4021769" y="575668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Транспорт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 rot="19062973">
            <a:off x="4583421" y="572624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Сельское хозяйство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 rot="19286935">
            <a:off x="3258571" y="579344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Торговля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 rot="18962593">
            <a:off x="5714725" y="580252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Прочие</a:t>
            </a:r>
            <a:endParaRPr lang="ru-RU" sz="16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10940307"/>
              </p:ext>
            </p:extLst>
          </p:nvPr>
        </p:nvGraphicFramePr>
        <p:xfrm>
          <a:off x="539552" y="1397000"/>
          <a:ext cx="93610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77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Промышленное производство </a:t>
            </a:r>
            <a:endParaRPr lang="ru-RU" sz="3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94642820"/>
              </p:ext>
            </p:extLst>
          </p:nvPr>
        </p:nvGraphicFramePr>
        <p:xfrm>
          <a:off x="467544" y="1268760"/>
          <a:ext cx="84604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% к предыдущему году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промышленности, %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88732378"/>
              </p:ext>
            </p:extLst>
          </p:nvPr>
        </p:nvGraphicFramePr>
        <p:xfrm>
          <a:off x="-563" y="980728"/>
          <a:ext cx="982858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16200000">
            <a:off x="5904147" y="1592794"/>
            <a:ext cx="216025" cy="3888433"/>
          </a:xfrm>
          <a:prstGeom prst="rightBrac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 rot="16200000">
            <a:off x="5832140" y="-63386"/>
            <a:ext cx="216023" cy="4176462"/>
          </a:xfrm>
          <a:prstGeom prst="rightBrac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9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043608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ru-RU" dirty="0" smtClean="0"/>
              <a:t>Объем отгруженной продукции </a:t>
            </a:r>
            <a:br>
              <a:rPr lang="ru-RU" dirty="0" smtClean="0"/>
            </a:br>
            <a:r>
              <a:rPr lang="ru-RU" dirty="0" smtClean="0"/>
              <a:t>и индекс промышленного производства </a:t>
            </a:r>
            <a:endParaRPr lang="ru-RU" sz="2700" dirty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71474"/>
              </p:ext>
            </p:extLst>
          </p:nvPr>
        </p:nvGraphicFramePr>
        <p:xfrm>
          <a:off x="357126" y="1196752"/>
          <a:ext cx="878687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3968" y="3501008"/>
          <a:ext cx="1428759" cy="68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3"/>
                <a:gridCol w="476253"/>
                <a:gridCol w="476253"/>
              </a:tblGrid>
              <a:tr h="32819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ИПП, 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4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81,0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55776" y="1844824"/>
          <a:ext cx="1476363" cy="65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121"/>
                <a:gridCol w="492121"/>
                <a:gridCol w="492121"/>
              </a:tblGrid>
              <a:tr h="2988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ИПП, 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65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108,1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2636912"/>
          <a:ext cx="1548371" cy="65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29"/>
                <a:gridCol w="492121"/>
                <a:gridCol w="492121"/>
              </a:tblGrid>
              <a:tr h="2988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ИПП,  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65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102,3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108,4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452320" y="3861048"/>
          <a:ext cx="1428759" cy="68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3"/>
                <a:gridCol w="476253"/>
                <a:gridCol w="476253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ИПП,%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4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89,1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68144" y="1700808"/>
          <a:ext cx="1428759" cy="68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3"/>
                <a:gridCol w="476253"/>
                <a:gridCol w="476253"/>
              </a:tblGrid>
              <a:tr h="32819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ИПП, 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47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117,3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72,7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4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-99392"/>
            <a:ext cx="9145016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Производство промышленной продукции,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dirty="0" smtClean="0"/>
              <a:t>2010 г. в % к 2008 г.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33682447"/>
              </p:ext>
            </p:extLst>
          </p:nvPr>
        </p:nvGraphicFramePr>
        <p:xfrm>
          <a:off x="395536" y="980728"/>
          <a:ext cx="8748464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0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Социальные показатели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2010 г. в % к 2009 г.</a:t>
            </a:r>
            <a:endParaRPr lang="ru-RU" sz="2800" dirty="0"/>
          </a:p>
        </p:txBody>
      </p:sp>
      <p:graphicFrame>
        <p:nvGraphicFramePr>
          <p:cNvPr id="4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097491"/>
              </p:ext>
            </p:extLst>
          </p:nvPr>
        </p:nvGraphicFramePr>
        <p:xfrm>
          <a:off x="251520" y="1052736"/>
          <a:ext cx="889248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25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1370</Words>
  <Application>Microsoft Office PowerPoint</Application>
  <PresentationFormat>Экран (4:3)</PresentationFormat>
  <Paragraphs>416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Основные тенденции социально-экономического развития</vt:lpstr>
      <vt:lpstr>Экономические показатели 2010 г. в % к 2009 г.</vt:lpstr>
      <vt:lpstr>Структура ВРП, в %</vt:lpstr>
      <vt:lpstr>Промышленное производство </vt:lpstr>
      <vt:lpstr>Структура промышленности, %</vt:lpstr>
      <vt:lpstr>Объем отгруженной продукции  и индекс промышленного производства </vt:lpstr>
      <vt:lpstr>Производство промышленной продукции,  2010 г. в % к 2008 г.</vt:lpstr>
      <vt:lpstr>Социальные показатели 2010 г. в % к 2009 г.</vt:lpstr>
      <vt:lpstr>Оборот розничной торговли</vt:lpstr>
      <vt:lpstr>Презентация PowerPoint</vt:lpstr>
      <vt:lpstr>Финансовые показатели</vt:lpstr>
      <vt:lpstr>Эффективность производства добавленной стоимости</vt:lpstr>
      <vt:lpstr>Динамика производительности труда</vt:lpstr>
      <vt:lpstr>Рост через производительность</vt:lpstr>
      <vt:lpstr>Основные фонды в разрезе видов  экономической деятельности в 2009 году</vt:lpstr>
      <vt:lpstr>Эффективность капитальных вложений  из бюджета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Барьеры  в инвестиционной сфере</vt:lpstr>
      <vt:lpstr>Презентация PowerPoint</vt:lpstr>
      <vt:lpstr>Презентация PowerPoint</vt:lpstr>
      <vt:lpstr>Проект закона «Об инвестиционном  налоговом кредите в Республике Татарстан»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Апаев</dc:creator>
  <cp:lastModifiedBy>Апаев</cp:lastModifiedBy>
  <cp:revision>157</cp:revision>
  <cp:lastPrinted>2011-01-20T17:06:30Z</cp:lastPrinted>
  <dcterms:created xsi:type="dcterms:W3CDTF">2011-01-18T06:24:09Z</dcterms:created>
  <dcterms:modified xsi:type="dcterms:W3CDTF">2011-01-21T10:14:47Z</dcterms:modified>
</cp:coreProperties>
</file>