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906000" cy="6858000" type="A4"/>
  <p:notesSz cx="6797675" cy="9874250"/>
  <p:defaultTextStyle>
    <a:defPPr>
      <a:defRPr lang="ru-RU"/>
    </a:defPPr>
    <a:lvl1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1pPr>
    <a:lvl2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2pPr>
    <a:lvl3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3pPr>
    <a:lvl4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4pPr>
    <a:lvl5pPr algn="l" rtl="0" fontAlgn="base" hangingPunct="0">
      <a:spcBef>
        <a:spcPct val="0"/>
      </a:spcBef>
      <a:spcAft>
        <a:spcPct val="0"/>
      </a:spcAft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Helvetica" charset="0"/>
        <a:ea typeface="Helvetica" charset="0"/>
        <a:cs typeface="Helvetica" charset="0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77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86" autoAdjust="0"/>
    <p:restoredTop sz="94624" autoAdjust="0"/>
  </p:normalViewPr>
  <p:slideViewPr>
    <p:cSldViewPr>
      <p:cViewPr varScale="1">
        <p:scale>
          <a:sx n="86" d="100"/>
          <a:sy n="86" d="100"/>
        </p:scale>
        <p:origin x="1138" y="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E4803-806B-4944-940C-0012324A40A0}" type="datetimeFigureOut">
              <a:rPr lang="ru-RU" smtClean="0"/>
              <a:t>15.08.2017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2639-2C19-4F0A-B8B1-97B6764270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81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725488" y="741363"/>
            <a:ext cx="5346700" cy="370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bevel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/>
          </p:cNvSpPr>
          <p:nvPr>
            <p:ph type="body" sz="quarter" idx="1"/>
          </p:nvPr>
        </p:nvSpPr>
        <p:spPr bwMode="auto">
          <a:xfrm>
            <a:off x="906357" y="4690269"/>
            <a:ext cx="4984962" cy="444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bevel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>
                <a:sym typeface="Helvetica Neue" charset="0"/>
              </a:rPr>
              <a:t>Click to edit Master text styles</a:t>
            </a:r>
          </a:p>
          <a:p>
            <a:pPr lvl="1"/>
            <a:r>
              <a:rPr lang="ru-RU" altLang="ru-RU" smtClean="0">
                <a:sym typeface="Helvetica Neue" charset="0"/>
              </a:rPr>
              <a:t>Second level</a:t>
            </a:r>
          </a:p>
          <a:p>
            <a:pPr lvl="2"/>
            <a:r>
              <a:rPr lang="ru-RU" altLang="ru-RU" smtClean="0">
                <a:sym typeface="Helvetica Neue" charset="0"/>
              </a:rPr>
              <a:t>Third level</a:t>
            </a:r>
          </a:p>
          <a:p>
            <a:pPr lvl="3"/>
            <a:r>
              <a:rPr lang="ru-RU" altLang="ru-RU" smtClean="0">
                <a:sym typeface="Helvetica Neue" charset="0"/>
              </a:rPr>
              <a:t>Fourth level</a:t>
            </a:r>
          </a:p>
          <a:p>
            <a:pPr lvl="4"/>
            <a:r>
              <a:rPr lang="ru-RU" altLang="ru-RU" smtClean="0">
                <a:sym typeface="Helvetica Neue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78918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1pPr>
    <a:lvl2pPr indent="228600" algn="l" defTabSz="457200" rtl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2pPr>
    <a:lvl3pPr indent="457200" algn="l" defTabSz="457200" rtl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3pPr>
    <a:lvl4pPr indent="685800" algn="l" defTabSz="457200" rtl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4pPr>
    <a:lvl5pPr indent="914400" algn="l" defTabSz="457200" rtl="0" fontAlgn="base" hangingPunct="0">
      <a:lnSpc>
        <a:spcPct val="117000"/>
      </a:lnSpc>
      <a:spcBef>
        <a:spcPct val="0"/>
      </a:spcBef>
      <a:spcAft>
        <a:spcPct val="0"/>
      </a:spcAft>
      <a:defRPr sz="2200" kern="1200">
        <a:solidFill>
          <a:srgbClr val="000000"/>
        </a:solidFill>
        <a:latin typeface="Helvetica Neue" charset="0"/>
        <a:ea typeface="Helvetica Neue" charset="0"/>
        <a:cs typeface="Helvetica Neue" charset="0"/>
        <a:sym typeface="Helvetica Neue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25488" y="741363"/>
            <a:ext cx="5346700" cy="3702050"/>
          </a:xfrm>
          <a:ln/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kumimoji="0" lang="ru-RU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>
          <a:xfrm>
            <a:off x="3849689" y="9378951"/>
            <a:ext cx="2946400" cy="493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9B4FAEA6-8AA5-4AFF-9640-6A8A06424EE2}" type="slidenum">
              <a:rPr kumimoji="0" lang="ru-RU" sz="1200" smtClean="0">
                <a:latin typeface="Calibri" pitchFamily="34" charset="0"/>
              </a:rPr>
              <a:pPr>
                <a:defRPr/>
              </a:pPr>
              <a:t>2</a:t>
            </a:fld>
            <a:endParaRPr kumimoji="0" lang="ru-RU" sz="1200" smtClean="0">
              <a:latin typeface="Calibri" pitchFamily="34" charset="0"/>
            </a:endParaRPr>
          </a:p>
        </p:txBody>
      </p:sp>
      <p:sp>
        <p:nvSpPr>
          <p:cNvPr id="18437" name="Нижний колонтитул 4"/>
          <p:cNvSpPr>
            <a:spLocks noGrp="1"/>
          </p:cNvSpPr>
          <p:nvPr>
            <p:ph type="ftr" sz="quarter" idx="4"/>
          </p:nvPr>
        </p:nvSpPr>
        <p:spPr>
          <a:xfrm>
            <a:off x="0" y="9378951"/>
            <a:ext cx="2946400" cy="4937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pPr eaLnBrk="1" hangingPunct="1">
              <a:defRPr/>
            </a:pPr>
            <a:endParaRPr lang="ru-RU" smtClean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848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9DFE1E-E639-4816-8C87-44B4BAC462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006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9E88F4-7143-4AB8-A479-818922542D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57972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E6F670-7611-41E7-B55D-A5DBA8FA32A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51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DF62C27-9BEE-44E8-B714-FD6B369DBA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7269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EB8D3C8-8F3A-415C-BE6F-58B53FB107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708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7AFB0A8-5F0E-4EF5-B442-A934C49232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8634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A32D030-4E35-41E3-B181-A263A5E79A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45249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E5BA16-CA9F-4C0F-846D-FA0DDC1A1D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934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9662B8D-FC6D-4670-9B9C-189D8BFEC6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744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1B3050-B519-4739-9D44-DF785A57202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27325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269A23-C2BD-4F1A-84AE-17A5A2AE44A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207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sldNum" sz="quarter" idx="2"/>
          </p:nvPr>
        </p:nvSpPr>
        <p:spPr bwMode="auto">
          <a:xfrm>
            <a:off x="0" y="6477000"/>
            <a:ext cx="57785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  <a:cs typeface="+mn-cs"/>
                <a:sym typeface="Arial" pitchFamily="34" charset="0"/>
              </a:defRPr>
            </a:lvl1pPr>
          </a:lstStyle>
          <a:p>
            <a:fld id="{388F27FD-443C-42E8-9866-4493F8319E9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  <a:sym typeface="Arial" pitchFamily="34" charset="0"/>
        </a:defRPr>
      </a:lvl1pPr>
      <a:lvl2pPr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2pPr>
      <a:lvl3pPr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3pPr>
      <a:lvl4pPr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4pPr>
      <a:lvl5pPr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5pPr>
      <a:lvl6pPr marL="4572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6pPr>
      <a:lvl7pPr marL="9144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7pPr>
      <a:lvl8pPr marL="13716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8pPr>
      <a:lvl9pPr marL="1828800" algn="ctr" rtl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pitchFamily="34" charset="0"/>
          <a:cs typeface="Arial" pitchFamily="34" charset="0"/>
          <a:sym typeface="Arial" pitchFamily="34" charset="0"/>
        </a:defRPr>
      </a:lvl9pPr>
    </p:titleStyle>
    <p:bodyStyle>
      <a:lvl1pPr marL="342900" indent="-3429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ea typeface="+mn-ea"/>
          <a:cs typeface="+mn-cs"/>
          <a:sym typeface="Arial" pitchFamily="34" charset="0"/>
        </a:defRPr>
      </a:lvl1pPr>
      <a:lvl2pPr marL="782638" indent="-325438" algn="l" rtl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2pPr>
      <a:lvl3pPr marL="1219200" indent="-304800" algn="l" rtl="0" fontAlgn="base" hangingPunct="0">
        <a:spcBef>
          <a:spcPts val="700"/>
        </a:spcBef>
        <a:spcAft>
          <a:spcPct val="0"/>
        </a:spcAft>
        <a:buSzPct val="100000"/>
        <a:buChar char="•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3pPr>
      <a:lvl4pPr marL="1736725" indent="-365125" algn="l" rtl="0" fontAlgn="base" hangingPunct="0">
        <a:spcBef>
          <a:spcPts val="700"/>
        </a:spcBef>
        <a:spcAft>
          <a:spcPct val="0"/>
        </a:spcAft>
        <a:buSzPct val="100000"/>
        <a:buChar char="–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4pPr>
      <a:lvl5pPr marL="2235200" indent="-4064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5pPr>
      <a:lvl6pPr marL="2692400" indent="-4064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6pPr>
      <a:lvl7pPr marL="3149600" indent="-4064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7pPr>
      <a:lvl8pPr marL="3606800" indent="-4064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8pPr>
      <a:lvl9pPr marL="4064000" indent="-406400" algn="l" rtl="0" fontAlgn="base" hangingPunct="0">
        <a:spcBef>
          <a:spcPts val="700"/>
        </a:spcBef>
        <a:spcAft>
          <a:spcPct val="0"/>
        </a:spcAft>
        <a:buSzPct val="100000"/>
        <a:buChar char="»"/>
        <a:defRPr sz="3200">
          <a:solidFill>
            <a:srgbClr val="000000"/>
          </a:solidFill>
          <a:latin typeface="+mn-lt"/>
          <a:cs typeface="+mn-cs"/>
          <a:sym typeface="Arial" pitchFamily="34" charset="0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/>
          </p:cNvSpPr>
          <p:nvPr/>
        </p:nvSpPr>
        <p:spPr bwMode="auto">
          <a:xfrm>
            <a:off x="9242425" y="6597650"/>
            <a:ext cx="623888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>
            <a:spAutoFit/>
          </a:bodyPr>
          <a:lstStyle/>
          <a:p>
            <a:pPr algn="ctr"/>
            <a:r>
              <a:rPr lang="ru-RU" altLang="ru-RU" sz="900" b="1">
                <a:solidFill>
                  <a:srgbClr val="0070C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1</a:t>
            </a:r>
            <a:endParaRPr lang="ru-RU" altLang="ru-RU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3074" name="Rectangle 2"/>
          <p:cNvSpPr>
            <a:spLocks/>
          </p:cNvSpPr>
          <p:nvPr/>
        </p:nvSpPr>
        <p:spPr bwMode="auto">
          <a:xfrm>
            <a:off x="146620" y="583533"/>
            <a:ext cx="9702923" cy="2077492"/>
          </a:xfrm>
          <a:prstGeom prst="rect">
            <a:avLst/>
          </a:prstGeom>
          <a:noFill/>
          <a:ln>
            <a:noFill/>
          </a:ln>
          <a:effectLst>
            <a:outerShdw blurRad="38100" dist="20000" dir="5400000" algn="ctr" rotWithShape="0">
              <a:srgbClr val="80808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lvl="1" algn="just">
              <a:spcBef>
                <a:spcPts val="600"/>
              </a:spcBef>
            </a:pPr>
            <a:r>
              <a:rPr lang="ru-RU" alt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1. </a:t>
            </a: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СУТЬ ПРОЕКТА</a:t>
            </a:r>
            <a:endParaRPr lang="ru-RU" altLang="ru-RU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algn="just"/>
            <a:r>
              <a:rPr lang="ru-RU" altLang="ru-RU" sz="1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Включая указание на раздел дорожной карты НТИ «Кружковое движение», к которому относится проект («Сети», «Вызовы», «Мероприятия», «Ресурсные центры», «Наставники»)</a:t>
            </a:r>
          </a:p>
          <a:p>
            <a:pPr lvl="1" algn="just">
              <a:spcBef>
                <a:spcPts val="600"/>
              </a:spcBef>
            </a:pPr>
            <a:endParaRPr lang="ru-RU" alt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2.ЦЕЛЬ ПРОЕКТА </a:t>
            </a:r>
          </a:p>
          <a:p>
            <a:pPr lvl="1" algn="just">
              <a:spcBef>
                <a:spcPts val="600"/>
              </a:spcBef>
            </a:pPr>
            <a:endParaRPr lang="ru-RU" alt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algn="just">
              <a:spcBef>
                <a:spcPts val="600"/>
              </a:spcBef>
            </a:pP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3</a:t>
            </a: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. РЕЗУЛЬТАТЫ И ЦЕЛЕВОЙ ЭФФЕКТ </a:t>
            </a: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ПРОЕКТА</a:t>
            </a:r>
          </a:p>
          <a:p>
            <a:pPr lvl="1" algn="just">
              <a:spcBef>
                <a:spcPts val="600"/>
              </a:spcBef>
            </a:pPr>
            <a:r>
              <a:rPr lang="ru-RU" altLang="ru-RU" sz="1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С опорой на целевые показатели дорожной карты НТИ «Кружковое движение»</a:t>
            </a:r>
            <a:endParaRPr lang="ru-RU" altLang="ru-RU" sz="1000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algn="just">
              <a:spcBef>
                <a:spcPts val="600"/>
              </a:spcBef>
            </a:pPr>
            <a:endParaRPr lang="ru-RU" altLang="ru-RU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 algn="just">
              <a:spcBef>
                <a:spcPts val="600"/>
              </a:spcBef>
            </a:pPr>
            <a:endParaRPr lang="ru-RU" alt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3076" name="Rectangle 4"/>
          <p:cNvSpPr>
            <a:spLocks/>
          </p:cNvSpPr>
          <p:nvPr/>
        </p:nvSpPr>
        <p:spPr bwMode="auto">
          <a:xfrm>
            <a:off x="74613" y="73025"/>
            <a:ext cx="6246539" cy="276999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808080">
                <a:alpha val="12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altLang="ru-RU" dirty="0" smtClean="0">
                <a:solidFill>
                  <a:schemeClr val="tx1"/>
                </a:solidFill>
              </a:rPr>
              <a:t>Название проекта</a:t>
            </a:r>
            <a:endParaRPr lang="ru-RU" altLang="ru-RU" dirty="0">
              <a:solidFill>
                <a:schemeClr val="tx1"/>
              </a:solidFill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0" y="548680"/>
            <a:ext cx="9906000" cy="0"/>
          </a:xfrm>
          <a:prstGeom prst="line">
            <a:avLst/>
          </a:prstGeom>
          <a:noFill/>
          <a:ln w="12700" cap="flat" cmpd="sng">
            <a:solidFill>
              <a:srgbClr val="36C8FC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ctr" rotWithShape="0">
              <a:srgbClr val="808080">
                <a:alpha val="39996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endParaRPr lang="ru-RU" altLang="ru-RU" sz="1200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0" y="6553200"/>
            <a:ext cx="9906000" cy="0"/>
          </a:xfrm>
          <a:prstGeom prst="line">
            <a:avLst/>
          </a:prstGeom>
          <a:noFill/>
          <a:ln w="12700" cap="flat" cmpd="sng">
            <a:solidFill>
              <a:srgbClr val="36C8FC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0800000" algn="ctr" rotWithShape="0">
              <a:srgbClr val="808080">
                <a:alpha val="39996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>
            <a:lvl1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1pPr>
            <a:lvl2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2pPr>
            <a:lvl3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3pPr>
            <a:lvl4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4pPr>
            <a:lvl5pPr defTabSz="457200"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5pPr>
            <a:lvl6pPr marL="4572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6pPr>
            <a:lvl7pPr marL="9144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7pPr>
            <a:lvl8pPr marL="13716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8pPr>
            <a:lvl9pPr marL="1828800" defTabSz="4572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defRPr>
            </a:lvl9pPr>
          </a:lstStyle>
          <a:p>
            <a:endParaRPr lang="ru-RU" altLang="ru-RU" sz="120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271572"/>
              </p:ext>
            </p:extLst>
          </p:nvPr>
        </p:nvGraphicFramePr>
        <p:xfrm>
          <a:off x="96549" y="2492896"/>
          <a:ext cx="9641906" cy="373336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1653"/>
                <a:gridCol w="1656184"/>
                <a:gridCol w="7754069"/>
              </a:tblGrid>
              <a:tr h="256679">
                <a:tc gridSpan="2">
                  <a:txBody>
                    <a:bodyPr/>
                    <a:lstStyle/>
                    <a:p>
                      <a:pPr marL="0" lvl="1" indent="0" algn="just" rtl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Helvetica" charset="0"/>
                          <a:cs typeface="Arial" pitchFamily="34" charset="0"/>
                          <a:sym typeface="Helvetica" charset="0"/>
                        </a:rPr>
                        <a:t>ЦЕЛИ ОБРАЩЕНИЯ В РАБОЧУЮ ГРУППУ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Helvetica" charset="0"/>
                        <a:cs typeface="Arial" pitchFamily="34" charset="0"/>
                        <a:sym typeface="Helvetica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900" kern="1200" dirty="0">
                        <a:solidFill>
                          <a:srgbClr val="3399FF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/>
                </a:tc>
                <a:tc>
                  <a:txBody>
                    <a:bodyPr/>
                    <a:lstStyle/>
                    <a:p>
                      <a:pPr lvl="1" algn="just" rtl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</a:pPr>
                      <a:r>
                        <a:rPr lang="ru-RU" sz="10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Helvetica" charset="0"/>
                          <a:cs typeface="Arial" pitchFamily="34" charset="0"/>
                          <a:sym typeface="Helvetica" charset="0"/>
                        </a:rPr>
                        <a:t>ЗАПРАШИВАЕМЫЕ МЕРЫ ПОДДЕРЖКИ:</a:t>
                      </a:r>
                      <a:endParaRPr lang="ru-RU" sz="10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Helvetica" charset="0"/>
                        <a:cs typeface="Arial" pitchFamily="34" charset="0"/>
                        <a:sym typeface="Helvetica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6900"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1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</a:rPr>
                        <a:t>Преодоление административных барьеров</a:t>
                      </a: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2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tx1"/>
                          </a:solidFill>
                        </a:rPr>
                        <a:t>Методологическая поддержка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sz="1000" kern="1200" baseline="0" dirty="0" smtClean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3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</a:rPr>
                        <a:t>Информационная поддержка</a:t>
                      </a: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4</a:t>
                      </a:r>
                      <a:endParaRPr lang="ru-RU" sz="900" kern="1200" dirty="0">
                        <a:solidFill>
                          <a:schemeClr val="tx1"/>
                        </a:solidFill>
                        <a:latin typeface="Tahoma" pitchFamily="34" charset="0"/>
                        <a:ea typeface="+mn-ea"/>
                        <a:cs typeface="Tahoma" pitchFamily="34" charset="0"/>
                      </a:endParaRP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</a:rPr>
                        <a:t>Иный формы поддержки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</a:rPr>
                        <a:t>(в том числе финансовая)</a:t>
                      </a:r>
                    </a:p>
                  </a:txBody>
                  <a:tcPr marL="91443" marR="91443" marT="45694" marB="4569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1000" kern="1200" dirty="0" smtClean="0">
                        <a:solidFill>
                          <a:schemeClr val="tx1"/>
                        </a:solidFill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91443" marR="91443" marT="45694" marB="4569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Группа 2"/>
          <p:cNvGrpSpPr/>
          <p:nvPr/>
        </p:nvGrpSpPr>
        <p:grpSpPr>
          <a:xfrm>
            <a:off x="8335256" y="26067"/>
            <a:ext cx="1937106" cy="557466"/>
            <a:chOff x="8335256" y="26067"/>
            <a:chExt cx="1937106" cy="557466"/>
          </a:xfrm>
        </p:grpSpPr>
        <p:pic>
          <p:nvPicPr>
            <p:cNvPr id="11" name="Рисунок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781"/>
            <a:stretch/>
          </p:blipFill>
          <p:spPr>
            <a:xfrm>
              <a:off x="8806700" y="26067"/>
              <a:ext cx="1465662" cy="557466"/>
            </a:xfrm>
            <a:prstGeom prst="rect">
              <a:avLst/>
            </a:prstGeom>
          </p:spPr>
        </p:pic>
        <p:sp>
          <p:nvSpPr>
            <p:cNvPr id="2" name="TextBox 1"/>
            <p:cNvSpPr txBox="1"/>
            <p:nvPr/>
          </p:nvSpPr>
          <p:spPr>
            <a:xfrm>
              <a:off x="8335256" y="87015"/>
              <a:ext cx="9428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rgbClr val="467798"/>
                  </a:solidFill>
                  <a:latin typeface="+mj-lt"/>
                </a:rPr>
                <a:t>Кружковое</a:t>
              </a:r>
            </a:p>
            <a:p>
              <a:r>
                <a:rPr lang="ru-RU" sz="1200" dirty="0" smtClean="0">
                  <a:solidFill>
                    <a:srgbClr val="467798"/>
                  </a:solidFill>
                  <a:latin typeface="+mj-lt"/>
                </a:rPr>
                <a:t>движение</a:t>
              </a:r>
              <a:endParaRPr lang="ru-RU" sz="1200" dirty="0">
                <a:solidFill>
                  <a:srgbClr val="467798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5"/>
          <p:cNvSpPr>
            <a:spLocks noGrp="1"/>
          </p:cNvSpPr>
          <p:nvPr>
            <p:ph type="sldNum" sz="quarter" idx="4294967295"/>
          </p:nvPr>
        </p:nvSpPr>
        <p:spPr>
          <a:xfrm>
            <a:off x="9244013" y="6597650"/>
            <a:ext cx="623887" cy="215900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fld id="{BFFD0B85-529F-4628-9747-5BE6151DFDFC}" type="slidenum">
              <a:rPr lang="ru-RU" altLang="ru-RU" sz="900" smtClean="0">
                <a:solidFill>
                  <a:srgbClr val="0070C0"/>
                </a:solidFill>
                <a:cs typeface="Tahoma" pitchFamily="34" charset="0"/>
              </a:rPr>
              <a:pPr algn="ctr" eaLnBrk="1" hangingPunct="1"/>
              <a:t>2</a:t>
            </a:fld>
            <a:endParaRPr lang="ru-RU" altLang="ru-RU" sz="900" smtClean="0">
              <a:solidFill>
                <a:srgbClr val="0070C0"/>
              </a:solidFill>
              <a:cs typeface="Tahoma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0" y="609600"/>
            <a:ext cx="9906000" cy="0"/>
          </a:xfrm>
          <a:prstGeom prst="line">
            <a:avLst/>
          </a:prstGeom>
          <a:noFill/>
          <a:ln w="12700">
            <a:solidFill>
              <a:srgbClr val="36C8FC"/>
            </a:solidFill>
            <a:round/>
            <a:headEnd/>
            <a:tailEnd/>
          </a:ln>
          <a:effectLst>
            <a:outerShdw blurRad="50800" dist="38100" dir="10800000" algn="r" rotWithShape="0">
              <a:srgbClr val="80808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Прямая соединительная линия 15"/>
          <p:cNvCxnSpPr>
            <a:cxnSpLocks noChangeShapeType="1"/>
          </p:cNvCxnSpPr>
          <p:nvPr/>
        </p:nvCxnSpPr>
        <p:spPr bwMode="auto">
          <a:xfrm>
            <a:off x="0" y="6588125"/>
            <a:ext cx="9906000" cy="0"/>
          </a:xfrm>
          <a:prstGeom prst="line">
            <a:avLst/>
          </a:prstGeom>
          <a:noFill/>
          <a:ln w="12700">
            <a:solidFill>
              <a:srgbClr val="36C8FC"/>
            </a:solidFill>
            <a:round/>
            <a:headEnd/>
            <a:tailEnd/>
          </a:ln>
          <a:effectLst>
            <a:outerShdw blurRad="50800" dist="38100" dir="10800000" algn="r" rotWithShape="0">
              <a:srgbClr val="80808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Текст 3"/>
          <p:cNvSpPr txBox="1">
            <a:spLocks/>
          </p:cNvSpPr>
          <p:nvPr/>
        </p:nvSpPr>
        <p:spPr bwMode="auto">
          <a:xfrm>
            <a:off x="38100" y="0"/>
            <a:ext cx="8462963" cy="609600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808080">
                <a:alpha val="12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endParaRPr kumimoji="0" lang="ru-RU" sz="1000" dirty="0" smtClean="0">
              <a:solidFill>
                <a:srgbClr val="B3B3B3"/>
              </a:solidFill>
              <a:cs typeface="Tahoma" pitchFamily="34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1737817" y="764702"/>
            <a:ext cx="1991047" cy="512961"/>
          </a:xfrm>
          <a:prstGeom prst="rect">
            <a:avLst/>
          </a:prstGeom>
          <a:noFill/>
          <a:ln>
            <a:noFill/>
          </a:ln>
          <a:effectLst>
            <a:outerShdw blurRad="38100" dist="20000" dir="5400000" algn="ctr" rotWithShape="0">
              <a:srgbClr val="80808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lvl="1" algn="just">
              <a:spcBef>
                <a:spcPts val="600"/>
              </a:spcBef>
            </a:pP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5. ЛИДЕР </a:t>
            </a:r>
            <a:r>
              <a:rPr lang="ru-RU" alt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ПРОЕКТА </a:t>
            </a:r>
            <a:endParaRPr lang="ru-RU" alt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lvl="1">
              <a:spcBef>
                <a:spcPts val="400"/>
              </a:spcBef>
            </a:pPr>
            <a:r>
              <a:rPr lang="ru-RU" altLang="ru-RU" sz="1000" dirty="0">
                <a:latin typeface="Arial" pitchFamily="34" charset="0"/>
                <a:cs typeface="Arial" pitchFamily="34" charset="0"/>
                <a:sym typeface="Arial" pitchFamily="34" charset="0"/>
              </a:rPr>
              <a:t>ФИО, </a:t>
            </a:r>
            <a:r>
              <a:rPr lang="ru-RU" altLang="ru-RU" sz="1000" dirty="0" smtClean="0">
                <a:latin typeface="Arial" pitchFamily="34" charset="0"/>
                <a:cs typeface="Arial" pitchFamily="34" charset="0"/>
                <a:sym typeface="Arial" pitchFamily="34" charset="0"/>
              </a:rPr>
              <a:t>должность, компания-инициатор проекта </a:t>
            </a:r>
            <a:endParaRPr lang="ru-RU" altLang="ru-RU" sz="12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254646" y="713302"/>
            <a:ext cx="1368152" cy="181588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BBE0E3"/>
            </a:solidFill>
            <a:prstDash val="solid"/>
            <a:bevel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19" tIns="45719" rIns="45719" bIns="45719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/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" charset="0"/>
                <a:ea typeface="Helvetica" charset="0"/>
                <a:cs typeface="Helvetica" charset="0"/>
                <a:sym typeface="Helvetica" charset="0"/>
              </a:rPr>
              <a:t>Фотография</a:t>
            </a:r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/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0" marR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8335256" y="26067"/>
            <a:ext cx="1937106" cy="557466"/>
            <a:chOff x="8335256" y="26067"/>
            <a:chExt cx="1937106" cy="557466"/>
          </a:xfrm>
        </p:grpSpPr>
        <p:pic>
          <p:nvPicPr>
            <p:cNvPr id="24" name="Рисунок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781"/>
            <a:stretch/>
          </p:blipFill>
          <p:spPr>
            <a:xfrm>
              <a:off x="8806700" y="26067"/>
              <a:ext cx="1465662" cy="557466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8335256" y="87015"/>
              <a:ext cx="9428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 smtClean="0">
                  <a:solidFill>
                    <a:srgbClr val="467798"/>
                  </a:solidFill>
                  <a:latin typeface="+mj-lt"/>
                </a:rPr>
                <a:t>Кружковое</a:t>
              </a:r>
            </a:p>
            <a:p>
              <a:r>
                <a:rPr lang="ru-RU" sz="1200" dirty="0" smtClean="0">
                  <a:solidFill>
                    <a:srgbClr val="467798"/>
                  </a:solidFill>
                  <a:latin typeface="+mj-lt"/>
                </a:rPr>
                <a:t>движение</a:t>
              </a:r>
              <a:endParaRPr lang="ru-RU" sz="1200" dirty="0">
                <a:solidFill>
                  <a:srgbClr val="467798"/>
                </a:solidFill>
                <a:latin typeface="+mj-lt"/>
              </a:endParaRPr>
            </a:p>
          </p:txBody>
        </p:sp>
      </p:grpSp>
      <p:sp>
        <p:nvSpPr>
          <p:cNvPr id="14" name="Rectangle 4"/>
          <p:cNvSpPr>
            <a:spLocks/>
          </p:cNvSpPr>
          <p:nvPr/>
        </p:nvSpPr>
        <p:spPr bwMode="auto">
          <a:xfrm>
            <a:off x="74613" y="73025"/>
            <a:ext cx="6246539" cy="276999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808080">
                <a:alpha val="12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ru-RU" altLang="ru-RU" dirty="0" smtClean="0">
                <a:solidFill>
                  <a:schemeClr val="tx1"/>
                </a:solidFill>
              </a:rPr>
              <a:t>Название проекта</a:t>
            </a:r>
            <a:endParaRPr lang="ru-RU" alt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4613" y="2780928"/>
            <a:ext cx="6966619" cy="2669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spcBef>
                <a:spcPts val="600"/>
              </a:spcBef>
            </a:pP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ПЛАН РЕАЛИЗАЦИИ </a:t>
            </a:r>
            <a:r>
              <a:rPr lang="ru-RU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ПРОЕКТА</a:t>
            </a:r>
          </a:p>
          <a:p>
            <a:pPr lvl="1">
              <a:spcBef>
                <a:spcPts val="400"/>
              </a:spcBef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менее, чем на 3 года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700"/>
              </a:spcBef>
            </a:pPr>
            <a:endParaRPr lang="ru-RU" sz="1000" b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12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charset="0"/>
            <a:ea typeface="Helvetica" charset="0"/>
            <a:cs typeface="Helvetica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bevel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Helvetica" charset="0"/>
            <a:ea typeface="Helvetica" charset="0"/>
            <a:cs typeface="Helvetica" charset="0"/>
            <a:sym typeface="Helvetica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119</Words>
  <Application>Microsoft Office PowerPoint</Application>
  <PresentationFormat>Лист A4 (210x297 мм)</PresentationFormat>
  <Paragraphs>43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Helvetica</vt:lpstr>
      <vt:lpstr>Helvetica Neue</vt:lpstr>
      <vt:lpstr>Tahoma</vt:lpstr>
      <vt:lpstr>Default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Беланов Иван Сергеевич</dc:creator>
  <cp:lastModifiedBy>Андреева Ксения Андреевна</cp:lastModifiedBy>
  <cp:revision>45</cp:revision>
  <cp:lastPrinted>2016-02-20T08:38:12Z</cp:lastPrinted>
  <dcterms:modified xsi:type="dcterms:W3CDTF">2017-08-15T05:06:12Z</dcterms:modified>
</cp:coreProperties>
</file>